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3" r:id="rId6"/>
    <p:sldId id="260" r:id="rId7"/>
    <p:sldId id="262"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9D7111-A0D3-4573-8A46-C9ECC067EF6D}" type="datetimeFigureOut">
              <a:rPr lang="en-US" smtClean="0"/>
              <a:pPr/>
              <a:t>5/7/2018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B9ED7-0871-42B2-9FC2-B238F843C3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5B9B8-D478-4810-BF9C-5318536A845C}"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AE5F0-1C49-4584-BA29-2DC1BCD96B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5B9B8-D478-4810-BF9C-5318536A845C}"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AE5F0-1C49-4584-BA29-2DC1BCD96B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5B9B8-D478-4810-BF9C-5318536A845C}"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AE5F0-1C49-4584-BA29-2DC1BCD96B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5B9B8-D478-4810-BF9C-5318536A845C}"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AE5F0-1C49-4584-BA29-2DC1BCD96B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5B9B8-D478-4810-BF9C-5318536A845C}"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AE5F0-1C49-4584-BA29-2DC1BCD96B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5B9B8-D478-4810-BF9C-5318536A845C}"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AE5F0-1C49-4584-BA29-2DC1BCD96B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5B9B8-D478-4810-BF9C-5318536A845C}" type="datetimeFigureOut">
              <a:rPr lang="en-US" smtClean="0"/>
              <a:pPr/>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AE5F0-1C49-4584-BA29-2DC1BCD96B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5B9B8-D478-4810-BF9C-5318536A845C}" type="datetimeFigureOut">
              <a:rPr lang="en-US" smtClean="0"/>
              <a:pPr/>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AE5F0-1C49-4584-BA29-2DC1BCD96B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5B9B8-D478-4810-BF9C-5318536A845C}" type="datetimeFigureOut">
              <a:rPr lang="en-US" smtClean="0"/>
              <a:pPr/>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AE5F0-1C49-4584-BA29-2DC1BCD96B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5B9B8-D478-4810-BF9C-5318536A845C}"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AE5F0-1C49-4584-BA29-2DC1BCD96B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5B9B8-D478-4810-BF9C-5318536A845C}"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AE5F0-1C49-4584-BA29-2DC1BCD96B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5B9B8-D478-4810-BF9C-5318536A845C}" type="datetimeFigureOut">
              <a:rPr lang="en-US" smtClean="0"/>
              <a:pPr/>
              <a:t>5/7/2018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AE5F0-1C49-4584-BA29-2DC1BCD96B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allusefulinfo.com/tag/online-shoppin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allusefulinfo.com/2-best-free-android-apps-for-online-mobile-recharg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knowledge.wharton.upenn.edu/article/demonetization-india-will-pay-price/"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file:///E:\Switch_to_digital_payments.mp4"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en.wikipedia.org/wiki/Cash"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228600" y="685801"/>
            <a:ext cx="8685585" cy="5562599"/>
            <a:chOff x="304800" y="457201"/>
            <a:chExt cx="8685585" cy="5562599"/>
          </a:xfrm>
        </p:grpSpPr>
        <p:sp>
          <p:nvSpPr>
            <p:cNvPr id="3" name="Rounded Rectangle 2"/>
            <p:cNvSpPr/>
            <p:nvPr/>
          </p:nvSpPr>
          <p:spPr>
            <a:xfrm>
              <a:off x="1600200" y="4876800"/>
              <a:ext cx="6324600" cy="1143000"/>
            </a:xfrm>
            <a:prstGeom prst="round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en-US" sz="66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itchFamily="18" charset="0"/>
                  <a:cs typeface="Times New Roman" pitchFamily="18" charset="0"/>
                </a:rPr>
                <a:t>Digital Payment</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7" name="Group 6"/>
            <p:cNvGrpSpPr/>
            <p:nvPr/>
          </p:nvGrpSpPr>
          <p:grpSpPr>
            <a:xfrm>
              <a:off x="304800" y="457201"/>
              <a:ext cx="8685585" cy="4415172"/>
              <a:chOff x="304800" y="457201"/>
              <a:chExt cx="8685585" cy="4415172"/>
            </a:xfrm>
          </p:grpSpPr>
          <p:pic>
            <p:nvPicPr>
              <p:cNvPr id="2050" name="Picture 2" descr="C:\Users\pc\Downloads\front-black_1x.png"/>
              <p:cNvPicPr>
                <a:picLocks noChangeAspect="1" noChangeArrowheads="1"/>
              </p:cNvPicPr>
              <p:nvPr/>
            </p:nvPicPr>
            <p:blipFill>
              <a:blip r:embed="rId3"/>
              <a:srcRect/>
              <a:stretch>
                <a:fillRect/>
              </a:stretch>
            </p:blipFill>
            <p:spPr bwMode="auto">
              <a:xfrm rot="5400000">
                <a:off x="2440007" y="-1678006"/>
                <a:ext cx="4415172" cy="8685585"/>
              </a:xfrm>
              <a:prstGeom prst="rect">
                <a:avLst/>
              </a:prstGeom>
              <a:noFill/>
            </p:spPr>
          </p:pic>
          <p:sp>
            <p:nvSpPr>
              <p:cNvPr id="6" name="TextBox 5"/>
              <p:cNvSpPr txBox="1"/>
              <p:nvPr/>
            </p:nvSpPr>
            <p:spPr>
              <a:xfrm>
                <a:off x="2209800" y="1676400"/>
                <a:ext cx="6477000" cy="2308324"/>
              </a:xfrm>
              <a:prstGeom prst="rect">
                <a:avLst/>
              </a:prstGeom>
              <a:noFill/>
            </p:spPr>
            <p:txBody>
              <a:bodyPr wrap="square" rtlCol="0">
                <a:spAutoFit/>
              </a:bodyPr>
              <a:lstStyle/>
              <a:p>
                <a:r>
                  <a:rPr lang="en-US" sz="3600" dirty="0" smtClean="0">
                    <a:solidFill>
                      <a:schemeClr val="bg1"/>
                    </a:solidFill>
                    <a:latin typeface="Times New Roman" pitchFamily="18" charset="0"/>
                    <a:cs typeface="Times New Roman" pitchFamily="18" charset="0"/>
                  </a:rPr>
                  <a:t>Lecturer:-	YOUSUF KHAN</a:t>
                </a:r>
              </a:p>
              <a:p>
                <a:r>
                  <a:rPr lang="en-US" sz="3600" dirty="0" smtClean="0">
                    <a:solidFill>
                      <a:schemeClr val="bg1"/>
                    </a:solidFill>
                    <a:latin typeface="Times New Roman" pitchFamily="18" charset="0"/>
                    <a:cs typeface="Times New Roman" pitchFamily="18" charset="0"/>
                  </a:rPr>
                  <a:t>Semester:-	2</a:t>
                </a:r>
                <a:r>
                  <a:rPr lang="en-US" sz="3600" baseline="30000" dirty="0" smtClean="0">
                    <a:solidFill>
                      <a:schemeClr val="bg1"/>
                    </a:solidFill>
                    <a:latin typeface="Times New Roman" pitchFamily="18" charset="0"/>
                    <a:cs typeface="Times New Roman" pitchFamily="18" charset="0"/>
                  </a:rPr>
                  <a:t>nd</a:t>
                </a:r>
                <a:endParaRPr lang="en-US" sz="3600" dirty="0" smtClean="0">
                  <a:solidFill>
                    <a:schemeClr val="bg1"/>
                  </a:solidFill>
                  <a:latin typeface="Times New Roman" pitchFamily="18" charset="0"/>
                  <a:cs typeface="Times New Roman" pitchFamily="18" charset="0"/>
                </a:endParaRPr>
              </a:p>
              <a:p>
                <a:r>
                  <a:rPr lang="en-US" sz="3600" dirty="0" smtClean="0">
                    <a:solidFill>
                      <a:schemeClr val="bg1"/>
                    </a:solidFill>
                    <a:latin typeface="Times New Roman" pitchFamily="18" charset="0"/>
                    <a:cs typeface="Times New Roman" pitchFamily="18" charset="0"/>
                  </a:rPr>
                  <a:t>Subject:-		E-Commerce</a:t>
                </a:r>
              </a:p>
              <a:p>
                <a:r>
                  <a:rPr lang="en-US" sz="3600" dirty="0" smtClean="0">
                    <a:solidFill>
                      <a:schemeClr val="bg1"/>
                    </a:solidFill>
                    <a:latin typeface="Times New Roman" pitchFamily="18" charset="0"/>
                    <a:cs typeface="Times New Roman" pitchFamily="18" charset="0"/>
                  </a:rPr>
                  <a:t>Chapter:-		</a:t>
                </a:r>
              </a:p>
            </p:txBody>
          </p:sp>
        </p:grpSp>
        <p:sp>
          <p:nvSpPr>
            <p:cNvPr id="8" name="Down Arrow 7"/>
            <p:cNvSpPr/>
            <p:nvPr/>
          </p:nvSpPr>
          <p:spPr>
            <a:xfrm>
              <a:off x="5257800" y="3505200"/>
              <a:ext cx="457200" cy="91440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0" name="Rectangle 9"/>
          <p:cNvSpPr/>
          <p:nvPr/>
        </p:nvSpPr>
        <p:spPr>
          <a:xfrm>
            <a:off x="457200" y="191869"/>
            <a:ext cx="81534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PRABHU JAGATBANDHU COLLEGE</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152400" y="381000"/>
            <a:ext cx="4019627" cy="461665"/>
          </a:xfrm>
          <a:prstGeom prst="rect">
            <a:avLst/>
          </a:prstGeom>
        </p:spPr>
        <p:txBody>
          <a:bodyPr wrap="none">
            <a:spAutoFit/>
          </a:bodyPr>
          <a:lstStyle/>
          <a:p>
            <a:r>
              <a:rPr lang="en-US" sz="2400" b="1" dirty="0" smtClean="0"/>
              <a:t>3. </a:t>
            </a:r>
            <a:r>
              <a:rPr lang="en-US"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Electronic or Digital wallet</a:t>
            </a:r>
            <a:endPar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TextBox 4"/>
          <p:cNvSpPr txBox="1"/>
          <p:nvPr/>
        </p:nvSpPr>
        <p:spPr>
          <a:xfrm>
            <a:off x="457200" y="990600"/>
            <a:ext cx="8382000" cy="1631216"/>
          </a:xfrm>
          <a:prstGeom prst="rect">
            <a:avLst/>
          </a:prstGeom>
          <a:noFill/>
        </p:spPr>
        <p:txBody>
          <a:bodyPr wrap="square" rtlCol="0">
            <a:spAutoFit/>
          </a:bodyPr>
          <a:lstStyle/>
          <a:p>
            <a:pPr algn="just"/>
            <a:r>
              <a:rPr lang="en-US" sz="2000" dirty="0" smtClean="0"/>
              <a:t>       An electronic wallet or E-wallet is defined as an encrypted medium for storage or holding credit card and other confidential financial information that can be used to complete electronic transactions without re-entering the stored data at the time of transaction itself. Access to E-wallet requires password or “keys”.</a:t>
            </a:r>
            <a:endParaRPr lang="en-US" sz="2000" dirty="0"/>
          </a:p>
        </p:txBody>
      </p:sp>
      <p:pic>
        <p:nvPicPr>
          <p:cNvPr id="3074" name="Picture 2" descr="C:\Users\pc\Downloads\digital-mobile-wallets-in-india.png"/>
          <p:cNvPicPr>
            <a:picLocks noChangeAspect="1" noChangeArrowheads="1"/>
          </p:cNvPicPr>
          <p:nvPr/>
        </p:nvPicPr>
        <p:blipFill>
          <a:blip r:embed="rId3"/>
          <a:srcRect/>
          <a:stretch>
            <a:fillRect/>
          </a:stretch>
        </p:blipFill>
        <p:spPr bwMode="auto">
          <a:xfrm>
            <a:off x="1600200" y="2438400"/>
            <a:ext cx="5715000" cy="35458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152400" y="381000"/>
            <a:ext cx="4019627" cy="461665"/>
          </a:xfrm>
          <a:prstGeom prst="rect">
            <a:avLst/>
          </a:prstGeom>
        </p:spPr>
        <p:txBody>
          <a:bodyPr wrap="none">
            <a:spAutoFit/>
          </a:bodyPr>
          <a:lstStyle/>
          <a:p>
            <a:r>
              <a:rPr lang="en-US" sz="2400" b="1" dirty="0" smtClean="0"/>
              <a:t>3. </a:t>
            </a:r>
            <a:r>
              <a:rPr lang="en-US"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Electronic or Digital wallet</a:t>
            </a:r>
            <a:endPar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4098" name="Picture 2" descr="C:\Users\pc\Downloads\Card-information-saved-in-Paytm.png"/>
          <p:cNvPicPr>
            <a:picLocks noChangeAspect="1" noChangeArrowheads="1"/>
          </p:cNvPicPr>
          <p:nvPr/>
        </p:nvPicPr>
        <p:blipFill>
          <a:blip r:embed="rId3"/>
          <a:srcRect/>
          <a:stretch>
            <a:fillRect/>
          </a:stretch>
        </p:blipFill>
        <p:spPr bwMode="auto">
          <a:xfrm>
            <a:off x="228600" y="886968"/>
            <a:ext cx="6172200" cy="3456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descr="C:\Users\pc\Downloads\Remove-Card-from-Paytm.png"/>
          <p:cNvPicPr>
            <a:picLocks noChangeAspect="1" noChangeArrowheads="1"/>
          </p:cNvPicPr>
          <p:nvPr/>
        </p:nvPicPr>
        <p:blipFill>
          <a:blip r:embed="rId4"/>
          <a:srcRect/>
          <a:stretch>
            <a:fillRect/>
          </a:stretch>
        </p:blipFill>
        <p:spPr bwMode="auto">
          <a:xfrm>
            <a:off x="2971800" y="4114800"/>
            <a:ext cx="5791200" cy="2420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152400" y="381000"/>
            <a:ext cx="4019627" cy="461665"/>
          </a:xfrm>
          <a:prstGeom prst="rect">
            <a:avLst/>
          </a:prstGeom>
        </p:spPr>
        <p:txBody>
          <a:bodyPr wrap="none">
            <a:spAutoFit/>
          </a:bodyPr>
          <a:lstStyle/>
          <a:p>
            <a:r>
              <a:rPr lang="en-US" sz="2400" b="1" dirty="0" smtClean="0"/>
              <a:t>3. </a:t>
            </a:r>
            <a:r>
              <a:rPr lang="en-US"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Electronic or Digital wallet</a:t>
            </a:r>
            <a:endPar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TextBox 4"/>
          <p:cNvSpPr txBox="1"/>
          <p:nvPr/>
        </p:nvSpPr>
        <p:spPr>
          <a:xfrm>
            <a:off x="457200" y="971490"/>
            <a:ext cx="2881558" cy="400110"/>
          </a:xfrm>
          <a:prstGeom prst="rect">
            <a:avLst/>
          </a:prstGeom>
          <a:noFill/>
        </p:spPr>
        <p:txBody>
          <a:bodyPr wrap="none" rtlCol="0">
            <a:spAutoFit/>
          </a:bodyPr>
          <a:lstStyle/>
          <a:p>
            <a:r>
              <a:rPr lang="en-US" sz="2000" u="sng" dirty="0" smtClean="0">
                <a:solidFill>
                  <a:schemeClr val="accent6">
                    <a:lumMod val="50000"/>
                  </a:schemeClr>
                </a:solidFill>
              </a:rPr>
              <a:t>Functions of Digital wallet</a:t>
            </a:r>
            <a:endParaRPr lang="en-US" sz="2000" u="sng" dirty="0">
              <a:solidFill>
                <a:schemeClr val="accent6">
                  <a:lumMod val="50000"/>
                </a:schemeClr>
              </a:solidFill>
            </a:endParaRPr>
          </a:p>
        </p:txBody>
      </p:sp>
      <p:sp>
        <p:nvSpPr>
          <p:cNvPr id="6" name="TextBox 5"/>
          <p:cNvSpPr txBox="1"/>
          <p:nvPr/>
        </p:nvSpPr>
        <p:spPr>
          <a:xfrm>
            <a:off x="533400" y="1495961"/>
            <a:ext cx="8077200" cy="1323439"/>
          </a:xfrm>
          <a:prstGeom prst="rect">
            <a:avLst/>
          </a:prstGeom>
          <a:noFill/>
        </p:spPr>
        <p:txBody>
          <a:bodyPr wrap="square" rtlCol="0">
            <a:spAutoFit/>
          </a:bodyPr>
          <a:lstStyle/>
          <a:p>
            <a:pPr>
              <a:buFont typeface="Arial" charset="0"/>
              <a:buChar char="•"/>
            </a:pPr>
            <a:r>
              <a:rPr lang="en-US" sz="2000" dirty="0" smtClean="0"/>
              <a:t> Managing of one’s payment and accounts.</a:t>
            </a:r>
          </a:p>
          <a:p>
            <a:pPr>
              <a:buFont typeface="Arial" charset="0"/>
              <a:buChar char="•"/>
            </a:pPr>
            <a:r>
              <a:rPr lang="en-US" sz="2000" dirty="0" smtClean="0"/>
              <a:t> Getting of offers from traders one knows and can depend upon.</a:t>
            </a:r>
          </a:p>
          <a:p>
            <a:pPr>
              <a:buFont typeface="Arial" charset="0"/>
              <a:buChar char="•"/>
            </a:pPr>
            <a:r>
              <a:rPr lang="en-US" sz="2000" dirty="0" smtClean="0"/>
              <a:t> Storage of digital receipts and warranty information.</a:t>
            </a:r>
          </a:p>
          <a:p>
            <a:pPr>
              <a:buFont typeface="Arial" charset="0"/>
              <a:buChar char="•"/>
            </a:pPr>
            <a:r>
              <a:rPr lang="en-US" sz="2000" dirty="0" smtClean="0"/>
              <a:t>  Getting of alerts about one’s account and one’s spending.</a:t>
            </a:r>
            <a:endParaRPr lang="en-US" sz="2000" dirty="0"/>
          </a:p>
        </p:txBody>
      </p:sp>
      <p:sp>
        <p:nvSpPr>
          <p:cNvPr id="8" name="TextBox 7"/>
          <p:cNvSpPr txBox="1"/>
          <p:nvPr/>
        </p:nvSpPr>
        <p:spPr>
          <a:xfrm>
            <a:off x="533400" y="2952690"/>
            <a:ext cx="4897816" cy="400110"/>
          </a:xfrm>
          <a:prstGeom prst="rect">
            <a:avLst/>
          </a:prstGeom>
          <a:noFill/>
        </p:spPr>
        <p:txBody>
          <a:bodyPr wrap="none" rtlCol="0">
            <a:spAutoFit/>
          </a:bodyPr>
          <a:lstStyle/>
          <a:p>
            <a:r>
              <a:rPr lang="en-US" sz="2000" u="sng" dirty="0" smtClean="0">
                <a:solidFill>
                  <a:schemeClr val="accent6">
                    <a:lumMod val="50000"/>
                  </a:schemeClr>
                </a:solidFill>
              </a:rPr>
              <a:t>Security issues associated with Digital wallets</a:t>
            </a:r>
            <a:endParaRPr lang="en-US" sz="2000" u="sng" dirty="0">
              <a:solidFill>
                <a:schemeClr val="accent6">
                  <a:lumMod val="50000"/>
                </a:schemeClr>
              </a:solidFill>
            </a:endParaRPr>
          </a:p>
        </p:txBody>
      </p:sp>
      <p:sp>
        <p:nvSpPr>
          <p:cNvPr id="9" name="TextBox 8"/>
          <p:cNvSpPr txBox="1"/>
          <p:nvPr/>
        </p:nvSpPr>
        <p:spPr>
          <a:xfrm>
            <a:off x="609600" y="3505200"/>
            <a:ext cx="8001000" cy="1631216"/>
          </a:xfrm>
          <a:prstGeom prst="rect">
            <a:avLst/>
          </a:prstGeom>
          <a:noFill/>
        </p:spPr>
        <p:txBody>
          <a:bodyPr wrap="square" rtlCol="0">
            <a:spAutoFit/>
          </a:bodyPr>
          <a:lstStyle/>
          <a:p>
            <a:pPr>
              <a:buFont typeface="Arial" charset="0"/>
              <a:buChar char="•"/>
            </a:pPr>
            <a:r>
              <a:rPr lang="en-US" sz="2000" dirty="0" smtClean="0"/>
              <a:t> Providing protection through password as well as providing physical protection to the devices which are to be used to access the payment options such as PC, mobile phones, laptops, tablets etc.</a:t>
            </a:r>
          </a:p>
          <a:p>
            <a:pPr>
              <a:buFont typeface="Arial" charset="0"/>
              <a:buChar char="•"/>
            </a:pPr>
            <a:r>
              <a:rPr lang="en-US" sz="2000" dirty="0" smtClean="0"/>
              <a:t> Only the owner can access sensitive information such as including User name, password, PINs and answers to security options.</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152400" y="381000"/>
            <a:ext cx="4019627" cy="461665"/>
          </a:xfrm>
          <a:prstGeom prst="rect">
            <a:avLst/>
          </a:prstGeom>
        </p:spPr>
        <p:txBody>
          <a:bodyPr wrap="none">
            <a:spAutoFit/>
          </a:bodyPr>
          <a:lstStyle/>
          <a:p>
            <a:r>
              <a:rPr lang="en-US" sz="2400" b="1" dirty="0" smtClean="0"/>
              <a:t>3. </a:t>
            </a:r>
            <a:r>
              <a:rPr lang="en-US"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Electronic or Digital wallet</a:t>
            </a:r>
            <a:endPar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TextBox 6"/>
          <p:cNvSpPr txBox="1"/>
          <p:nvPr/>
        </p:nvSpPr>
        <p:spPr>
          <a:xfrm>
            <a:off x="457200" y="838200"/>
            <a:ext cx="4800600" cy="400110"/>
          </a:xfrm>
          <a:prstGeom prst="rect">
            <a:avLst/>
          </a:prstGeom>
          <a:noFill/>
        </p:spPr>
        <p:txBody>
          <a:bodyPr wrap="square" rtlCol="0">
            <a:spAutoFit/>
          </a:bodyPr>
          <a:lstStyle/>
          <a:p>
            <a:r>
              <a:rPr lang="en-US" sz="2000" u="sng" dirty="0" smtClean="0">
                <a:solidFill>
                  <a:schemeClr val="accent6">
                    <a:lumMod val="50000"/>
                  </a:schemeClr>
                </a:solidFill>
              </a:rPr>
              <a:t>Advantages of Using Digital Wallet</a:t>
            </a:r>
            <a:endParaRPr lang="en-US" sz="2000" u="sng" dirty="0">
              <a:solidFill>
                <a:schemeClr val="accent6">
                  <a:lumMod val="50000"/>
                </a:schemeClr>
              </a:solidFill>
            </a:endParaRPr>
          </a:p>
        </p:txBody>
      </p:sp>
      <p:sp>
        <p:nvSpPr>
          <p:cNvPr id="10" name="TextBox 9"/>
          <p:cNvSpPr txBox="1"/>
          <p:nvPr/>
        </p:nvSpPr>
        <p:spPr>
          <a:xfrm>
            <a:off x="609600" y="1219200"/>
            <a:ext cx="8153400" cy="1877437"/>
          </a:xfrm>
          <a:prstGeom prst="rect">
            <a:avLst/>
          </a:prstGeom>
          <a:noFill/>
        </p:spPr>
        <p:txBody>
          <a:bodyPr wrap="square" rtlCol="0">
            <a:spAutoFit/>
          </a:bodyPr>
          <a:lstStyle/>
          <a:p>
            <a:pPr>
              <a:buFont typeface="Arial" charset="0"/>
              <a:buChar char="•"/>
            </a:pPr>
            <a:r>
              <a:rPr lang="en-US" sz="2000" dirty="0" smtClean="0"/>
              <a:t> </a:t>
            </a:r>
            <a:r>
              <a:rPr lang="en-US" sz="2000" dirty="0" smtClean="0">
                <a:solidFill>
                  <a:schemeClr val="tx2"/>
                </a:solidFill>
              </a:rPr>
              <a:t>Time Saving- </a:t>
            </a:r>
            <a:r>
              <a:rPr lang="en-US" sz="1600" dirty="0" smtClean="0"/>
              <a:t>Many times when you go for </a:t>
            </a:r>
            <a:r>
              <a:rPr lang="en-US" sz="1600" dirty="0" smtClean="0">
                <a:hlinkClick r:id="rId3" tooltip="Articles tagged with &quot;Online Shopping&quot;"/>
              </a:rPr>
              <a:t>online shopping</a:t>
            </a:r>
            <a:r>
              <a:rPr lang="en-US" sz="1600" dirty="0" smtClean="0"/>
              <a:t> or for </a:t>
            </a:r>
            <a:r>
              <a:rPr lang="en-US" sz="1600" dirty="0" smtClean="0">
                <a:hlinkClick r:id="rId4" tooltip="2 Best &amp; Free Android Apps For Online Mobile Recharge"/>
              </a:rPr>
              <a:t>mobile recharge</a:t>
            </a:r>
            <a:r>
              <a:rPr lang="en-US" sz="1600" dirty="0" smtClean="0"/>
              <a:t>, you even wouldn’t have time to enter </a:t>
            </a:r>
            <a:r>
              <a:rPr lang="en-US" sz="1600" dirty="0" smtClean="0"/>
              <a:t>your Credit card</a:t>
            </a:r>
            <a:r>
              <a:rPr lang="en-US" sz="1600" dirty="0" smtClean="0"/>
              <a:t> details.</a:t>
            </a:r>
            <a:endParaRPr lang="en-US" sz="2000" dirty="0" smtClean="0"/>
          </a:p>
          <a:p>
            <a:pPr>
              <a:buFont typeface="Arial" charset="0"/>
              <a:buChar char="•"/>
            </a:pPr>
            <a:r>
              <a:rPr lang="en-US" sz="2000" dirty="0" smtClean="0"/>
              <a:t> </a:t>
            </a:r>
            <a:r>
              <a:rPr lang="en-US" sz="2000" dirty="0" smtClean="0">
                <a:solidFill>
                  <a:schemeClr val="tx2"/>
                </a:solidFill>
              </a:rPr>
              <a:t>Security</a:t>
            </a:r>
          </a:p>
          <a:p>
            <a:pPr>
              <a:buFont typeface="Arial" charset="0"/>
              <a:buChar char="•"/>
            </a:pPr>
            <a:r>
              <a:rPr lang="en-US" sz="2000" dirty="0" smtClean="0">
                <a:solidFill>
                  <a:schemeClr val="tx2"/>
                </a:solidFill>
              </a:rPr>
              <a:t> Track the </a:t>
            </a:r>
            <a:r>
              <a:rPr lang="en-US" sz="2000" dirty="0" smtClean="0">
                <a:solidFill>
                  <a:schemeClr val="tx2"/>
                </a:solidFill>
              </a:rPr>
              <a:t>Expenditure</a:t>
            </a:r>
          </a:p>
          <a:p>
            <a:pPr>
              <a:buFont typeface="Arial" charset="0"/>
              <a:buChar char="•"/>
            </a:pPr>
            <a:r>
              <a:rPr lang="en-US" sz="2000" dirty="0" smtClean="0">
                <a:solidFill>
                  <a:schemeClr val="tx2"/>
                </a:solidFill>
              </a:rPr>
              <a:t> Attractive </a:t>
            </a:r>
            <a:r>
              <a:rPr lang="en-US" sz="2000" dirty="0" smtClean="0">
                <a:solidFill>
                  <a:schemeClr val="tx2"/>
                </a:solidFill>
              </a:rPr>
              <a:t>Discounts- </a:t>
            </a:r>
            <a:r>
              <a:rPr lang="en-US" sz="1600" dirty="0" smtClean="0"/>
              <a:t>If you’re using digital wallet of any online wallet provider, you may find some discounts</a:t>
            </a:r>
            <a:endParaRPr lang="en-US" sz="2000" dirty="0">
              <a:solidFill>
                <a:schemeClr val="tx2"/>
              </a:solidFill>
            </a:endParaRPr>
          </a:p>
        </p:txBody>
      </p:sp>
      <p:sp>
        <p:nvSpPr>
          <p:cNvPr id="11" name="TextBox 10"/>
          <p:cNvSpPr txBox="1"/>
          <p:nvPr/>
        </p:nvSpPr>
        <p:spPr>
          <a:xfrm>
            <a:off x="457200" y="3028890"/>
            <a:ext cx="4800600" cy="400110"/>
          </a:xfrm>
          <a:prstGeom prst="rect">
            <a:avLst/>
          </a:prstGeom>
          <a:noFill/>
        </p:spPr>
        <p:txBody>
          <a:bodyPr wrap="square" rtlCol="0">
            <a:spAutoFit/>
          </a:bodyPr>
          <a:lstStyle/>
          <a:p>
            <a:r>
              <a:rPr lang="en-US" sz="2000" u="sng" dirty="0" smtClean="0">
                <a:solidFill>
                  <a:schemeClr val="accent6">
                    <a:lumMod val="50000"/>
                  </a:schemeClr>
                </a:solidFill>
              </a:rPr>
              <a:t>Disadvantages </a:t>
            </a:r>
            <a:r>
              <a:rPr lang="en-US" sz="2000" u="sng" dirty="0" smtClean="0">
                <a:solidFill>
                  <a:schemeClr val="accent6">
                    <a:lumMod val="50000"/>
                  </a:schemeClr>
                </a:solidFill>
              </a:rPr>
              <a:t>of Using Digital Wallet</a:t>
            </a:r>
            <a:endParaRPr lang="en-US" sz="2000" u="sng" dirty="0">
              <a:solidFill>
                <a:schemeClr val="accent6">
                  <a:lumMod val="50000"/>
                </a:schemeClr>
              </a:solidFill>
            </a:endParaRPr>
          </a:p>
        </p:txBody>
      </p:sp>
      <p:sp>
        <p:nvSpPr>
          <p:cNvPr id="12" name="TextBox 11"/>
          <p:cNvSpPr txBox="1"/>
          <p:nvPr/>
        </p:nvSpPr>
        <p:spPr>
          <a:xfrm>
            <a:off x="685800" y="3352800"/>
            <a:ext cx="8001000" cy="1631216"/>
          </a:xfrm>
          <a:prstGeom prst="rect">
            <a:avLst/>
          </a:prstGeom>
          <a:noFill/>
        </p:spPr>
        <p:txBody>
          <a:bodyPr wrap="square" rtlCol="0">
            <a:spAutoFit/>
          </a:bodyPr>
          <a:lstStyle/>
          <a:p>
            <a:pPr>
              <a:buFont typeface="Arial" charset="0"/>
              <a:buChar char="•"/>
            </a:pPr>
            <a:r>
              <a:rPr lang="en-US" sz="2000" dirty="0" smtClean="0"/>
              <a:t> </a:t>
            </a:r>
            <a:r>
              <a:rPr lang="en-US" sz="2000" dirty="0" smtClean="0">
                <a:solidFill>
                  <a:schemeClr val="tx2"/>
                </a:solidFill>
              </a:rPr>
              <a:t>International Restriction- </a:t>
            </a:r>
            <a:r>
              <a:rPr lang="en-US" dirty="0" smtClean="0"/>
              <a:t>Every </a:t>
            </a:r>
            <a:r>
              <a:rPr lang="en-US" dirty="0" smtClean="0"/>
              <a:t>country has different services and so the different digital </a:t>
            </a:r>
            <a:r>
              <a:rPr lang="en-US" dirty="0" smtClean="0"/>
              <a:t>wallets.</a:t>
            </a:r>
            <a:endParaRPr lang="en-US" sz="2000" dirty="0" smtClean="0"/>
          </a:p>
          <a:p>
            <a:pPr>
              <a:buFont typeface="Arial" charset="0"/>
              <a:buChar char="•"/>
            </a:pPr>
            <a:r>
              <a:rPr lang="en-US" sz="2000" dirty="0" smtClean="0"/>
              <a:t> </a:t>
            </a:r>
            <a:r>
              <a:rPr lang="en-US" sz="2000" dirty="0" smtClean="0">
                <a:solidFill>
                  <a:schemeClr val="tx2"/>
                </a:solidFill>
              </a:rPr>
              <a:t>Limited </a:t>
            </a:r>
            <a:r>
              <a:rPr lang="en-US" sz="2000" dirty="0" smtClean="0">
                <a:solidFill>
                  <a:schemeClr val="tx2"/>
                </a:solidFill>
              </a:rPr>
              <a:t>Merchants</a:t>
            </a:r>
          </a:p>
          <a:p>
            <a:pPr>
              <a:buFont typeface="Arial" charset="0"/>
              <a:buChar char="•"/>
            </a:pPr>
            <a:r>
              <a:rPr lang="en-US" sz="2000" dirty="0" smtClean="0"/>
              <a:t> </a:t>
            </a:r>
            <a:r>
              <a:rPr lang="en-US" sz="2000" dirty="0" smtClean="0">
                <a:solidFill>
                  <a:schemeClr val="tx2"/>
                </a:solidFill>
              </a:rPr>
              <a:t>Dependent on the </a:t>
            </a:r>
            <a:r>
              <a:rPr lang="en-US" sz="2000" dirty="0" smtClean="0">
                <a:solidFill>
                  <a:schemeClr val="tx2"/>
                </a:solidFill>
              </a:rPr>
              <a:t>Devices</a:t>
            </a:r>
          </a:p>
          <a:p>
            <a:pPr>
              <a:buFont typeface="Arial" charset="0"/>
              <a:buChar char="•"/>
            </a:pPr>
            <a:r>
              <a:rPr lang="en-US" sz="2000" dirty="0" smtClean="0">
                <a:solidFill>
                  <a:schemeClr val="tx2"/>
                </a:solidFill>
              </a:rPr>
              <a:t> Danger of Losing your Money</a:t>
            </a: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152400" y="381000"/>
            <a:ext cx="4582216" cy="461665"/>
          </a:xfrm>
          <a:prstGeom prst="rect">
            <a:avLst/>
          </a:prstGeom>
        </p:spPr>
        <p:txBody>
          <a:bodyPr wrap="none">
            <a:spAutoFit/>
          </a:bodyPr>
          <a:lstStyle/>
          <a:p>
            <a:r>
              <a:rPr lang="en-US" sz="2400" b="1" dirty="0" smtClean="0"/>
              <a:t>4</a:t>
            </a:r>
            <a:r>
              <a:rPr lang="en-US" sz="2400" b="1" dirty="0" smtClean="0"/>
              <a:t>. </a:t>
            </a:r>
            <a:r>
              <a:rPr lang="en-US"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Stored value Card (Smart card)</a:t>
            </a:r>
            <a:endPar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TextBox 7"/>
          <p:cNvSpPr txBox="1"/>
          <p:nvPr/>
        </p:nvSpPr>
        <p:spPr>
          <a:xfrm>
            <a:off x="381000" y="838200"/>
            <a:ext cx="8305800" cy="3477875"/>
          </a:xfrm>
          <a:prstGeom prst="rect">
            <a:avLst/>
          </a:prstGeom>
          <a:noFill/>
        </p:spPr>
        <p:txBody>
          <a:bodyPr wrap="square" rtlCol="0">
            <a:spAutoFit/>
          </a:bodyPr>
          <a:lstStyle/>
          <a:p>
            <a:pPr algn="just"/>
            <a:r>
              <a:rPr lang="en-US" sz="2000" dirty="0" smtClean="0"/>
              <a:t>      A</a:t>
            </a:r>
            <a:r>
              <a:rPr lang="en-US" sz="2000" dirty="0" smtClean="0"/>
              <a:t> </a:t>
            </a:r>
            <a:r>
              <a:rPr lang="en-US" sz="2000" b="1" dirty="0" smtClean="0"/>
              <a:t>stored-value card</a:t>
            </a:r>
            <a:r>
              <a:rPr lang="en-US" sz="2000" dirty="0" smtClean="0"/>
              <a:t> is a payments </a:t>
            </a:r>
            <a:r>
              <a:rPr lang="en-US" sz="2000" dirty="0" smtClean="0"/>
              <a:t>card</a:t>
            </a:r>
            <a:r>
              <a:rPr lang="en-US" sz="2000" dirty="0" smtClean="0"/>
              <a:t> with a monetary value stored on the card itself, not in an external account maintained by a financial institution. Stored-value cards differ from </a:t>
            </a:r>
            <a:r>
              <a:rPr lang="en-US" sz="2000" dirty="0" smtClean="0"/>
              <a:t>debit cards, </a:t>
            </a:r>
            <a:r>
              <a:rPr lang="en-US" sz="2000" dirty="0" smtClean="0"/>
              <a:t>where money is on deposit with the </a:t>
            </a:r>
            <a:r>
              <a:rPr lang="en-US" sz="2000" dirty="0" smtClean="0"/>
              <a:t>issuer,</a:t>
            </a:r>
            <a:r>
              <a:rPr lang="en-US" sz="2000" baseline="30000" dirty="0" smtClean="0"/>
              <a:t> </a:t>
            </a:r>
            <a:r>
              <a:rPr lang="en-US" sz="2000" dirty="0" smtClean="0"/>
              <a:t>and</a:t>
            </a:r>
            <a:r>
              <a:rPr lang="en-US" sz="2000" dirty="0" smtClean="0"/>
              <a:t> </a:t>
            </a:r>
            <a:r>
              <a:rPr lang="en-US" sz="2000" dirty="0" smtClean="0"/>
              <a:t>credit cards</a:t>
            </a:r>
            <a:r>
              <a:rPr lang="en-US" sz="2000" dirty="0" smtClean="0"/>
              <a:t> which are subject to credit limits set by the issuer. Another difference between stored-value cards and debit and credit cards is that debit and credit cards are usually issued in the name of individual account holders, while stored-value cards may be anonymous, as in the case of </a:t>
            </a:r>
            <a:r>
              <a:rPr lang="en-US" sz="2000" dirty="0" smtClean="0"/>
              <a:t>gift cards. </a:t>
            </a:r>
            <a:r>
              <a:rPr lang="en-US" sz="2000" dirty="0" smtClean="0"/>
              <a:t>Stored-value cards are prepaid money cards and may be disposed when the value is used, or the card value may be topped up, as in the case of </a:t>
            </a:r>
            <a:r>
              <a:rPr lang="en-US" sz="2000" dirty="0" smtClean="0"/>
              <a:t>telephone calling cards</a:t>
            </a:r>
            <a:r>
              <a:rPr lang="en-US" sz="2000" dirty="0" smtClean="0"/>
              <a:t> or when used as a </a:t>
            </a:r>
            <a:r>
              <a:rPr lang="en-US" sz="2000" dirty="0" smtClean="0"/>
              <a:t>fare cards.</a:t>
            </a:r>
          </a:p>
          <a:p>
            <a:pPr algn="just"/>
            <a:r>
              <a:rPr lang="en-US" sz="2000" dirty="0" smtClean="0"/>
              <a:t>	Like Amazon gift card, Metro ticket cards, Big </a:t>
            </a:r>
            <a:r>
              <a:rPr lang="en-US" sz="2000" dirty="0" err="1" smtClean="0"/>
              <a:t>bazar</a:t>
            </a:r>
            <a:r>
              <a:rPr lang="en-US" sz="2000" dirty="0" smtClean="0"/>
              <a:t> cards.</a:t>
            </a:r>
            <a:endParaRPr lang="en-US" sz="2000" dirty="0"/>
          </a:p>
        </p:txBody>
      </p:sp>
      <p:sp>
        <p:nvSpPr>
          <p:cNvPr id="9" name="TextBox 8"/>
          <p:cNvSpPr txBox="1"/>
          <p:nvPr/>
        </p:nvSpPr>
        <p:spPr>
          <a:xfrm>
            <a:off x="457200" y="4724400"/>
            <a:ext cx="7086600" cy="1015663"/>
          </a:xfrm>
          <a:prstGeom prst="rect">
            <a:avLst/>
          </a:prstGeom>
          <a:noFill/>
        </p:spPr>
        <p:txBody>
          <a:bodyPr wrap="square" rtlCol="0">
            <a:spAutoFit/>
          </a:bodyPr>
          <a:lstStyle/>
          <a:p>
            <a:r>
              <a:rPr lang="en-US" sz="2000" dirty="0" smtClean="0"/>
              <a:t>These cards are two type-</a:t>
            </a:r>
          </a:p>
          <a:p>
            <a:pPr marL="457200" indent="-457200">
              <a:buAutoNum type="arabicPeriod"/>
            </a:pPr>
            <a:r>
              <a:rPr lang="en-US" sz="2000" dirty="0" smtClean="0"/>
              <a:t>Closed loop </a:t>
            </a:r>
            <a:r>
              <a:rPr lang="en-US" sz="2000" dirty="0" smtClean="0"/>
              <a:t>Stored value Card</a:t>
            </a:r>
            <a:r>
              <a:rPr lang="en-US" sz="2000" dirty="0" smtClean="0"/>
              <a:t> .</a:t>
            </a:r>
          </a:p>
          <a:p>
            <a:pPr marL="457200" indent="-457200">
              <a:buAutoNum type="arabicPeriod"/>
            </a:pPr>
            <a:r>
              <a:rPr lang="en-US" sz="2000" dirty="0" smtClean="0"/>
              <a:t>Open Loop </a:t>
            </a:r>
            <a:r>
              <a:rPr lang="en-US" sz="2000" dirty="0" smtClean="0"/>
              <a:t>Stored value Card </a:t>
            </a:r>
            <a:r>
              <a:rPr lang="en-US" sz="2000" dirty="0" smtClean="0"/>
              <a:t>.</a:t>
            </a:r>
            <a:endParaRPr lang="en-US" sz="2000" dirty="0"/>
          </a:p>
        </p:txBody>
      </p:sp>
      <p:pic>
        <p:nvPicPr>
          <p:cNvPr id="1028" name="Picture 4" descr="C:\Users\pc\Desktop\hhhhhh.png"/>
          <p:cNvPicPr>
            <a:picLocks noChangeAspect="1" noChangeArrowheads="1"/>
          </p:cNvPicPr>
          <p:nvPr/>
        </p:nvPicPr>
        <p:blipFill>
          <a:blip r:embed="rId3"/>
          <a:srcRect/>
          <a:stretch>
            <a:fillRect/>
          </a:stretch>
        </p:blipFill>
        <p:spPr bwMode="auto">
          <a:xfrm>
            <a:off x="4343400" y="4267200"/>
            <a:ext cx="3711184" cy="2362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152400" y="381000"/>
            <a:ext cx="1829668" cy="461665"/>
          </a:xfrm>
          <a:prstGeom prst="rect">
            <a:avLst/>
          </a:prstGeom>
        </p:spPr>
        <p:txBody>
          <a:bodyPr wrap="none">
            <a:spAutoFit/>
          </a:bodyPr>
          <a:lstStyle/>
          <a:p>
            <a:r>
              <a:rPr lang="en-US" sz="2400" b="1" dirty="0" smtClean="0"/>
              <a:t>5</a:t>
            </a:r>
            <a:r>
              <a:rPr lang="en-US" sz="2400" b="1" dirty="0" smtClean="0"/>
              <a:t>. </a:t>
            </a:r>
            <a:r>
              <a:rPr lang="en-US"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 - Money</a:t>
            </a:r>
            <a:endPar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TextBox 5"/>
          <p:cNvSpPr txBox="1"/>
          <p:nvPr/>
        </p:nvSpPr>
        <p:spPr>
          <a:xfrm>
            <a:off x="381000" y="914400"/>
            <a:ext cx="8382000" cy="1631216"/>
          </a:xfrm>
          <a:prstGeom prst="rect">
            <a:avLst/>
          </a:prstGeom>
          <a:noFill/>
        </p:spPr>
        <p:txBody>
          <a:bodyPr wrap="square" rtlCol="0">
            <a:spAutoFit/>
          </a:bodyPr>
          <a:lstStyle/>
          <a:p>
            <a:r>
              <a:rPr lang="en-US" sz="2000" dirty="0" smtClean="0"/>
              <a:t>      Electronic </a:t>
            </a:r>
            <a:r>
              <a:rPr lang="en-US" sz="2000" dirty="0" smtClean="0"/>
              <a:t>money is money which exists in banking computer systems and is available for transactions through electronic systems. Its value is backed by fiat currency and it can be exchanged into physical form however its uses are often more convenient electronically.</a:t>
            </a:r>
            <a:br>
              <a:rPr lang="en-US" sz="2000" dirty="0" smtClean="0"/>
            </a:br>
            <a:endParaRPr lang="en-US" sz="2000" dirty="0"/>
          </a:p>
        </p:txBody>
      </p:sp>
      <p:sp>
        <p:nvSpPr>
          <p:cNvPr id="7" name="TextBox 6"/>
          <p:cNvSpPr txBox="1"/>
          <p:nvPr/>
        </p:nvSpPr>
        <p:spPr>
          <a:xfrm>
            <a:off x="381000" y="2895600"/>
            <a:ext cx="8229600" cy="3170099"/>
          </a:xfrm>
          <a:prstGeom prst="rect">
            <a:avLst/>
          </a:prstGeom>
          <a:noFill/>
        </p:spPr>
        <p:txBody>
          <a:bodyPr wrap="square" rtlCol="0">
            <a:spAutoFit/>
          </a:bodyPr>
          <a:lstStyle/>
          <a:p>
            <a:pPr algn="just"/>
            <a:r>
              <a:rPr lang="en-US" sz="2000" dirty="0" smtClean="0"/>
              <a:t> </a:t>
            </a:r>
            <a:r>
              <a:rPr lang="en-US" sz="2000" dirty="0" smtClean="0"/>
              <a:t>      At </a:t>
            </a:r>
            <a:r>
              <a:rPr lang="en-US" sz="2000" dirty="0" smtClean="0"/>
              <a:t>the end of May 2017, </a:t>
            </a:r>
            <a:r>
              <a:rPr lang="en-US" sz="2000" dirty="0" err="1" smtClean="0"/>
              <a:t>Paytm</a:t>
            </a:r>
            <a:r>
              <a:rPr lang="en-US" sz="2000" dirty="0" smtClean="0"/>
              <a:t> – India’s largest mobile money company – launched </a:t>
            </a:r>
            <a:r>
              <a:rPr lang="en-US" sz="2000" dirty="0" err="1" smtClean="0"/>
              <a:t>Paytm</a:t>
            </a:r>
            <a:r>
              <a:rPr lang="en-US" sz="2000" dirty="0" smtClean="0"/>
              <a:t> Payments Bank, having received the last clearance from the Reserve Bank of India (RBI). “We wish to acquire 500 million new customers and launch a slew of financial services products such as deposits, wealth management, insurance, financial lending and many more</a:t>
            </a:r>
            <a:r>
              <a:rPr lang="en-US" sz="2000" dirty="0" smtClean="0"/>
              <a:t>,”</a:t>
            </a:r>
          </a:p>
          <a:p>
            <a:pPr algn="just"/>
            <a:r>
              <a:rPr lang="en-US" sz="2000" dirty="0" smtClean="0"/>
              <a:t>     E- money </a:t>
            </a:r>
            <a:r>
              <a:rPr lang="en-US" sz="2000" dirty="0" smtClean="0"/>
              <a:t>is therefore not a result of </a:t>
            </a:r>
            <a:r>
              <a:rPr lang="en-US" sz="2000" dirty="0" smtClean="0">
                <a:hlinkClick r:id="rId3"/>
              </a:rPr>
              <a:t>demonetization</a:t>
            </a:r>
            <a:r>
              <a:rPr lang="en-US" sz="2000" dirty="0" smtClean="0"/>
              <a:t>, but it has taken off following the controversial move by the Indian government to remove Rs500 and Rs1,000 notes from circulation. Prevention of corruption and the spread of black money, choking terror funding, and the creation of a cashless society were the main objectives of the demonetization measure.  </a:t>
            </a:r>
            <a:endParaRPr lang="en-US" sz="2000" dirty="0"/>
          </a:p>
        </p:txBody>
      </p:sp>
      <p:sp>
        <p:nvSpPr>
          <p:cNvPr id="10" name="TextBox 9"/>
          <p:cNvSpPr txBox="1"/>
          <p:nvPr/>
        </p:nvSpPr>
        <p:spPr>
          <a:xfrm>
            <a:off x="457200" y="2438400"/>
            <a:ext cx="4800600" cy="400110"/>
          </a:xfrm>
          <a:prstGeom prst="rect">
            <a:avLst/>
          </a:prstGeom>
          <a:noFill/>
        </p:spPr>
        <p:txBody>
          <a:bodyPr wrap="square" rtlCol="0">
            <a:spAutoFit/>
          </a:bodyPr>
          <a:lstStyle/>
          <a:p>
            <a:r>
              <a:rPr lang="en-US" sz="2000" u="sng" dirty="0" smtClean="0">
                <a:solidFill>
                  <a:schemeClr val="accent6">
                    <a:lumMod val="50000"/>
                  </a:schemeClr>
                </a:solidFill>
              </a:rPr>
              <a:t>E – Money in India</a:t>
            </a:r>
            <a:endParaRPr lang="en-US" sz="2000" u="sng"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Rectangle 7"/>
          <p:cNvSpPr/>
          <p:nvPr/>
        </p:nvSpPr>
        <p:spPr>
          <a:xfrm>
            <a:off x="304799" y="1981200"/>
            <a:ext cx="8678249" cy="18620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 </a:t>
            </a:r>
            <a:endParaRPr 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381000"/>
            <a:ext cx="8229600" cy="2154436"/>
          </a:xfrm>
          <a:prstGeom prst="rect">
            <a:avLst/>
          </a:prstGeom>
          <a:noFill/>
        </p:spPr>
        <p:txBody>
          <a:bodyPr wrap="square" rtlCol="0">
            <a:spAutoFit/>
          </a:bodyPr>
          <a:lstStyle/>
          <a:p>
            <a:r>
              <a:rPr 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What is a Digital Payment ?</a:t>
            </a:r>
          </a:p>
          <a:p>
            <a:pPr algn="just"/>
            <a:endParaRPr lang="en-US" sz="2800" b="1" u="sng" dirty="0" smtClean="0"/>
          </a:p>
          <a:p>
            <a:pPr algn="just"/>
            <a:r>
              <a:rPr lang="en-US" sz="2000" dirty="0" smtClean="0"/>
              <a:t>	To put it in simple words, a digital payment occurs when goods or services are purchased through the use of various electronic mediums. There is no use of cash or </a:t>
            </a:r>
            <a:r>
              <a:rPr lang="en-US" sz="2000" dirty="0" err="1" smtClean="0"/>
              <a:t>cheques</a:t>
            </a:r>
            <a:r>
              <a:rPr lang="en-US" sz="2000" dirty="0" smtClean="0"/>
              <a:t> in this type of payment method.</a:t>
            </a:r>
          </a:p>
          <a:p>
            <a:endParaRPr lang="en-US" dirty="0"/>
          </a:p>
        </p:txBody>
      </p:sp>
      <p:sp>
        <p:nvSpPr>
          <p:cNvPr id="4" name="TextBox 3"/>
          <p:cNvSpPr txBox="1"/>
          <p:nvPr/>
        </p:nvSpPr>
        <p:spPr>
          <a:xfrm>
            <a:off x="457200" y="3352800"/>
            <a:ext cx="8077200" cy="2092881"/>
          </a:xfrm>
          <a:prstGeom prst="rect">
            <a:avLst/>
          </a:prstGeom>
          <a:noFill/>
        </p:spPr>
        <p:txBody>
          <a:bodyPr wrap="square" rtlCol="0">
            <a:spAutoFit/>
          </a:bodyPr>
          <a:lstStyle/>
          <a:p>
            <a:r>
              <a:rPr lang="en-US"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What is a Cashless Economy ?</a:t>
            </a:r>
          </a:p>
          <a:p>
            <a:endParaRPr lang="en-US" sz="2400" b="1" u="sng" dirty="0" smtClean="0"/>
          </a:p>
          <a:p>
            <a:pPr algn="just"/>
            <a:r>
              <a:rPr lang="en-US" dirty="0" smtClean="0"/>
              <a:t>	</a:t>
            </a:r>
            <a:r>
              <a:rPr lang="en-US" sz="2000" dirty="0" smtClean="0"/>
              <a:t>In a cashless economy, all transactions are carried out using different types of payment methods and this does not involve the physical use of money for the purchase of various goods and services.</a:t>
            </a:r>
          </a:p>
          <a:p>
            <a:endParaRPr lang="en-US" dirty="0"/>
          </a:p>
        </p:txBody>
      </p:sp>
      <p:sp>
        <p:nvSpPr>
          <p:cNvPr id="5" name="Action Button: Movie 4">
            <a:hlinkClick r:id="rId3" action="ppaction://hlinkfile" highlightClick="1"/>
          </p:cNvPr>
          <p:cNvSpPr/>
          <p:nvPr/>
        </p:nvSpPr>
        <p:spPr>
          <a:xfrm>
            <a:off x="3581400" y="5486400"/>
            <a:ext cx="1371600" cy="990600"/>
          </a:xfrm>
          <a:prstGeom prst="actionButtonMovi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Oval 1"/>
          <p:cNvSpPr/>
          <p:nvPr/>
        </p:nvSpPr>
        <p:spPr>
          <a:xfrm>
            <a:off x="2819400" y="2133600"/>
            <a:ext cx="3352800" cy="17526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Methods Of E-Payment</a:t>
            </a:r>
            <a:endParaRPr lang="en-US" sz="3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4" name="Straight Arrow Connector 3"/>
          <p:cNvCxnSpPr/>
          <p:nvPr/>
        </p:nvCxnSpPr>
        <p:spPr>
          <a:xfrm flipV="1">
            <a:off x="5833592" y="1981200"/>
            <a:ext cx="719610" cy="533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 name="Straight Arrow Connector 4"/>
          <p:cNvCxnSpPr/>
          <p:nvPr/>
        </p:nvCxnSpPr>
        <p:spPr>
          <a:xfrm>
            <a:off x="5791200" y="3505200"/>
            <a:ext cx="91440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rot="10800000" flipV="1">
            <a:off x="2133601" y="3505200"/>
            <a:ext cx="99060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p:nvPr/>
        </p:nvCxnSpPr>
        <p:spPr>
          <a:xfrm rot="16200000" flipH="1">
            <a:off x="4038600" y="4267200"/>
            <a:ext cx="762002"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rot="10800000">
            <a:off x="2362200" y="2057400"/>
            <a:ext cx="762000" cy="457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9" name="Rounded Rectangle 18"/>
          <p:cNvSpPr/>
          <p:nvPr/>
        </p:nvSpPr>
        <p:spPr>
          <a:xfrm>
            <a:off x="6629400" y="990600"/>
            <a:ext cx="1600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Payment Card [Credit and Debit Card]</a:t>
            </a:r>
            <a:endParaRPr lang="en-US" dirty="0"/>
          </a:p>
        </p:txBody>
      </p:sp>
      <p:sp>
        <p:nvSpPr>
          <p:cNvPr id="20" name="Rounded Rectangle 19"/>
          <p:cNvSpPr/>
          <p:nvPr/>
        </p:nvSpPr>
        <p:spPr>
          <a:xfrm>
            <a:off x="6934200" y="3886200"/>
            <a:ext cx="1600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Electronic or Digital Cash</a:t>
            </a:r>
            <a:endParaRPr lang="en-US" dirty="0"/>
          </a:p>
        </p:txBody>
      </p:sp>
      <p:sp>
        <p:nvSpPr>
          <p:cNvPr id="21" name="Rounded Rectangle 20"/>
          <p:cNvSpPr/>
          <p:nvPr/>
        </p:nvSpPr>
        <p:spPr>
          <a:xfrm>
            <a:off x="3657600" y="4800600"/>
            <a:ext cx="1600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Electronic or Digital Wallet</a:t>
            </a:r>
            <a:endParaRPr lang="en-US" dirty="0"/>
          </a:p>
        </p:txBody>
      </p:sp>
      <p:sp>
        <p:nvSpPr>
          <p:cNvPr id="22" name="Rounded Rectangle 21"/>
          <p:cNvSpPr/>
          <p:nvPr/>
        </p:nvSpPr>
        <p:spPr>
          <a:xfrm>
            <a:off x="533400" y="4038600"/>
            <a:ext cx="1600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 value card [Smart card]</a:t>
            </a:r>
            <a:endParaRPr lang="en-US" dirty="0"/>
          </a:p>
        </p:txBody>
      </p:sp>
      <p:sp>
        <p:nvSpPr>
          <p:cNvPr id="23" name="Rounded Rectangle 22"/>
          <p:cNvSpPr/>
          <p:nvPr/>
        </p:nvSpPr>
        <p:spPr>
          <a:xfrm>
            <a:off x="762000" y="1066800"/>
            <a:ext cx="1600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 value card [Smart card]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152400" y="381000"/>
            <a:ext cx="5514779" cy="461665"/>
          </a:xfrm>
          <a:prstGeom prst="rect">
            <a:avLst/>
          </a:prstGeom>
        </p:spPr>
        <p:txBody>
          <a:bodyPr wrap="none">
            <a:spAutoFit/>
          </a:bodyPr>
          <a:lstStyle/>
          <a:p>
            <a:r>
              <a:rPr lang="en-US" sz="2400" b="1" dirty="0" smtClean="0"/>
              <a:t>1. </a:t>
            </a:r>
            <a:r>
              <a:rPr lang="en-US"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Payment Card [Credit and Debit Card]</a:t>
            </a:r>
            <a:endPar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5" name="Rectangle 14"/>
          <p:cNvSpPr/>
          <p:nvPr/>
        </p:nvSpPr>
        <p:spPr>
          <a:xfrm>
            <a:off x="457200" y="838200"/>
            <a:ext cx="2109039" cy="461665"/>
          </a:xfrm>
          <a:prstGeom prst="rect">
            <a:avLst/>
          </a:prstGeom>
        </p:spPr>
        <p:txBody>
          <a:bodyPr wrap="none">
            <a:spAutoFit/>
          </a:bodyPr>
          <a:lstStyle/>
          <a:p>
            <a:r>
              <a:rPr lang="en-US" sz="2400" b="1" dirty="0" smtClean="0"/>
              <a:t>a) </a:t>
            </a:r>
            <a:r>
              <a:rPr lang="en-US" sz="2400" b="1" u="sng" dirty="0" smtClean="0"/>
              <a:t>Credit Card</a:t>
            </a:r>
            <a:r>
              <a:rPr lang="en-US" sz="2400" b="1" dirty="0" smtClean="0"/>
              <a:t>:-</a:t>
            </a:r>
            <a:endParaRPr lang="en-US" sz="2400" dirty="0"/>
          </a:p>
        </p:txBody>
      </p:sp>
      <p:sp>
        <p:nvSpPr>
          <p:cNvPr id="4" name="TextBox 3"/>
          <p:cNvSpPr txBox="1"/>
          <p:nvPr/>
        </p:nvSpPr>
        <p:spPr>
          <a:xfrm>
            <a:off x="685800" y="1371600"/>
            <a:ext cx="8001000" cy="2554545"/>
          </a:xfrm>
          <a:prstGeom prst="rect">
            <a:avLst/>
          </a:prstGeom>
          <a:noFill/>
        </p:spPr>
        <p:txBody>
          <a:bodyPr wrap="square" rtlCol="0">
            <a:spAutoFit/>
          </a:bodyPr>
          <a:lstStyle/>
          <a:p>
            <a:pPr algn="just"/>
            <a:r>
              <a:rPr lang="en-US" sz="2000" dirty="0" smtClean="0"/>
              <a:t>            Credit card are very commonly used as a tool for electronic payment.</a:t>
            </a:r>
          </a:p>
          <a:p>
            <a:pPr algn="just"/>
            <a:r>
              <a:rPr lang="en-US" sz="2000" dirty="0" smtClean="0"/>
              <a:t>It is a thin plastic card that can be used to buy items, meet food or restaurant bills, booking of airline tickets etc. Any credit card allows a user to pay later for the items one has bought or the services availed, hence the name credit card is given. This process of payment is known as charging. Charging means that one user had paid for the items his or her credit card by promising to pay when the user had signed the credit card receipt. Credit card are normally issued from a bank or any authorized authority.</a:t>
            </a:r>
            <a:endParaRPr lang="en-US" sz="2000" dirty="0"/>
          </a:p>
        </p:txBody>
      </p:sp>
      <p:pic>
        <p:nvPicPr>
          <p:cNvPr id="1027" name="Picture 3" descr="C:\Users\pc\Downloads\classic-card.png"/>
          <p:cNvPicPr>
            <a:picLocks noChangeAspect="1" noChangeArrowheads="1"/>
          </p:cNvPicPr>
          <p:nvPr/>
        </p:nvPicPr>
        <p:blipFill>
          <a:blip r:embed="rId3"/>
          <a:srcRect/>
          <a:stretch>
            <a:fillRect/>
          </a:stretch>
        </p:blipFill>
        <p:spPr bwMode="auto">
          <a:xfrm>
            <a:off x="3352800" y="4223180"/>
            <a:ext cx="2493963" cy="1568020"/>
          </a:xfrm>
          <a:prstGeom prst="rect">
            <a:avLst/>
          </a:prstGeom>
          <a:noFill/>
        </p:spPr>
      </p:pic>
      <p:pic>
        <p:nvPicPr>
          <p:cNvPr id="1028" name="Picture 4" descr="C:\Users\pc\Downloads\air-india-sbi-signature-card.png"/>
          <p:cNvPicPr>
            <a:picLocks noChangeAspect="1" noChangeArrowheads="1"/>
          </p:cNvPicPr>
          <p:nvPr/>
        </p:nvPicPr>
        <p:blipFill>
          <a:blip r:embed="rId4"/>
          <a:srcRect/>
          <a:stretch>
            <a:fillRect/>
          </a:stretch>
        </p:blipFill>
        <p:spPr bwMode="auto">
          <a:xfrm>
            <a:off x="6019800" y="4221038"/>
            <a:ext cx="2514600" cy="1570162"/>
          </a:xfrm>
          <a:prstGeom prst="rect">
            <a:avLst/>
          </a:prstGeom>
          <a:noFill/>
        </p:spPr>
      </p:pic>
      <p:pic>
        <p:nvPicPr>
          <p:cNvPr id="1029" name="Picture 5" descr="C:\Users\pc\Downloads\HDFC-Bank-Rupay-Credit-Card.png"/>
          <p:cNvPicPr>
            <a:picLocks noChangeAspect="1" noChangeArrowheads="1"/>
          </p:cNvPicPr>
          <p:nvPr/>
        </p:nvPicPr>
        <p:blipFill>
          <a:blip r:embed="rId5" cstate="print"/>
          <a:srcRect/>
          <a:stretch>
            <a:fillRect/>
          </a:stretch>
        </p:blipFill>
        <p:spPr bwMode="auto">
          <a:xfrm>
            <a:off x="381000" y="4114800"/>
            <a:ext cx="2895600" cy="17609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152400" y="381000"/>
            <a:ext cx="5514779" cy="461665"/>
          </a:xfrm>
          <a:prstGeom prst="rect">
            <a:avLst/>
          </a:prstGeom>
        </p:spPr>
        <p:txBody>
          <a:bodyPr wrap="none">
            <a:spAutoFit/>
          </a:bodyPr>
          <a:lstStyle/>
          <a:p>
            <a:r>
              <a:rPr lang="en-US" sz="2400" b="1" dirty="0" smtClean="0"/>
              <a:t>1. </a:t>
            </a:r>
            <a:r>
              <a:rPr lang="en-US"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Payment Card [Credit and Debit Card]</a:t>
            </a:r>
            <a:endPar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TextBox 7"/>
          <p:cNvSpPr txBox="1"/>
          <p:nvPr/>
        </p:nvSpPr>
        <p:spPr>
          <a:xfrm>
            <a:off x="685800" y="990600"/>
            <a:ext cx="4269630" cy="400110"/>
          </a:xfrm>
          <a:prstGeom prst="rect">
            <a:avLst/>
          </a:prstGeom>
          <a:noFill/>
        </p:spPr>
        <p:txBody>
          <a:bodyPr wrap="none" rtlCol="0">
            <a:spAutoFit/>
          </a:bodyPr>
          <a:lstStyle/>
          <a:p>
            <a:r>
              <a:rPr lang="en-US" sz="2000" b="1" u="sng" dirty="0" smtClean="0"/>
              <a:t>Security issues while using Credit card-</a:t>
            </a:r>
            <a:endParaRPr lang="en-US" sz="2000" b="1" u="sng" dirty="0"/>
          </a:p>
        </p:txBody>
      </p:sp>
      <p:sp>
        <p:nvSpPr>
          <p:cNvPr id="9" name="TextBox 8"/>
          <p:cNvSpPr txBox="1"/>
          <p:nvPr/>
        </p:nvSpPr>
        <p:spPr>
          <a:xfrm>
            <a:off x="838200" y="1676400"/>
            <a:ext cx="7696200" cy="1938992"/>
          </a:xfrm>
          <a:prstGeom prst="rect">
            <a:avLst/>
          </a:prstGeom>
          <a:noFill/>
        </p:spPr>
        <p:txBody>
          <a:bodyPr wrap="square" rtlCol="0">
            <a:spAutoFit/>
          </a:bodyPr>
          <a:lstStyle/>
          <a:p>
            <a:pPr>
              <a:buFont typeface="Wingdings" pitchFamily="2" charset="2"/>
              <a:buChar char="Ø"/>
            </a:pPr>
            <a:r>
              <a:rPr lang="en-US" sz="2000" dirty="0" smtClean="0"/>
              <a:t> Taking Care of one’s credit card receipts.</a:t>
            </a:r>
          </a:p>
          <a:p>
            <a:pPr>
              <a:buFont typeface="Wingdings" pitchFamily="2" charset="2"/>
              <a:buChar char="Ø"/>
            </a:pPr>
            <a:r>
              <a:rPr lang="en-US" sz="2000" dirty="0" smtClean="0"/>
              <a:t> The credit card should not be out of one’s sight.</a:t>
            </a:r>
          </a:p>
          <a:p>
            <a:pPr>
              <a:buFont typeface="Wingdings" pitchFamily="2" charset="2"/>
              <a:buChar char="Ø"/>
            </a:pPr>
            <a:r>
              <a:rPr lang="en-US" sz="2000" dirty="0" smtClean="0"/>
              <a:t> Losing a credit card.</a:t>
            </a:r>
          </a:p>
          <a:p>
            <a:pPr>
              <a:buFont typeface="Wingdings" pitchFamily="2" charset="2"/>
              <a:buChar char="Ø"/>
            </a:pPr>
            <a:r>
              <a:rPr lang="en-US" sz="2000" dirty="0" smtClean="0"/>
              <a:t> Keeping two different credit card in different place while travelling.</a:t>
            </a:r>
          </a:p>
          <a:p>
            <a:pPr>
              <a:buFont typeface="Wingdings" pitchFamily="2" charset="2"/>
              <a:buChar char="Ø"/>
            </a:pPr>
            <a:r>
              <a:rPr lang="en-US" sz="2000" dirty="0" smtClean="0"/>
              <a:t> Security issues while shopping online.</a:t>
            </a:r>
          </a:p>
          <a:p>
            <a:pPr>
              <a:buFont typeface="Wingdings" pitchFamily="2" charset="2"/>
              <a:buChar char="Ø"/>
            </a:pPr>
            <a:r>
              <a:rPr lang="en-US" sz="2000" dirty="0" smtClean="0"/>
              <a:t> Taking care of old / previously used credit cards.</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152400" y="381000"/>
            <a:ext cx="5514779" cy="461665"/>
          </a:xfrm>
          <a:prstGeom prst="rect">
            <a:avLst/>
          </a:prstGeom>
        </p:spPr>
        <p:txBody>
          <a:bodyPr wrap="none">
            <a:spAutoFit/>
          </a:bodyPr>
          <a:lstStyle/>
          <a:p>
            <a:r>
              <a:rPr lang="en-US" sz="2400" b="1" dirty="0" smtClean="0"/>
              <a:t>1. </a:t>
            </a:r>
            <a:r>
              <a:rPr lang="en-US"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Payment Card [Credit and Debit Card]</a:t>
            </a:r>
            <a:endPar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5" name="Rectangle 14"/>
          <p:cNvSpPr/>
          <p:nvPr/>
        </p:nvSpPr>
        <p:spPr>
          <a:xfrm>
            <a:off x="457200" y="838200"/>
            <a:ext cx="2033955" cy="461665"/>
          </a:xfrm>
          <a:prstGeom prst="rect">
            <a:avLst/>
          </a:prstGeom>
        </p:spPr>
        <p:txBody>
          <a:bodyPr wrap="none">
            <a:spAutoFit/>
          </a:bodyPr>
          <a:lstStyle/>
          <a:p>
            <a:r>
              <a:rPr lang="en-US" sz="2400" b="1" dirty="0" smtClean="0"/>
              <a:t>b) </a:t>
            </a:r>
            <a:r>
              <a:rPr lang="en-US" sz="2400" b="1" u="sng" dirty="0" smtClean="0"/>
              <a:t>Debit Card</a:t>
            </a:r>
            <a:r>
              <a:rPr lang="en-US" sz="2400" b="1" dirty="0" smtClean="0"/>
              <a:t>:-</a:t>
            </a:r>
            <a:endParaRPr lang="en-US" sz="2400" dirty="0"/>
          </a:p>
        </p:txBody>
      </p:sp>
      <p:pic>
        <p:nvPicPr>
          <p:cNvPr id="2050" name="Picture 2" descr="C:\Users\pc\Downloads\main-qimg-c252ed5d675645d4c37bb93fcb059e5d.png"/>
          <p:cNvPicPr>
            <a:picLocks noChangeAspect="1" noChangeArrowheads="1"/>
          </p:cNvPicPr>
          <p:nvPr/>
        </p:nvPicPr>
        <p:blipFill>
          <a:blip r:embed="rId3"/>
          <a:srcRect/>
          <a:stretch>
            <a:fillRect/>
          </a:stretch>
        </p:blipFill>
        <p:spPr bwMode="auto">
          <a:xfrm>
            <a:off x="609600" y="4410316"/>
            <a:ext cx="2562225" cy="1609484"/>
          </a:xfrm>
          <a:prstGeom prst="rect">
            <a:avLst/>
          </a:prstGeom>
          <a:noFill/>
        </p:spPr>
      </p:pic>
      <p:pic>
        <p:nvPicPr>
          <p:cNvPr id="2051" name="Picture 3" descr="C:\Users\pc\Downloads\visa-platinum-chip-card-img-1.png"/>
          <p:cNvPicPr>
            <a:picLocks noChangeAspect="1" noChangeArrowheads="1"/>
          </p:cNvPicPr>
          <p:nvPr/>
        </p:nvPicPr>
        <p:blipFill>
          <a:blip r:embed="rId4"/>
          <a:srcRect/>
          <a:stretch>
            <a:fillRect/>
          </a:stretch>
        </p:blipFill>
        <p:spPr bwMode="auto">
          <a:xfrm>
            <a:off x="3462337" y="4386002"/>
            <a:ext cx="2557463" cy="1633798"/>
          </a:xfrm>
          <a:prstGeom prst="rect">
            <a:avLst/>
          </a:prstGeom>
          <a:noFill/>
        </p:spPr>
      </p:pic>
      <p:pic>
        <p:nvPicPr>
          <p:cNvPr id="2052" name="Picture 4" descr="C:\Users\pc\Downloads\rupay-platinum-card-img.png"/>
          <p:cNvPicPr>
            <a:picLocks noChangeAspect="1" noChangeArrowheads="1"/>
          </p:cNvPicPr>
          <p:nvPr/>
        </p:nvPicPr>
        <p:blipFill>
          <a:blip r:embed="rId5"/>
          <a:srcRect/>
          <a:stretch>
            <a:fillRect/>
          </a:stretch>
        </p:blipFill>
        <p:spPr bwMode="auto">
          <a:xfrm>
            <a:off x="6113318" y="4419600"/>
            <a:ext cx="2497282" cy="1600200"/>
          </a:xfrm>
          <a:prstGeom prst="rect">
            <a:avLst/>
          </a:prstGeom>
          <a:noFill/>
        </p:spPr>
      </p:pic>
      <p:sp>
        <p:nvSpPr>
          <p:cNvPr id="11" name="TextBox 10"/>
          <p:cNvSpPr txBox="1"/>
          <p:nvPr/>
        </p:nvSpPr>
        <p:spPr>
          <a:xfrm>
            <a:off x="685800" y="1219200"/>
            <a:ext cx="8001000" cy="3170099"/>
          </a:xfrm>
          <a:prstGeom prst="rect">
            <a:avLst/>
          </a:prstGeom>
          <a:noFill/>
        </p:spPr>
        <p:txBody>
          <a:bodyPr wrap="square" rtlCol="0">
            <a:spAutoFit/>
          </a:bodyPr>
          <a:lstStyle/>
          <a:p>
            <a:pPr algn="just"/>
            <a:r>
              <a:rPr lang="en-US" sz="2000" dirty="0" smtClean="0"/>
              <a:t>	A debit card (also known as a bank card, plastic card or check card) is a plastic payment card, that can be used instead of </a:t>
            </a:r>
            <a:r>
              <a:rPr lang="en-US" sz="2000" dirty="0" smtClean="0">
                <a:hlinkClick r:id="rId6" tooltip="Cash"/>
              </a:rPr>
              <a:t>cash</a:t>
            </a:r>
            <a:r>
              <a:rPr lang="en-US" sz="2000" dirty="0" smtClean="0"/>
              <a:t> when making purchases. It is similar to a Credit card, but unlike a credit card, the money comes directly from the user's bank account, when performing a transaction.</a:t>
            </a:r>
          </a:p>
          <a:p>
            <a:pPr algn="just"/>
            <a:r>
              <a:rPr lang="en-US" sz="2000" dirty="0" smtClean="0"/>
              <a:t>	Payments using a debit card are immediately transferred from the cardholder's designated bank account, only if sufficient balance is available, If not the transaction will be failed.</a:t>
            </a:r>
          </a:p>
          <a:p>
            <a:pPr algn="just"/>
            <a:r>
              <a:rPr lang="en-US" sz="2000" dirty="0" smtClean="0"/>
              <a:t>	Debit cards usually also allow for instant withdrawal of cash, acting as an ATM card for withdrawing cash.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152400" y="381000"/>
            <a:ext cx="5514779" cy="461665"/>
          </a:xfrm>
          <a:prstGeom prst="rect">
            <a:avLst/>
          </a:prstGeom>
        </p:spPr>
        <p:txBody>
          <a:bodyPr wrap="none">
            <a:spAutoFit/>
          </a:bodyPr>
          <a:lstStyle/>
          <a:p>
            <a:r>
              <a:rPr lang="en-US" sz="2400" b="1" dirty="0" smtClean="0"/>
              <a:t>1. </a:t>
            </a:r>
            <a:r>
              <a:rPr lang="en-US"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Payment Card [Credit and Debit Card]</a:t>
            </a:r>
            <a:endPar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TextBox 7"/>
          <p:cNvSpPr txBox="1"/>
          <p:nvPr/>
        </p:nvSpPr>
        <p:spPr>
          <a:xfrm>
            <a:off x="685800" y="990600"/>
            <a:ext cx="5589351" cy="400110"/>
          </a:xfrm>
          <a:prstGeom prst="rect">
            <a:avLst/>
          </a:prstGeom>
          <a:noFill/>
        </p:spPr>
        <p:txBody>
          <a:bodyPr wrap="none" rtlCol="0">
            <a:spAutoFit/>
          </a:bodyPr>
          <a:lstStyle/>
          <a:p>
            <a:r>
              <a:rPr lang="en-US" sz="2000" b="1" u="sng" dirty="0" smtClean="0"/>
              <a:t>Security issues while using an ATM cum debit card-</a:t>
            </a:r>
            <a:endParaRPr lang="en-US" sz="2000" b="1" u="sng" dirty="0"/>
          </a:p>
        </p:txBody>
      </p:sp>
      <p:sp>
        <p:nvSpPr>
          <p:cNvPr id="9" name="TextBox 8"/>
          <p:cNvSpPr txBox="1"/>
          <p:nvPr/>
        </p:nvSpPr>
        <p:spPr>
          <a:xfrm>
            <a:off x="838200" y="1676400"/>
            <a:ext cx="7010400" cy="2246769"/>
          </a:xfrm>
          <a:prstGeom prst="rect">
            <a:avLst/>
          </a:prstGeom>
          <a:noFill/>
        </p:spPr>
        <p:txBody>
          <a:bodyPr wrap="square" rtlCol="0">
            <a:spAutoFit/>
          </a:bodyPr>
          <a:lstStyle/>
          <a:p>
            <a:pPr>
              <a:buFont typeface="Wingdings" pitchFamily="2" charset="2"/>
              <a:buChar char="Ø"/>
            </a:pPr>
            <a:r>
              <a:rPr lang="en-US" sz="2000" dirty="0" smtClean="0"/>
              <a:t> PIN Number</a:t>
            </a:r>
          </a:p>
          <a:p>
            <a:pPr>
              <a:buFont typeface="Wingdings" pitchFamily="2" charset="2"/>
              <a:buChar char="Ø"/>
            </a:pPr>
            <a:r>
              <a:rPr lang="en-US" sz="2000" dirty="0" smtClean="0"/>
              <a:t> CVV Number</a:t>
            </a:r>
          </a:p>
          <a:p>
            <a:pPr>
              <a:buFont typeface="Wingdings" pitchFamily="2" charset="2"/>
              <a:buChar char="Ø"/>
            </a:pPr>
            <a:r>
              <a:rPr lang="en-US" sz="2000" dirty="0" smtClean="0"/>
              <a:t> Change default PIN</a:t>
            </a:r>
          </a:p>
          <a:p>
            <a:pPr>
              <a:buFont typeface="Wingdings" pitchFamily="2" charset="2"/>
              <a:buChar char="Ø"/>
            </a:pPr>
            <a:r>
              <a:rPr lang="en-US" sz="2000" dirty="0" smtClean="0"/>
              <a:t> Card and PINs are kept Separate.</a:t>
            </a:r>
          </a:p>
          <a:p>
            <a:pPr>
              <a:buFont typeface="Wingdings" pitchFamily="2" charset="2"/>
              <a:buChar char="Ø"/>
            </a:pPr>
            <a:r>
              <a:rPr lang="en-US" sz="2000" dirty="0" smtClean="0"/>
              <a:t> Call the Helpline Immediately needed.</a:t>
            </a:r>
          </a:p>
          <a:p>
            <a:pPr>
              <a:buFont typeface="Wingdings" pitchFamily="2" charset="2"/>
              <a:buChar char="Ø"/>
            </a:pPr>
            <a:r>
              <a:rPr lang="en-US" sz="2000" dirty="0" smtClean="0"/>
              <a:t> Apply for Mobile Alerts</a:t>
            </a:r>
          </a:p>
          <a:p>
            <a:pPr>
              <a:buFont typeface="Wingdings" pitchFamily="2" charset="2"/>
              <a:buChar char="Ø"/>
            </a:pPr>
            <a:r>
              <a:rPr lang="en-US" sz="2000" dirty="0" smtClean="0"/>
              <a:t> Follow Rules</a:t>
            </a:r>
            <a:endParaRPr lang="en-US" sz="2000" dirty="0"/>
          </a:p>
        </p:txBody>
      </p:sp>
      <p:pic>
        <p:nvPicPr>
          <p:cNvPr id="1026" name="Picture 2" descr="C:\Users\pc\Downloads\img.png"/>
          <p:cNvPicPr>
            <a:picLocks noChangeAspect="1" noChangeArrowheads="1"/>
          </p:cNvPicPr>
          <p:nvPr/>
        </p:nvPicPr>
        <p:blipFill>
          <a:blip r:embed="rId3"/>
          <a:srcRect/>
          <a:stretch>
            <a:fillRect/>
          </a:stretch>
        </p:blipFill>
        <p:spPr bwMode="auto">
          <a:xfrm>
            <a:off x="4495800" y="3581400"/>
            <a:ext cx="4343400" cy="2895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2" descr="C:\Users\pc\Downloads\atm-safety-tips.jpg"/>
          <p:cNvPicPr>
            <a:picLocks noChangeAspect="1" noChangeArrowheads="1"/>
          </p:cNvPicPr>
          <p:nvPr/>
        </p:nvPicPr>
        <p:blipFill>
          <a:blip r:embed="rId4"/>
          <a:srcRect/>
          <a:stretch>
            <a:fillRect/>
          </a:stretch>
        </p:blipFill>
        <p:spPr bwMode="auto">
          <a:xfrm>
            <a:off x="5791200" y="1752600"/>
            <a:ext cx="3124200" cy="16323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152400" y="381000"/>
            <a:ext cx="3821495" cy="461665"/>
          </a:xfrm>
          <a:prstGeom prst="rect">
            <a:avLst/>
          </a:prstGeom>
        </p:spPr>
        <p:txBody>
          <a:bodyPr wrap="none">
            <a:spAutoFit/>
          </a:bodyPr>
          <a:lstStyle/>
          <a:p>
            <a:r>
              <a:rPr lang="en-US" sz="2400" b="1" dirty="0" smtClean="0"/>
              <a:t>2. </a:t>
            </a:r>
            <a:r>
              <a:rPr lang="en-US"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Electronic or Digital Cash</a:t>
            </a:r>
            <a:endPar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TextBox 6"/>
          <p:cNvSpPr txBox="1"/>
          <p:nvPr/>
        </p:nvSpPr>
        <p:spPr>
          <a:xfrm>
            <a:off x="533400" y="1143000"/>
            <a:ext cx="8229600" cy="1323439"/>
          </a:xfrm>
          <a:prstGeom prst="rect">
            <a:avLst/>
          </a:prstGeom>
          <a:noFill/>
        </p:spPr>
        <p:txBody>
          <a:bodyPr wrap="square" rtlCol="0">
            <a:spAutoFit/>
          </a:bodyPr>
          <a:lstStyle/>
          <a:p>
            <a:pPr algn="just"/>
            <a:r>
              <a:rPr lang="en-US" sz="2000" dirty="0" smtClean="0"/>
              <a:t>Digital cash refers to a format of electronic data that is similar in functions like that of our traditional paper cash. Digital cash can be stored, Transferred , paid and verified electronically through the use of different digital devices such as Computers, Mobile phones etc.</a:t>
            </a:r>
          </a:p>
        </p:txBody>
      </p:sp>
      <p:pic>
        <p:nvPicPr>
          <p:cNvPr id="2050" name="Picture 2" descr="C:\Users\pc\Downloads\smart-contracts-way-bitcoin-cash-879x402.jpg"/>
          <p:cNvPicPr>
            <a:picLocks noChangeAspect="1" noChangeArrowheads="1"/>
          </p:cNvPicPr>
          <p:nvPr/>
        </p:nvPicPr>
        <p:blipFill>
          <a:blip r:embed="rId3"/>
          <a:srcRect/>
          <a:stretch>
            <a:fillRect/>
          </a:stretch>
        </p:blipFill>
        <p:spPr bwMode="auto">
          <a:xfrm>
            <a:off x="914400" y="2643187"/>
            <a:ext cx="7216575" cy="33004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a:xfrm>
            <a:off x="152400" y="381000"/>
            <a:ext cx="3821495" cy="461665"/>
          </a:xfrm>
          <a:prstGeom prst="rect">
            <a:avLst/>
          </a:prstGeom>
        </p:spPr>
        <p:txBody>
          <a:bodyPr wrap="none">
            <a:spAutoFit/>
          </a:bodyPr>
          <a:lstStyle/>
          <a:p>
            <a:r>
              <a:rPr lang="en-US" sz="2400" b="1" dirty="0" smtClean="0"/>
              <a:t>2. </a:t>
            </a:r>
            <a:r>
              <a:rPr lang="en-US"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Electronic or Digital Cash</a:t>
            </a:r>
            <a:endParaRPr lang="en-US"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Box 3"/>
          <p:cNvSpPr txBox="1"/>
          <p:nvPr/>
        </p:nvSpPr>
        <p:spPr>
          <a:xfrm>
            <a:off x="533400" y="2864584"/>
            <a:ext cx="8229600" cy="1631216"/>
          </a:xfrm>
          <a:prstGeom prst="rect">
            <a:avLst/>
          </a:prstGeom>
          <a:noFill/>
        </p:spPr>
        <p:txBody>
          <a:bodyPr wrap="square" rtlCol="0">
            <a:spAutoFit/>
          </a:bodyPr>
          <a:lstStyle/>
          <a:p>
            <a:pPr algn="just">
              <a:buFont typeface="Arial" charset="0"/>
              <a:buChar char="•"/>
            </a:pPr>
            <a:r>
              <a:rPr lang="en-US" sz="2000" dirty="0" smtClean="0"/>
              <a:t>  Trader can verify the validity of e cash without involvement of the bank.</a:t>
            </a:r>
          </a:p>
          <a:p>
            <a:pPr algn="just">
              <a:buFont typeface="Arial" charset="0"/>
              <a:buChar char="•"/>
            </a:pPr>
            <a:r>
              <a:rPr lang="en-US" sz="2000" dirty="0" smtClean="0"/>
              <a:t> Without the bank’s interference, a user can subdivide an amount of e-cash in a given amount into smaller subdivisions of e-cash.</a:t>
            </a:r>
          </a:p>
          <a:p>
            <a:pPr algn="just">
              <a:buFont typeface="Arial" charset="0"/>
              <a:buChar char="•"/>
            </a:pPr>
            <a:r>
              <a:rPr lang="en-US" sz="2000" dirty="0" smtClean="0"/>
              <a:t> the security of e-cash does not depend on any physical or geographical locations or special devices.</a:t>
            </a:r>
          </a:p>
        </p:txBody>
      </p:sp>
      <p:sp>
        <p:nvSpPr>
          <p:cNvPr id="8" name="TextBox 7"/>
          <p:cNvSpPr txBox="1"/>
          <p:nvPr/>
        </p:nvSpPr>
        <p:spPr>
          <a:xfrm>
            <a:off x="533400" y="1032808"/>
            <a:ext cx="8229600" cy="1938992"/>
          </a:xfrm>
          <a:prstGeom prst="rect">
            <a:avLst/>
          </a:prstGeom>
          <a:noFill/>
        </p:spPr>
        <p:txBody>
          <a:bodyPr wrap="square" rtlCol="0">
            <a:spAutoFit/>
          </a:bodyPr>
          <a:lstStyle/>
          <a:p>
            <a:pPr>
              <a:buFont typeface="Arial" charset="0"/>
              <a:buChar char="•"/>
            </a:pPr>
            <a:r>
              <a:rPr lang="en-US" sz="2000" dirty="0" smtClean="0"/>
              <a:t> Like traditional paper cash, the model of digital cash also involves three parties- Customer, Trader and Bank.</a:t>
            </a:r>
          </a:p>
          <a:p>
            <a:pPr>
              <a:buFont typeface="Arial" charset="0"/>
              <a:buChar char="•"/>
            </a:pPr>
            <a:r>
              <a:rPr lang="en-US" sz="2000" dirty="0" smtClean="0"/>
              <a:t> The digital cash can not be manipulated and refused by a user illegally.</a:t>
            </a:r>
          </a:p>
          <a:p>
            <a:pPr>
              <a:buFont typeface="Arial" charset="0"/>
              <a:buChar char="•"/>
            </a:pPr>
            <a:r>
              <a:rPr lang="en-US" sz="2000" dirty="0" smtClean="0"/>
              <a:t> Digital cash ensures privacy or </a:t>
            </a:r>
            <a:r>
              <a:rPr lang="en-US" sz="2000" dirty="0" err="1" smtClean="0"/>
              <a:t>untraceability</a:t>
            </a:r>
            <a:r>
              <a:rPr lang="en-US" sz="2000" dirty="0" smtClean="0"/>
              <a:t>.</a:t>
            </a:r>
          </a:p>
          <a:p>
            <a:pPr>
              <a:buFont typeface="Arial" charset="0"/>
              <a:buChar char="•"/>
            </a:pPr>
            <a:r>
              <a:rPr lang="en-US" sz="2000" dirty="0" smtClean="0"/>
              <a:t> The digital cash can be transferred between different customer without involvement of the bank before finally deposited into the customer’s bank A/c</a:t>
            </a:r>
          </a:p>
        </p:txBody>
      </p:sp>
      <p:sp>
        <p:nvSpPr>
          <p:cNvPr id="9" name="TextBox 8"/>
          <p:cNvSpPr txBox="1"/>
          <p:nvPr/>
        </p:nvSpPr>
        <p:spPr>
          <a:xfrm>
            <a:off x="609600" y="762000"/>
            <a:ext cx="2417970" cy="400110"/>
          </a:xfrm>
          <a:prstGeom prst="rect">
            <a:avLst/>
          </a:prstGeom>
          <a:noFill/>
        </p:spPr>
        <p:txBody>
          <a:bodyPr wrap="none" rtlCol="0">
            <a:spAutoFit/>
          </a:bodyPr>
          <a:lstStyle/>
          <a:p>
            <a:r>
              <a:rPr lang="en-US" sz="2000" b="1" u="sng" dirty="0" smtClean="0">
                <a:solidFill>
                  <a:schemeClr val="accent6">
                    <a:lumMod val="50000"/>
                  </a:schemeClr>
                </a:solidFill>
                <a:latin typeface="Times New Roman" pitchFamily="18" charset="0"/>
                <a:cs typeface="Times New Roman" pitchFamily="18" charset="0"/>
              </a:rPr>
              <a:t>Points to remember-</a:t>
            </a:r>
            <a:endParaRPr lang="en-US" sz="2000" b="1" u="sng" dirty="0">
              <a:solidFill>
                <a:schemeClr val="accent6">
                  <a:lumMod val="50000"/>
                </a:schemeClr>
              </a:solidFill>
              <a:latin typeface="Times New Roman" pitchFamily="18" charset="0"/>
              <a:cs typeface="Times New Roman" pitchFamily="18" charset="0"/>
            </a:endParaRPr>
          </a:p>
        </p:txBody>
      </p:sp>
      <p:pic>
        <p:nvPicPr>
          <p:cNvPr id="10" name="Picture 2" descr="C:\Users\pc\Downloads\DigitalCash_html_m750a7d40.jpg"/>
          <p:cNvPicPr>
            <a:picLocks noChangeAspect="1" noChangeArrowheads="1"/>
          </p:cNvPicPr>
          <p:nvPr/>
        </p:nvPicPr>
        <p:blipFill>
          <a:blip r:embed="rId3"/>
          <a:srcRect/>
          <a:stretch>
            <a:fillRect/>
          </a:stretch>
        </p:blipFill>
        <p:spPr bwMode="auto">
          <a:xfrm>
            <a:off x="3657600" y="4267200"/>
            <a:ext cx="5181600" cy="2362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3162</TotalTime>
  <Words>908</Words>
  <Application>Microsoft Office PowerPoint</Application>
  <PresentationFormat>On-screen Show (4:3)</PresentationFormat>
  <Paragraphs>90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pc</cp:lastModifiedBy>
  <cp:revision>79</cp:revision>
  <dcterms:created xsi:type="dcterms:W3CDTF">2018-04-09T07:37:15Z</dcterms:created>
  <dcterms:modified xsi:type="dcterms:W3CDTF">2018-05-09T19:00:49Z</dcterms:modified>
</cp:coreProperties>
</file>