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1" r:id="rId3"/>
    <p:sldId id="272" r:id="rId4"/>
    <p:sldId id="274" r:id="rId5"/>
    <p:sldId id="273" r:id="rId6"/>
    <p:sldId id="259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5441" autoAdjust="0"/>
    <p:restoredTop sz="94660"/>
  </p:normalViewPr>
  <p:slideViewPr>
    <p:cSldViewPr>
      <p:cViewPr varScale="1">
        <p:scale>
          <a:sx n="69" d="100"/>
          <a:sy n="69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742D3-569E-475E-ABB7-6A10010B1142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BC3C-9B6F-46A2-8758-32E7CDBFC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0E5B0-C71A-4989-BB38-FBFEA913D4FC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1869D-E075-462D-BFB1-FC97BBFD442B}" type="slidenum">
              <a:rPr lang="en-US"/>
              <a:pPr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9FAF7-ECC4-4A91-98E8-65402266A048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BEC0F1-14B6-4471-91FF-09B925BF53D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E65D50-0A90-4A84-BC63-EE9AF1EBB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458200" cy="1222375"/>
          </a:xfrm>
        </p:spPr>
        <p:txBody>
          <a:bodyPr/>
          <a:lstStyle/>
          <a:p>
            <a:pPr algn="ctr"/>
            <a:r>
              <a:rPr lang="en-US" dirty="0" smtClean="0"/>
              <a:t>Theories of justice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/>
              <a:t>Rawls on the Just State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AU"/>
              <a:t>The Original Position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/>
              <a:t>How would we choose?</a:t>
            </a:r>
          </a:p>
          <a:p>
            <a:pPr marL="822960" lvl="2" indent="-18288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AU"/>
              <a:t>We are choosing fundamental social conditions determining our life prospects</a:t>
            </a:r>
          </a:p>
          <a:p>
            <a:pPr marL="822960" lvl="2" indent="-18288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AU"/>
              <a:t>We get to choose just once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/>
              <a:t>We would follow a </a:t>
            </a:r>
            <a:r>
              <a:rPr lang="en-AU" i="1"/>
              <a:t>maximin </a:t>
            </a:r>
            <a:r>
              <a:rPr lang="en-AU"/>
              <a:t>choice principle </a:t>
            </a:r>
          </a:p>
          <a:p>
            <a:pPr marL="822960" lvl="2" indent="-18288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AU"/>
              <a:t>choose the setup in which your worst outcome is better than your worst outcome in any other setup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/>
              <a:t>We wouldn’t give up fundamental rights and liberties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/>
              <a:t>Rawls on the Just State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AU"/>
              <a:t>The Original Position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/>
              <a:t>Rawls is a </a:t>
            </a:r>
            <a:r>
              <a:rPr lang="en-AU" i="1"/>
              <a:t>Social Contract Theorist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 altLang="zh-CN">
                <a:ea typeface="宋体" charset="-122"/>
              </a:rPr>
              <a:t>In forming a social contract we decide upon the basic structure of society</a:t>
            </a:r>
            <a:endParaRPr lang="en-US" altLang="zh-CN">
              <a:ea typeface="宋体" charset="-122"/>
            </a:endParaRP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 altLang="zh-CN">
                <a:ea typeface="宋体" charset="-122"/>
              </a:rPr>
              <a:t>We do so as self-interested and rational choosers, from behind the veil of ignorance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 altLang="zh-CN">
                <a:ea typeface="宋体" charset="-122"/>
              </a:rPr>
              <a:t>This choice position Rawls calls </a:t>
            </a:r>
            <a:r>
              <a:rPr lang="en-AU" altLang="zh-CN" i="1">
                <a:ea typeface="宋体" charset="-122"/>
              </a:rPr>
              <a:t>The Original Position</a:t>
            </a:r>
            <a:endParaRPr lang="en-AU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>
              <a:buSzPct val="90000"/>
              <a:buFont typeface="Monotype Sorts" pitchFamily="2" charset="2"/>
              <a:buChar char="l"/>
            </a:pPr>
            <a:r>
              <a:rPr lang="en-US" sz="3600">
                <a:latin typeface="Times New Roman" pitchFamily="-109" charset="0"/>
              </a:rPr>
              <a:t>Communitarianism: the State’s authority does not depend on the consent of individuals; rather, individuals depend on the State for their fulfillment and identity (Aristotle, Hegel)</a:t>
            </a:r>
          </a:p>
          <a:p>
            <a:pPr>
              <a:buSzPct val="90000"/>
              <a:buFont typeface="Monotype Sorts" pitchFamily="2" charset="2"/>
              <a:buChar char="l"/>
            </a:pPr>
            <a:r>
              <a:rPr lang="en-US" sz="3600">
                <a:latin typeface="Times New Roman" pitchFamily="-109" charset="0"/>
              </a:rPr>
              <a:t>Feminism: because women typically are expected to focus on private (family)    matters, they are excluded from full participation in the social contract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sz="4000"/>
              <a:t>Critiques of Social Contract Theories</a:t>
            </a:r>
          </a:p>
        </p:txBody>
      </p:sp>
      <p:pic>
        <p:nvPicPr>
          <p:cNvPr id="23560" name="Picture 8" descr="ok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5913" y="3733800"/>
            <a:ext cx="1208087" cy="1600200"/>
          </a:xfrm>
          <a:prstGeom prst="rect">
            <a:avLst/>
          </a:prstGeom>
          <a:noFill/>
        </p:spPr>
      </p:pic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620000" y="52578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-109" charset="0"/>
              </a:rPr>
              <a:t>Susan Okin</a:t>
            </a:r>
          </a:p>
        </p:txBody>
      </p:sp>
      <p:pic>
        <p:nvPicPr>
          <p:cNvPr id="23563" name="Picture 11" descr="heg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1752600"/>
            <a:ext cx="830263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>
              <a:buSzPct val="90000"/>
              <a:buFont typeface="Monotype Sorts" pitchFamily="2" charset="2"/>
              <a:buChar char="l"/>
            </a:pPr>
            <a:r>
              <a:rPr lang="en-US" sz="3600" dirty="0">
                <a:latin typeface="Times New Roman" pitchFamily="-109" charset="0"/>
              </a:rPr>
              <a:t>We are entitled to use our property as we see fit. The State’s legitimate power is limited to preventing harm and protecting property rights</a:t>
            </a:r>
          </a:p>
          <a:p>
            <a:pPr>
              <a:buSzPct val="90000"/>
              <a:buFont typeface="Monotype Sorts" pitchFamily="2" charset="2"/>
              <a:buChar char="l"/>
            </a:pPr>
            <a:r>
              <a:rPr lang="en-US" sz="3600" dirty="0">
                <a:latin typeface="Times New Roman" pitchFamily="-109" charset="0"/>
              </a:rPr>
              <a:t>Taxation for anything other than protection (</a:t>
            </a:r>
            <a:r>
              <a:rPr lang="en-US" sz="3600" dirty="0" err="1">
                <a:latin typeface="Times New Roman" pitchFamily="-109" charset="0"/>
              </a:rPr>
              <a:t>e.g</a:t>
            </a:r>
            <a:r>
              <a:rPr lang="en-US" sz="3600" dirty="0">
                <a:latin typeface="Times New Roman" pitchFamily="-109" charset="0"/>
              </a:rPr>
              <a:t>, to impose a pattern to redistribute wealth) is unjust because it ignores how goods are acquired fairly through trade, labor, gifts, etc.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934200" cy="10668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600" dirty="0"/>
              <a:t>Minimal State (Entitlement) Theory:</a:t>
            </a:r>
            <a:br>
              <a:rPr lang="en-US" sz="3600" dirty="0"/>
            </a:br>
            <a:r>
              <a:rPr lang="en-US" sz="3600" dirty="0"/>
              <a:t>Robert </a:t>
            </a:r>
            <a:r>
              <a:rPr lang="en-US" sz="3600" dirty="0" err="1"/>
              <a:t>Nozick</a:t>
            </a:r>
            <a:endParaRPr lang="en-US" sz="3600" dirty="0"/>
          </a:p>
        </p:txBody>
      </p:sp>
      <p:pic>
        <p:nvPicPr>
          <p:cNvPr id="28676" name="Picture 4" descr="NOZI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76200"/>
            <a:ext cx="117475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Nozick’s Entitlement Theory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Libertarian approach to justice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en-US" b="1"/>
              <a:t>Based on a Lockean conception of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b="1"/>
              <a:t>3 Principles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en-US" sz="2800" b="1"/>
              <a:t>Principle of Transfer – whatever is justly acquired can be freely transferred.</a:t>
            </a:r>
          </a:p>
          <a:p>
            <a:r>
              <a:rPr lang="en-US" sz="2800" b="1"/>
              <a:t>Principle of Just Initial Acquisition – an account of how people come initially to own the things that can be transferred in accordance with principle (1)</a:t>
            </a:r>
          </a:p>
          <a:p>
            <a:r>
              <a:rPr lang="en-US" sz="2800" b="1"/>
              <a:t>Principle of Rectification of Injustice – how to deal with holdings if they were unjustly acquired or transferred.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Historical vs. End-Result Principles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b="1"/>
              <a:t>Historical Principles: distributive principles that depends upon how a distribution came about.</a:t>
            </a:r>
          </a:p>
          <a:p>
            <a:r>
              <a:rPr lang="en-US" b="1"/>
              <a:t>Current Time-Slice Principles (End-Result Principles): justice of a distribution is determined by how things are distributed, based on </a:t>
            </a:r>
            <a:r>
              <a:rPr lang="en-US" b="1" i="1"/>
              <a:t>structural principles</a:t>
            </a:r>
            <a:r>
              <a:rPr lang="en-US" b="1"/>
              <a:t>.</a:t>
            </a:r>
          </a:p>
          <a:p>
            <a:r>
              <a:rPr lang="en-US" b="1"/>
              <a:t>Entitlement Theory results in a </a:t>
            </a:r>
            <a:r>
              <a:rPr lang="en-US" b="1" i="1"/>
              <a:t>non-patterned distribution.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Ambition vs. Endowment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Unlike Rawls’s theory, Nozick’s theory is not ‘endowment-sensitive’ but is ‘ambition-sensitive’</a:t>
            </a:r>
          </a:p>
          <a:p>
            <a:r>
              <a:rPr lang="en-US" b="1"/>
              <a:t>According to Nozick, only the minimalist state is the only morally justified state</a:t>
            </a:r>
          </a:p>
          <a:p>
            <a:pPr lvl="1"/>
            <a:r>
              <a:rPr lang="en-US" b="1"/>
              <a:t>Enforcement of contracts</a:t>
            </a:r>
          </a:p>
          <a:p>
            <a:pPr lvl="1"/>
            <a:r>
              <a:rPr lang="en-US" b="1"/>
              <a:t>Protection against force and fraud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Intuitive argument for the entitlement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D1: Just distribution of goods is provided by some rule R1</a:t>
            </a:r>
          </a:p>
          <a:p>
            <a:r>
              <a:rPr lang="en-US" b="1"/>
              <a:t>D2: State which results from the movement from D1 according to principle(s) P.</a:t>
            </a:r>
          </a:p>
          <a:p>
            <a:r>
              <a:rPr lang="en-US" b="1"/>
              <a:t>If D1 is a just distribution, and the exchange of goods that results in D2 is not forced, then D2 is just.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Amartya Sen: “Development as Freedom”</a:t>
            </a:r>
            <a:br>
              <a:rPr lang="en-US" sz="3200"/>
            </a:br>
            <a:endParaRPr lang="en-US" sz="32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What ought to be distributed are: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1.  </a:t>
            </a:r>
            <a:r>
              <a:rPr lang="en-US" sz="2400" u="sng"/>
              <a:t>Elementary functions</a:t>
            </a:r>
            <a:r>
              <a:rPr lang="en-US" sz="2400"/>
              <a:t>: “doings” and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 “beings” such as having access to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 adequate food and shelter that can be secured by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 personal liberty, income, and wealth.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2.  </a:t>
            </a:r>
            <a:r>
              <a:rPr lang="en-US" sz="2400" u="sng"/>
              <a:t>Complex functions</a:t>
            </a:r>
            <a:r>
              <a:rPr lang="en-US" sz="2400"/>
              <a:t>: “doings” and “beings” such as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 having self-respect and being able to take part in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 political communities that depend on factors 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independent of possessing resources.</a:t>
            </a:r>
            <a:r>
              <a:rPr lang="en-US" sz="2800"/>
              <a:t> 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 algn="ctr"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62469" name="Picture 5" descr="Sen_Amart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143000"/>
            <a:ext cx="2324100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Theories of Justice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Comprehensive/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Principle 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Contextual/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Casuistical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Utilitarianism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Michael Walzer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John Rawls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Communitarians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</a:rPr>
                        <a:t>Robert Nozick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Martha Nussbaum: “Capabilities Approach”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000"/>
              <a:t>Central human functional capabilities that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ought to be distributed: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1.  Life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2.  Bodily health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3.  Bodily integrity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4.  Senses, imagination, and thought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5.  Emotions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6.  Practical reason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7.  Affiliation toward other species and as the basis for self-respect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 and dignity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8.  Other species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9.  Play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10. Control over your political and material environment</a:t>
            </a:r>
          </a:p>
        </p:txBody>
      </p:sp>
      <p:pic>
        <p:nvPicPr>
          <p:cNvPr id="63493" name="Picture 5" descr="nussba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524000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Sen’s and Nussbaum’s </a:t>
            </a:r>
            <a:br>
              <a:rPr lang="en-US" sz="3200"/>
            </a:br>
            <a:r>
              <a:rPr lang="en-US" sz="3200"/>
              <a:t>Capabilities Approaches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Sen, a person who cannot exercise elementary and complex functions falls short of living a decent human life; for Nussbaum, a person who lacks capabilities falls short of living a decent life.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Political and economic institutions ought to facilitate and/or provide opportunities for people to exercise functions (Sen) or capabilities (Nussbaum).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Scope, Shape, and Currency</a:t>
            </a:r>
            <a:br>
              <a:rPr lang="en-US" sz="3200"/>
            </a:br>
            <a:r>
              <a:rPr lang="en-US" sz="3200"/>
              <a:t>of Capabilities Approaches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Scope:  Minimally these approaches cover all people.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Shape:  Capabilities approaches are based on hybrids of equality and sufficiency.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Currency:  Capabilities approaches distribute opportunities to exercise what it fundamentally means to be human (central functions or capabilities).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Justice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Procedural justice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Level playing field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Equality before the law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Due process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Distributive justice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Equal opportunity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Desert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Outcome based versions (patterned principles)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Historical theories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Rights theories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Compensatory justice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Retributive justice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Transitional justice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Rawls’s Social Contract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Links up moral choice (consent) and rational choice:  the original position and the veil of ignorance as a way to avoid the principles of justice being infected by self-interest</a:t>
            </a:r>
          </a:p>
          <a:p>
            <a:pPr eaLnBrk="1" hangingPunct="1">
              <a:lnSpc>
                <a:spcPct val="90000"/>
              </a:lnSpc>
            </a:pPr>
            <a:r>
              <a:rPr lang="en-US" u="sng" smtClean="0"/>
              <a:t>Hypothetical </a:t>
            </a:r>
            <a:r>
              <a:rPr lang="en-US" smtClean="0"/>
              <a:t>contract that identifies the most basic principles of justice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Such a contractarian approach could also be (and has been) used to justify utilitarianism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/>
              <a:t>Rawls on the Just State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AU"/>
              <a:t>Justice as fairness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/>
              <a:t>A just society is one run on just principles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/>
              <a:t>A just society would be a fair society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/>
              <a:t>Fairness involves </a:t>
            </a:r>
            <a:r>
              <a:rPr lang="en-AU" i="1"/>
              <a:t>Distributive Justice</a:t>
            </a:r>
            <a:endParaRPr lang="en-AU"/>
          </a:p>
          <a:p>
            <a:pPr marL="822960" lvl="2" indent="-18288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AU"/>
              <a:t>There is a fair distribution of primary social goods</a:t>
            </a:r>
          </a:p>
          <a:p>
            <a:pPr marL="1097280" lvl="3" indent="-182880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en-AU" altLang="zh-CN">
                <a:ea typeface="宋体" charset="-122"/>
              </a:rPr>
              <a:t>wealth, </a:t>
            </a:r>
          </a:p>
          <a:p>
            <a:pPr marL="1097280" lvl="3" indent="-182880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en-AU" altLang="zh-CN">
                <a:ea typeface="宋体" charset="-122"/>
              </a:rPr>
              <a:t>opportunities, </a:t>
            </a:r>
          </a:p>
          <a:p>
            <a:pPr marL="1097280" lvl="3" indent="-182880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en-AU" altLang="zh-CN">
                <a:ea typeface="宋体" charset="-122"/>
              </a:rPr>
              <a:t>liberties and privileges, </a:t>
            </a:r>
          </a:p>
          <a:p>
            <a:pPr marL="1097280" lvl="3" indent="-182880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en-AU"/>
              <a:t>bases of self respect (</a:t>
            </a:r>
            <a:r>
              <a:rPr lang="en-AU" altLang="zh-CN">
                <a:ea typeface="宋体" charset="-122"/>
              </a:rPr>
              <a:t>e.g. equality of political representation</a:t>
            </a:r>
            <a:r>
              <a:rPr lang="en-US" altLang="zh-CN">
                <a:ea typeface="宋体" charset="-122"/>
              </a:rPr>
              <a:t>)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Rawls’s Principles of Justice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Each person is to have an equal right to the most extensive total system of equal basic liberties compatible with a similar system of liberty for all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Social and economic inequalities are to be arranged so that they are both: (a) to the greatest benefit of the least advantaged (the difference principle) and (b) attached to offices and positions open to all under conditions of fair equality of opportunity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lexical ordering of the principles (the priority of liberty)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Utilitarianism, Rawls’s principles, egalitariansim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Desert: defined by the principles of justice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/>
              <a:t>Rawls on the Just State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AU"/>
              <a:t>What is a Fair Society?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 altLang="zh-CN">
                <a:ea typeface="宋体" charset="-122"/>
              </a:rPr>
              <a:t>Would a fair society would be one that any rational, self-interested person would want to join?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>
                <a:ea typeface="宋体" charset="-122"/>
              </a:rPr>
              <a:t>Not quite. They will be biased to their own talents.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/>
              <a:t>Rawls on the Just State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AU"/>
              <a:t>The Veil of Ignorance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 altLang="zh-CN">
                <a:ea typeface="宋体" charset="-122"/>
              </a:rPr>
              <a:t>Suppose they chose from behind a </a:t>
            </a:r>
            <a:r>
              <a:rPr lang="en-AU" altLang="zh-CN" i="1">
                <a:ea typeface="宋体" charset="-122"/>
              </a:rPr>
              <a:t>Veil of Ignorance</a:t>
            </a:r>
            <a:r>
              <a:rPr lang="en-AU" altLang="zh-CN">
                <a:ea typeface="宋体" charset="-122"/>
              </a:rPr>
              <a:t> where </a:t>
            </a:r>
            <a:r>
              <a:rPr lang="en-AU">
                <a:ea typeface="宋体" charset="-122"/>
              </a:rPr>
              <a:t>they didn’t know what their talents were or where they would be placed in society?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>
                <a:ea typeface="宋体" charset="-122"/>
              </a:rPr>
              <a:t>They would choose a society that would be fair to all because they’d have to live with their choice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AU">
                <a:ea typeface="宋体" charset="-122"/>
              </a:rPr>
              <a:t>So, a fair society is </a:t>
            </a:r>
            <a:r>
              <a:rPr lang="en-AU" altLang="zh-CN">
                <a:ea typeface="宋体" charset="-122"/>
              </a:rPr>
              <a:t>one that any rational, self-interested person behind the veil of ignorance would want to join</a:t>
            </a:r>
            <a:endParaRPr lang="en-AU">
              <a:ea typeface="宋体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1067</Words>
  <Application>Microsoft Office PowerPoint</Application>
  <PresentationFormat>On-screen Show (4:3)</PresentationFormat>
  <Paragraphs>141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Theories of justice</vt:lpstr>
      <vt:lpstr>Some Theories of Justice</vt:lpstr>
      <vt:lpstr>Types of Justice</vt:lpstr>
      <vt:lpstr>Rawls’s Social Contract</vt:lpstr>
      <vt:lpstr>Rawls on the Just State</vt:lpstr>
      <vt:lpstr>Slide 6</vt:lpstr>
      <vt:lpstr>Rawls’s Principles of Justice</vt:lpstr>
      <vt:lpstr>Rawls on the Just State</vt:lpstr>
      <vt:lpstr>Rawls on the Just State</vt:lpstr>
      <vt:lpstr>Rawls on the Just State</vt:lpstr>
      <vt:lpstr>Rawls on the Just State</vt:lpstr>
      <vt:lpstr>Critiques of Social Contract Theories</vt:lpstr>
      <vt:lpstr>Minimal State (Entitlement) Theory: Robert Nozick</vt:lpstr>
      <vt:lpstr>Nozick’s Entitlement Theory</vt:lpstr>
      <vt:lpstr>3 Principles</vt:lpstr>
      <vt:lpstr>Historical vs. End-Result Principles</vt:lpstr>
      <vt:lpstr>Ambition vs. Endowment</vt:lpstr>
      <vt:lpstr>Intuitive argument for the entitlement theory</vt:lpstr>
      <vt:lpstr>Amartya Sen: “Development as Freedom” </vt:lpstr>
      <vt:lpstr>Martha Nussbaum: “Capabilities Approach”</vt:lpstr>
      <vt:lpstr>Sen’s and Nussbaum’s  Capabilities Approaches</vt:lpstr>
      <vt:lpstr>Scope, Shape, and Currency of Capabilities Approaches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justice</dc:title>
  <dc:creator>GEO-MAIN</dc:creator>
  <cp:lastModifiedBy>Tapasree</cp:lastModifiedBy>
  <cp:revision>3</cp:revision>
  <dcterms:created xsi:type="dcterms:W3CDTF">2017-08-22T05:39:15Z</dcterms:created>
  <dcterms:modified xsi:type="dcterms:W3CDTF">2018-02-04T05:41:07Z</dcterms:modified>
</cp:coreProperties>
</file>