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62" r:id="rId5"/>
    <p:sldId id="263" r:id="rId6"/>
    <p:sldId id="264" r:id="rId7"/>
    <p:sldId id="271" r:id="rId8"/>
    <p:sldId id="273" r:id="rId9"/>
    <p:sldId id="272" r:id="rId10"/>
    <p:sldId id="274" r:id="rId11"/>
    <p:sldId id="267" r:id="rId12"/>
    <p:sldId id="261" r:id="rId13"/>
    <p:sldId id="265" r:id="rId14"/>
    <p:sldId id="269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BFF"/>
    <a:srgbClr val="00091A"/>
    <a:srgbClr val="6C0000"/>
    <a:srgbClr val="3A0000"/>
    <a:srgbClr val="F0FFC5"/>
    <a:srgbClr val="D5FF5D"/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lang="en-US" sz="1100" b="1"/>
                </a:pPr>
                <a:endParaRPr lang="en-US"/>
              </a:p>
            </c:txPr>
            <c:showVal val="1"/>
          </c:dLbls>
          <c:cat>
            <c:multiLvlStrRef>
              <c:f>Sheet1!$A$1:$B$2</c:f>
              <c:multiLvlStrCache>
                <c:ptCount val="2"/>
                <c:lvl>
                  <c:pt idx="0">
                    <c:v>Male</c:v>
                  </c:pt>
                  <c:pt idx="1">
                    <c:v>Female</c:v>
                  </c:pt>
                </c:lvl>
                <c:lvl>
                  <c:pt idx="0">
                    <c:v>2001-2011</c:v>
                  </c:pt>
                </c:lvl>
              </c:multiLvlStrCache>
            </c:multiLvlStrRef>
          </c:cat>
          <c:val>
            <c:numRef>
              <c:f>Sheet1!$A$3:$B$3</c:f>
              <c:numCache>
                <c:formatCode>0.00%</c:formatCode>
                <c:ptCount val="2"/>
                <c:pt idx="0">
                  <c:v>6.9000000000000145E-2</c:v>
                </c:pt>
                <c:pt idx="1">
                  <c:v>0.11799999999999999</c:v>
                </c:pt>
              </c:numCache>
            </c:numRef>
          </c:val>
        </c:ser>
        <c:axId val="49501696"/>
        <c:axId val="49503232"/>
      </c:barChart>
      <c:catAx>
        <c:axId val="495016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100" b="1"/>
            </a:pPr>
            <a:endParaRPr lang="en-US"/>
          </a:p>
        </c:txPr>
        <c:crossAx val="49503232"/>
        <c:crosses val="autoZero"/>
        <c:auto val="1"/>
        <c:lblAlgn val="ctr"/>
        <c:lblOffset val="100"/>
      </c:catAx>
      <c:valAx>
        <c:axId val="4950323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n-US" sz="1100" b="1"/>
            </a:pPr>
            <a:endParaRPr lang="en-US"/>
          </a:p>
        </c:txPr>
        <c:crossAx val="4950169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6761AF-4158-4618-A693-42C89738C01F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D3DBB-DA14-49DF-AAF1-DF855A80D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FFEFD1">
                <a:alpha val="6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2057400"/>
            <a:ext cx="8382000" cy="2133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Individual</a:t>
            </a:r>
            <a:r>
              <a:rPr kumimoji="0" lang="en-US" sz="6600" b="1" i="0" u="none" strike="noStrike" kern="1200" cap="sm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sm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Seminar Presentation</a:t>
            </a:r>
            <a:endParaRPr kumimoji="0" lang="en-US" sz="6600" b="1" i="0" u="none" strike="noStrike" kern="1200" cap="sm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915400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pj¡S­L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L¥pwú¡l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j¤š²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Ll¡l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SeÉ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¢nr¡ HL¢V AaÉ¿¹ …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l¦aÆf§ZÑ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hou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q­u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cy¡¢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s­u­Rz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f¢lhaÑe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Be­a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pq¡ua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L­lz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mar Bangla Normal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5988" y="2133600"/>
            <a:ext cx="9530012" cy="3249864"/>
            <a:chOff x="208840" y="2438400"/>
            <a:chExt cx="9530012" cy="3249864"/>
          </a:xfrm>
        </p:grpSpPr>
        <p:pic>
          <p:nvPicPr>
            <p:cNvPr id="7" name="Picture 6" descr="250px-Raja_Ram_Mohan_Ro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3888" y="2438400"/>
              <a:ext cx="1964964" cy="324612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Ishwar_Chandra_Vidyasaga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840" y="2438400"/>
              <a:ext cx="2155820" cy="324612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sati-1463917451.jpg"/>
            <p:cNvPicPr>
              <a:picLocks noChangeAspect="1"/>
            </p:cNvPicPr>
            <p:nvPr/>
          </p:nvPicPr>
          <p:blipFill>
            <a:blip r:embed="rId4"/>
            <a:srcRect t="3455" b="3265"/>
            <a:stretch>
              <a:fillRect/>
            </a:stretch>
          </p:blipFill>
          <p:spPr>
            <a:xfrm>
              <a:off x="2364660" y="2438400"/>
              <a:ext cx="5410200" cy="3249864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EQN_home-sli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52600"/>
            <a:ext cx="4155195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8610600" cy="1030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3A0000"/>
                </a:solidFill>
                <a:latin typeface="Amar Bangla Normal" pitchFamily="2" charset="0"/>
              </a:rPr>
              <a:t>phÑf¢l</a:t>
            </a:r>
            <a:r>
              <a:rPr lang="en-US" b="1" dirty="0" smtClean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¢nr¡ ­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r­œ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­k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Ap¡jÉ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c£OÑL¡m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d­l Q­m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Bp­R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­p…¢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m­L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c§l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Ah­q¢ma­cl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ANËN¢a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J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a¡­cl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¢nr¡ ­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r­œ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pj¡e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p¤¤­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k¡N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cJu¡l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Efl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…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l¦aÆ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fËc¡e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Ll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q­u­Rz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haÑj¡­e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H¢V HL¢V AaÉ¿¹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B­m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¡¢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Qa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hou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k¡l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e¡j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qm ""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pja¡l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 ¢nr¡ </a:t>
            </a:r>
            <a:r>
              <a:rPr lang="en-US" b="1" dirty="0" err="1">
                <a:solidFill>
                  <a:srgbClr val="3A0000"/>
                </a:solidFill>
                <a:latin typeface="Amar Bangla Normal" pitchFamily="2" charset="0"/>
              </a:rPr>
              <a:t>hÉhÙÛ</a:t>
            </a:r>
            <a:r>
              <a:rPr lang="en-US" b="1" dirty="0">
                <a:solidFill>
                  <a:srgbClr val="3A0000"/>
                </a:solidFill>
                <a:latin typeface="Amar Bangla Normal" pitchFamily="2" charset="0"/>
              </a:rPr>
              <a:t>¡'' h¡ </a:t>
            </a:r>
            <a:r>
              <a:rPr lang="en-US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Education for Equality. </a:t>
            </a:r>
          </a:p>
        </p:txBody>
      </p:sp>
      <p:pic>
        <p:nvPicPr>
          <p:cNvPr id="9" name="Picture 8" descr="1459669_esd-equality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33" b="13333"/>
          <a:stretch>
            <a:fillRect/>
          </a:stretch>
        </p:blipFill>
        <p:spPr>
          <a:xfrm>
            <a:off x="228600" y="2057400"/>
            <a:ext cx="3477489" cy="3733800"/>
          </a:xfrm>
          <a:prstGeom prst="rect">
            <a:avLst/>
          </a:prstGeom>
        </p:spPr>
      </p:pic>
      <p:pic>
        <p:nvPicPr>
          <p:cNvPr id="10" name="Picture 9" descr="15921006_4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2400"/>
            <a:ext cx="3749040" cy="211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8991600" cy="9906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1002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3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uphin" pitchFamily="18" charset="0"/>
              </a:rPr>
              <a:t>Conclusion</a:t>
            </a:r>
            <a:endParaRPr lang="en-US" sz="4400" b="1" i="1" dirty="0">
              <a:solidFill>
                <a:srgbClr val="3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uph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9144000" cy="495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HL¢V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i¡­m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nr¡hÉhÙÛ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HL¢V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c­nl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h¡ S¡¢al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i¢š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lQe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L­lz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L¡lZ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Eæaj¡­el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à¡l¡C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c­nl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h¡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SZN­Zl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i¢hoÉv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-Hl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fb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edÑ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¡¢la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quz</a:t>
            </a:r>
            <a:endParaRPr lang="en-US" sz="2000" b="1" dirty="0">
              <a:solidFill>
                <a:srgbClr val="3A000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3A0000"/>
                </a:solidFill>
                <a:latin typeface="Amar Bangla Normal" pitchFamily="2" charset="0"/>
              </a:rPr>
              <a:t>a¡C</a:t>
            </a:r>
            <a:r>
              <a:rPr lang="en-US" sz="2000" b="1" dirty="0" smtClean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…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l¦aÆ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B­m¡Qe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Ll­a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­N­m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a«Zj§m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Ù¹l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B­m¡Qe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Ll­a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q­hz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a¡C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haÑj¡­e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p¡îÑSe£e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fË¡b¢jL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…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l¦aÆ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H­a¡ hª¢Ü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f­u­Rz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i¡la£u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pw¢hd¡­e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2002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p¡­m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86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aj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pw­n¡d­el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j¡dÉ­j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(21-H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d¡l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¡) 6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14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hR­ll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pLm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nöl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Bh¢nÉL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i¡­h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Hhw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he¡j§­mÉ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­j±¢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mL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A¢dL¡l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O¡oe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qu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Hhw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2010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p¡­m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1m¡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H¢fËm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RTE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-HC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BC­e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h¡Ù¹h¡ue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quz</a:t>
            </a:r>
            <a:endParaRPr lang="en-US" sz="2000" b="1" dirty="0">
              <a:solidFill>
                <a:srgbClr val="3A000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3A0000"/>
                </a:solidFill>
                <a:latin typeface="Amar Bangla Normal" pitchFamily="2" charset="0"/>
              </a:rPr>
              <a:t>a¡R¡s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haÑj¡­e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Distance Education 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h¡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c§l¢nr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…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l¦aÆJ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h­s­Rz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fËb¡Na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p¤¤­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k¡N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k¡l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h¢’a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a¡­cl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SeÉ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Distance Learning 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¢nr¡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fb­L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BlJ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fËp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¡¢la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c­u­Rz</a:t>
            </a:r>
            <a:endParaRPr lang="en-US" sz="2000" b="1" dirty="0">
              <a:solidFill>
                <a:srgbClr val="3A000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3A0000"/>
                </a:solidFill>
                <a:latin typeface="Amar Bangla Normal" pitchFamily="2" charset="0"/>
              </a:rPr>
              <a:t>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elrla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c§l£Ll­Zl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E­Ÿ­nÉ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haÑj¡­e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Adult Education, Continuing Education 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f¢l¢d­L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BlJ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fËp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¡¢la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L­l­Rz</a:t>
            </a:r>
            <a:endParaRPr lang="en-US" sz="2000" b="1" dirty="0">
              <a:solidFill>
                <a:srgbClr val="3A000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International </a:t>
            </a:r>
            <a:r>
              <a:rPr lang="en-US" sz="2000" b="1" dirty="0">
                <a:solidFill>
                  <a:srgbClr val="3A0000"/>
                </a:solidFill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h¡ B¿¹ÑS¡¢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aLa¡l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h¡d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S¡Nl­Zl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SeÉ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…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l¦aÆ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Aeü£L¡kÑz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j¡e¤­ol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A¿¹­l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k¢c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HC ­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h¡­dl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Ae¤i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¨¢a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S¡NËa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e¡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qu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a¡q­m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L¡­Sl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j­dÉ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a¡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fËL¡n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f¡­he¡z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H­r­œ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Ae¤i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¨¢a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S¡N¡­a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q­m HL¡¿¹i¡­h ¢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nr¡l</a:t>
            </a:r>
            <a:r>
              <a:rPr lang="en-US" sz="2000" b="1" dirty="0">
                <a:solidFill>
                  <a:srgbClr val="3A0000"/>
                </a:solidFill>
                <a:latin typeface="Amar Bangla Normal" pitchFamily="2" charset="0"/>
              </a:rPr>
              <a:t> </a:t>
            </a:r>
            <a:r>
              <a:rPr lang="en-US" sz="2000" b="1" dirty="0" err="1">
                <a:solidFill>
                  <a:srgbClr val="3A0000"/>
                </a:solidFill>
                <a:latin typeface="Amar Bangla Normal" pitchFamily="2" charset="0"/>
              </a:rPr>
              <a:t>fË­u¡Sez</a:t>
            </a:r>
            <a:endParaRPr lang="en-US" sz="2000" b="1" dirty="0">
              <a:solidFill>
                <a:srgbClr val="3A0000"/>
              </a:solidFill>
              <a:latin typeface="Amar Bangl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457200"/>
            <a:ext cx="8229600" cy="9906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0">
            <a:schemeClr val="accent6"/>
          </a:lnRef>
          <a:fillRef idx="1002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/>
            <a:r>
              <a:rPr lang="en-US" sz="4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uphin" pitchFamily="18" charset="0"/>
              </a:rPr>
              <a:t>Reference</a:t>
            </a:r>
            <a:endParaRPr lang="en-US" sz="4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uph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8153400" cy="29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Cpm¡j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e¤l¦m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(2016), ¢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nr¡a­šÄl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l©f­lM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¡,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LmL¡a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¡ :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nË£dl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f¡h¢m­Lne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fªx</a:t>
            </a:r>
            <a:endParaRPr lang="en-US" sz="2800" b="1" i="1" dirty="0" smtClean="0">
              <a:solidFill>
                <a:srgbClr val="00206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Q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­–¡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f¡dÉ¡u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p­l¡S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(2008),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i¡la£u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nr¡l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hL¡n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 J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pjpÉ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¡,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LmL¡a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¡, ¢eE­p¾VÊ¡m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h¤L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 H­S¢¾p (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fË¡x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) ¢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m¢j­VX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fªx</a:t>
            </a:r>
            <a:endParaRPr lang="en-US" sz="2800" b="1" dirty="0">
              <a:solidFill>
                <a:srgbClr val="002060"/>
              </a:solidFill>
              <a:latin typeface="Amar Bangla Normal" pitchFamily="2" charset="0"/>
            </a:endParaRP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j¤­M¡f¡dÉ¡u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c¤m¡m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(2015), 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¢houhÙ¹¥l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d¡le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¡ J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pÇfLÑ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LmL¡a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¡ : </a:t>
            </a:r>
            <a:r>
              <a:rPr lang="en-US" sz="2800" b="1" i="1" dirty="0" err="1">
                <a:solidFill>
                  <a:srgbClr val="002060"/>
                </a:solidFill>
                <a:latin typeface="Amar Bangla Normal" pitchFamily="2" charset="0"/>
              </a:rPr>
              <a:t>B­q¢m</a:t>
            </a:r>
            <a:r>
              <a:rPr lang="en-US" sz="2800" b="1" i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f¡h¢mn¡pÑ</a:t>
            </a:r>
            <a:r>
              <a:rPr lang="en-US" sz="2800" b="1" i="1" dirty="0" smtClean="0">
                <a:solidFill>
                  <a:srgbClr val="002060"/>
                </a:solidFill>
                <a:latin typeface="Amar Bangla Normal" pitchFamily="2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Amar Bangla Normal" pitchFamily="2" charset="0"/>
              </a:rPr>
              <a:t>fªx</a:t>
            </a:r>
            <a:endParaRPr lang="en-US" sz="2800" b="1" dirty="0">
              <a:solidFill>
                <a:srgbClr val="002060"/>
              </a:solidFill>
              <a:latin typeface="Amar Bangla Norm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-art-borders-and-frames-stars-3-HLXcdl-cli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4" name="Picture 3" descr="thank-you-0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835428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75DB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447800"/>
            <a:ext cx="6686550" cy="990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Education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334000"/>
            <a:ext cx="7543800" cy="9144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91A"/>
                </a:solidFill>
              </a:rPr>
              <a:t>                                                                By</a:t>
            </a:r>
          </a:p>
          <a:p>
            <a:r>
              <a:rPr lang="en-US" sz="2200" dirty="0" smtClean="0">
                <a:solidFill>
                  <a:srgbClr val="00091A"/>
                </a:solidFill>
              </a:rPr>
              <a:t>                                              </a:t>
            </a:r>
            <a:r>
              <a:rPr lang="en-US" sz="2200" dirty="0" err="1" smtClean="0">
                <a:solidFill>
                  <a:srgbClr val="00091A"/>
                </a:solidFill>
              </a:rPr>
              <a:t>Sharmistha</a:t>
            </a:r>
            <a:r>
              <a:rPr lang="en-US" sz="2200" dirty="0" smtClean="0">
                <a:solidFill>
                  <a:srgbClr val="00091A"/>
                </a:solidFill>
              </a:rPr>
              <a:t> </a:t>
            </a:r>
            <a:r>
              <a:rPr lang="en-US" sz="2200" dirty="0" err="1" smtClean="0">
                <a:solidFill>
                  <a:srgbClr val="00091A"/>
                </a:solidFill>
              </a:rPr>
              <a:t>Mukherjee</a:t>
            </a:r>
            <a:endParaRPr lang="en-US" sz="2200" dirty="0" smtClean="0">
              <a:solidFill>
                <a:srgbClr val="00091A"/>
              </a:solidFill>
            </a:endParaRPr>
          </a:p>
          <a:p>
            <a:endParaRPr lang="en-US" sz="2200" dirty="0">
              <a:solidFill>
                <a:srgbClr val="00091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81000"/>
            <a:ext cx="714375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sm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4600" y="3505200"/>
            <a:ext cx="6686550" cy="1295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.</a:t>
            </a: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286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bbeyline" pitchFamily="2" charset="0"/>
              </a:rPr>
              <a:t>Education is not preparation for life, education is life it self </a:t>
            </a:r>
          </a:p>
          <a:p>
            <a:pPr algn="r">
              <a:lnSpc>
                <a:spcPct val="150000"/>
              </a:lnSpc>
            </a:pPr>
            <a:r>
              <a:rPr lang="en-US" sz="2400" b="1" dirty="0" smtClean="0">
                <a:latin typeface="Abbeyline" pitchFamily="2" charset="0"/>
                <a:sym typeface="Symbol"/>
              </a:rPr>
              <a:t> </a:t>
            </a:r>
            <a:r>
              <a:rPr lang="en-US" sz="2400" b="1" dirty="0" smtClean="0">
                <a:latin typeface="Abbeyline" pitchFamily="2" charset="0"/>
              </a:rPr>
              <a:t>John Dewey</a:t>
            </a:r>
            <a:endParaRPr lang="en-US" sz="3200" b="1" dirty="0">
              <a:latin typeface="Abbeylin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1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6C0000"/>
                </a:solidFill>
                <a:latin typeface="Abbeyline" pitchFamily="2" charset="0"/>
              </a:rPr>
              <a:t>“Education is the most powerful weapon which you can used to change the World “</a:t>
            </a:r>
          </a:p>
          <a:p>
            <a:pPr algn="r">
              <a:lnSpc>
                <a:spcPct val="150000"/>
              </a:lnSpc>
            </a:pPr>
            <a:r>
              <a:rPr lang="en-US" sz="3200" b="1" dirty="0" smtClean="0">
                <a:latin typeface="Abbeyline" pitchFamily="2" charset="0"/>
                <a:sym typeface="Symbol"/>
              </a:rPr>
              <a:t> </a:t>
            </a:r>
            <a:r>
              <a:rPr lang="en-US" sz="2400" b="1" dirty="0" smtClean="0">
                <a:latin typeface="Abbeyline" pitchFamily="2" charset="0"/>
              </a:rPr>
              <a:t>Nelson Mandela</a:t>
            </a:r>
            <a:endParaRPr lang="en-US" sz="3200" b="1" dirty="0" smtClean="0">
              <a:solidFill>
                <a:srgbClr val="6C0000"/>
              </a:solidFill>
              <a:latin typeface="Abbeyline" pitchFamily="2" charset="0"/>
            </a:endParaRPr>
          </a:p>
        </p:txBody>
      </p:sp>
      <p:pic>
        <p:nvPicPr>
          <p:cNvPr id="6" name="Picture 5" descr="education-logo-23746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514600"/>
            <a:ext cx="2819400" cy="3952430"/>
          </a:xfrm>
          <a:prstGeom prst="roundRect">
            <a:avLst>
              <a:gd name="adj" fmla="val 112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839200" cy="990600"/>
          </a:xfrm>
          <a:prstGeom prst="rect">
            <a:avLst/>
          </a:prstGeom>
          <a:solidFill>
            <a:srgbClr val="005C2A"/>
          </a:solidFill>
        </p:spPr>
        <p:txBody>
          <a:bodyPr vert="horz" anchor="b">
            <a:normAutofit/>
          </a:bodyPr>
          <a:lstStyle/>
          <a:p>
            <a:pPr algn="ctr"/>
            <a:r>
              <a:rPr lang="en-US" sz="48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auphin" pitchFamily="18" charset="0"/>
              </a:rPr>
              <a:t>Introduction</a:t>
            </a:r>
            <a:endParaRPr lang="en-US" sz="4800" b="1" i="1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auph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915400" cy="287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j¡eh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S£h­e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nr¡l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…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l¦aÆ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Af¢lp£jz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¢nr¡ qm HL¢V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S£hehÉf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£ fË¢œ²u¡z hÙ¹¥a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j¡eh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S£h­el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fË¢a¢V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j¤q¨­aÑ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L¡e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e¡ 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L¡e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p§œ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b­L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a¡ ­p fËb¡q£e,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fËb¡Na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Lwh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 fËb¡j¤š² ­k 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L¡e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Evp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b­L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­p ‘¡e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m¡i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mar Bangla Normal" pitchFamily="2" charset="0"/>
              </a:rPr>
              <a:t>Q­m­Rz</a:t>
            </a:r>
            <a:r>
              <a:rPr lang="en-US" sz="2200" b="1" dirty="0" smtClean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Amar Bangla Normal" pitchFamily="2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k¤Nk¤N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d­l ­k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fËnÀ¢V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j¡e¤o­L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BLoÑZ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L­l­R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a¡qm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¢nr¡ L£? ­LE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h­m­Re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j¡e¢pL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f§ZÑa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¡, ­LE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h­m­Re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‘¡e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Blqe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Ll¡l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rja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¡,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L¡­l¡l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j­a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nªMm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ASÑe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h¡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f¢lf§ZÑ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S£h­el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hL¡n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Bh¡l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L¡­l¡l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j­a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¢nr¡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A¢i‘a¡l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f§ZÑNWe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f§ZxpªS­el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j¡dÉ­j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p¤¤ç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pñ¡he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 …­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m¡­L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p¤¤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p¡j”pÉ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f§ZÑ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hL¡n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p¡d­el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j¡dÉ­j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hÉ¢š² J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pj¡­Sl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k¤Nfc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LmÉ¡e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p¡d­el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mar Bangla Normal" pitchFamily="2" charset="0"/>
              </a:rPr>
              <a:t>fË¢œ²u¡z</a:t>
            </a:r>
            <a:endParaRPr lang="en-US" sz="2200" b="1" dirty="0">
              <a:solidFill>
                <a:srgbClr val="002060"/>
              </a:solidFill>
              <a:latin typeface="Amar Bangla Normal" pitchFamily="2" charset="0"/>
            </a:endParaRPr>
          </a:p>
        </p:txBody>
      </p:sp>
      <p:pic>
        <p:nvPicPr>
          <p:cNvPr id="6" name="Picture 5" descr="animated-drawing-image-00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3762103"/>
            <a:ext cx="3749040" cy="3095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191000"/>
            <a:ext cx="5334000" cy="202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Amar Bangla Normal" pitchFamily="2" charset="0"/>
              </a:rPr>
              <a:t>B¿¹ÑS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hÉ¡MÉ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Ae¤k¡u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£ ¢nr¡ qm hÉ¢š²l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S£hehÉ¡f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£ œ²j¢hL¡­nl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HL­Rcq£e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, fË¢œ²u¡ k¡ 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eaÉ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ea¥e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A¢i‘a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¡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A­Qae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i¡­h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ASÑ­el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j¡dÉ­j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a¡­L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f¢lhaÑen£m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f¢l­h­nl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p­‰ p¤¤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ùi¡­h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p¡bÑL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p‰¢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a¢hd¡­e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Hhw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pj¡­Sl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hýj¤M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£ c¡¢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uaÆ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f¡m­e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prj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mar Bangla Normal" pitchFamily="2" charset="0"/>
              </a:rPr>
              <a:t>L­lz</a:t>
            </a:r>
            <a:r>
              <a:rPr lang="en-US" sz="2200" b="1" dirty="0">
                <a:solidFill>
                  <a:srgbClr val="002060"/>
                </a:solidFill>
                <a:latin typeface="Amar Bangla Normal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5029200" cy="990600"/>
          </a:xfrm>
          <a:prstGeom prst="rect">
            <a:avLst/>
          </a:prstGeom>
          <a:solidFill>
            <a:srgbClr val="00091A"/>
          </a:solidFill>
        </p:spPr>
        <p:txBody>
          <a:bodyPr vert="horz" anchor="b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auphin" pitchFamily="18" charset="0"/>
              </a:rPr>
              <a:t>Significance of the Topic</a:t>
            </a:r>
            <a:endParaRPr lang="en-US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auph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42897"/>
            <a:ext cx="5105400" cy="522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j¡e¤o­L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p¤¤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ÙÛi¡­h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hy­Q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b¡L­a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A­bÑl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fË­u¡Sez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HSeÉ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a¡­L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Ef¡SÑe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Ll­a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Ef¡SÑ­el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SeÉ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fË­u¡Se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hª¢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š¢nr¡z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HC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SeÉ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E­ŸnÉ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nö­L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i¢hoÉv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hª¢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Ef­k¡N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£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N­s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a¡m¡z</a:t>
            </a:r>
            <a:endParaRPr lang="en-US" b="1" dirty="0">
              <a:solidFill>
                <a:srgbClr val="005C2A"/>
              </a:solidFill>
              <a:latin typeface="Amar Bangla Normal" pitchFamily="2" charset="0"/>
            </a:endParaRPr>
          </a:p>
          <a:p>
            <a:pPr marL="280988" indent="-280988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5C2A"/>
                </a:solidFill>
                <a:latin typeface="Amar Bangla Normal" pitchFamily="2" charset="0"/>
              </a:rPr>
              <a:t>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L«¢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ùj§mL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E­Ÿ­nÉl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j§m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Lb¡ qm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nö­L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L«¢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ùl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p­‰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f¢lQu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L¢l­u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cJu¡z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j¡e¤o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c£OÑ¢c­el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S£he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f¢lœ²j¡u ­k pjÙ¹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A¢i‘a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¡, l£¢a e£¢a,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BQ¡l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BQlZ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,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j§mÉ­h¡d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BuaÆ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L­l­R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Efk¤š²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à¡l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­p…¢ml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fË­u¡N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OV¡­m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hÉ¢š²l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S£he­L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B­l¡J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p¤¤¾cl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i¡­h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N­s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a¡m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pñh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q­hz</a:t>
            </a:r>
            <a:endParaRPr lang="en-US" b="1" dirty="0">
              <a:solidFill>
                <a:srgbClr val="005C2A"/>
              </a:solidFill>
              <a:latin typeface="Amar Bangla Normal" pitchFamily="2" charset="0"/>
            </a:endParaRPr>
          </a:p>
          <a:p>
            <a:pPr marL="280988" indent="-280988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005C2A"/>
                </a:solidFill>
                <a:latin typeface="Amar Bangla Normal" pitchFamily="2" charset="0"/>
              </a:rPr>
              <a:t>haÑj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¡­e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i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Qa¥jÑ¤M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£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E­Ÿ­nÉl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Lb¡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h­m­Rez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HC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Qa¥j¤ÑM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£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E­ŸnÉ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qm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pjpÉ¡hm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£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fkÑ¡­m¡Qe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Hhw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i¢hoÉ­al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SeÉ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¢nr¡-¢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houL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e£¢a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edÑ¡lZ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Ll¡z</a:t>
            </a:r>
            <a:endParaRPr lang="en-US" b="1" dirty="0">
              <a:solidFill>
                <a:srgbClr val="005C2A"/>
              </a:solidFill>
              <a:latin typeface="Amar Bangla Normal" pitchFamily="2" charset="0"/>
            </a:endParaRPr>
          </a:p>
          <a:p>
            <a:pPr marL="280988" indent="-280988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5C2A"/>
                </a:solidFill>
                <a:latin typeface="Amar Bangla Normal" pitchFamily="2" charset="0"/>
              </a:rPr>
              <a:t>hÙ¹¥a 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L¡e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p£j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¡-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f¢lp£j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eC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,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A¢hl¡j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i¡­h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HC fË¢œ²u¡ hÉ¢š²l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S£h­e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L¡S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Q­m­Rz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gmül©f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hÉ¢š²J ¢el¿¹l ¢nr¡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ASÑe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Q­m­Rz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Bl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HC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A¢i‘a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ASÑ­el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­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r­œ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nr¡l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h¢iæ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pwÙÛ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kb¡ - </a:t>
            </a:r>
            <a:r>
              <a:rPr lang="en-US" b="1" i="1" dirty="0" smtClean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rPr>
              <a:t>Formal, Non-formal, Informal </a:t>
            </a:r>
            <a:r>
              <a:rPr lang="en-US" b="1" dirty="0" err="1" smtClean="0">
                <a:solidFill>
                  <a:srgbClr val="005C2A"/>
                </a:solidFill>
                <a:latin typeface="Amar Bangla Normal" pitchFamily="2" charset="0"/>
              </a:rPr>
              <a:t>L¡kÑLl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£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i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¨¢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jL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¡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NËqZ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L­l</a:t>
            </a:r>
            <a:r>
              <a:rPr lang="en-US" b="1" dirty="0">
                <a:solidFill>
                  <a:srgbClr val="005C2A"/>
                </a:solidFill>
                <a:latin typeface="Amar Bangla Normal" pitchFamily="2" charset="0"/>
              </a:rPr>
              <a:t> </a:t>
            </a:r>
            <a:r>
              <a:rPr lang="en-US" b="1" dirty="0" err="1">
                <a:solidFill>
                  <a:srgbClr val="005C2A"/>
                </a:solidFill>
                <a:latin typeface="Amar Bangla Normal" pitchFamily="2" charset="0"/>
              </a:rPr>
              <a:t>Q­m­Rz</a:t>
            </a:r>
            <a:endParaRPr lang="en-US" b="1" dirty="0">
              <a:solidFill>
                <a:srgbClr val="005C2A"/>
              </a:solidFill>
              <a:latin typeface="Amar Bangla Normal" pitchFamily="2" charset="0"/>
            </a:endParaRPr>
          </a:p>
        </p:txBody>
      </p:sp>
      <p:pic>
        <p:nvPicPr>
          <p:cNvPr id="6" name="Picture 5" descr="unesco four pillars of edu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08" y="1951705"/>
            <a:ext cx="1883664" cy="1335559"/>
          </a:xfrm>
          <a:prstGeom prst="rect">
            <a:avLst/>
          </a:prstGeom>
        </p:spPr>
      </p:pic>
      <p:pic>
        <p:nvPicPr>
          <p:cNvPr id="7" name="Picture 6" descr="une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2792" y="1905000"/>
            <a:ext cx="1806008" cy="1371600"/>
          </a:xfrm>
          <a:prstGeom prst="rect">
            <a:avLst/>
          </a:prstGeom>
        </p:spPr>
      </p:pic>
      <p:pic>
        <p:nvPicPr>
          <p:cNvPr id="11" name="Picture 10" descr="Culture-Tradition-and-Character-Education-For-Children-Socializ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7852" y="322008"/>
            <a:ext cx="1880192" cy="1371600"/>
          </a:xfrm>
          <a:prstGeom prst="rect">
            <a:avLst/>
          </a:prstGeom>
        </p:spPr>
      </p:pic>
      <p:pic>
        <p:nvPicPr>
          <p:cNvPr id="12" name="Picture 11" descr="06588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68712"/>
            <a:ext cx="2057401" cy="1371600"/>
          </a:xfrm>
          <a:prstGeom prst="rect">
            <a:avLst/>
          </a:prstGeom>
        </p:spPr>
      </p:pic>
      <p:pic>
        <p:nvPicPr>
          <p:cNvPr id="13" name="Picture 12" descr="infor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3581400"/>
            <a:ext cx="1089979" cy="1371600"/>
          </a:xfrm>
          <a:prstGeom prst="rect">
            <a:avLst/>
          </a:prstGeom>
        </p:spPr>
      </p:pic>
      <p:pic>
        <p:nvPicPr>
          <p:cNvPr id="14" name="Picture 13" descr="clas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1421" y="3581400"/>
            <a:ext cx="2048579" cy="1371600"/>
          </a:xfrm>
          <a:prstGeom prst="rect">
            <a:avLst/>
          </a:prstGeom>
        </p:spPr>
      </p:pic>
      <p:pic>
        <p:nvPicPr>
          <p:cNvPr id="15" name="Picture 14" descr="FFH_India_CwE_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556" y="5181600"/>
            <a:ext cx="4017264" cy="137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8800" y="4876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Formal Education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4862052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Informal Education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65194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Non-formal Education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163215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Education socialization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3276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4 Pillars of Education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991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/>
          <a:p>
            <a:pPr algn="ctr"/>
            <a:r>
              <a:rPr lang="en-US" sz="4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auphin" pitchFamily="18" charset="0"/>
              </a:rPr>
              <a:t>Main Text</a:t>
            </a:r>
            <a:endParaRPr lang="en-US" sz="4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Dauph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8839200" cy="136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¢nr¡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pj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¡­Sl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pwlrZ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Hhw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Eæu­Z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pq¡ua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L­lz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nöl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pj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SL£Ll­Zl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r­œ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HL¢V …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l¦aÆf§ZÑ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¨¢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f¡me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L­lz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mar Bangla Normal" pitchFamily="2" charset="0"/>
            </a:endParaRPr>
          </a:p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</a:pPr>
            <a:endParaRPr lang="en-US" sz="2000" b="1" dirty="0">
              <a:solidFill>
                <a:schemeClr val="accent2">
                  <a:lumMod val="50000"/>
                </a:schemeClr>
              </a:solidFill>
              <a:latin typeface="Amar Bangla Normal" pitchFamily="2" charset="0"/>
            </a:endParaRPr>
          </a:p>
        </p:txBody>
      </p:sp>
      <p:pic>
        <p:nvPicPr>
          <p:cNvPr id="6" name="Picture 5" descr="culture-socialization-and-education-25-6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2209801"/>
            <a:ext cx="6629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"/>
            <a:ext cx="8839200" cy="134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¢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NËq­Zl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j¡dÉ­jC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pj¡­S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ü¡rla¡l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hª¢Ü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f¡uz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2011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p¡­ml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NZe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j¡dÉ­j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S¡e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k¡u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i¡lah­oÑ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Rm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74.04%z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i¡lah­oÑl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j­dÉ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Rm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Llm¡u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ph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b­L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93.91%,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Hhw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Rm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ph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b­L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Lj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63.82%z </a:t>
            </a:r>
          </a:p>
        </p:txBody>
      </p:sp>
      <p:pic>
        <p:nvPicPr>
          <p:cNvPr id="7" name="Picture 6" descr="Literacy_by_state_Ind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525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8839200" cy="134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2001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b­L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2011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p¡­ml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j­dÉ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­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pep¡p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h¡XÑ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e¡l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£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C¢ah¡QL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c­Ll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Lb¡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E­õM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L­l­Re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kM¡­e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f¤l¦­ol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6.9% ­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pM¡­e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j¢qm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11.8%z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mar Bangla Normal" pitchFamily="2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09800" y="1905000"/>
          <a:ext cx="6934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85800"/>
            <a:ext cx="3200400" cy="302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lnSpc>
                <a:spcPct val="114000"/>
              </a:lnSpc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¢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nr¡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j¡e¤­ol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S£h­e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HLV¡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C¢ah¡QL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f¢lhaÑe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B­ez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H¢V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j¡e¤­ol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L¡S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Ll¡l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rja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¡, ‘¡e J h¤¢Ü­L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fËn¢ja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L­l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a¡­L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S£h­el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Eæ¢al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f­b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H¢N­u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¢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e­u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Amar Bangla Normal" pitchFamily="2" charset="0"/>
              </a:rPr>
              <a:t>Q­mz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mar Bangla Normal" pitchFamily="2" charset="0"/>
            </a:endParaRPr>
          </a:p>
        </p:txBody>
      </p:sp>
      <p:pic>
        <p:nvPicPr>
          <p:cNvPr id="6" name="Picture 5" descr="ty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09600"/>
            <a:ext cx="5527881" cy="538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1088</Words>
  <Application>Microsoft Office PowerPoint</Application>
  <PresentationFormat>A4 Paper (210x297 mm)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Importance of Education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Education</dc:title>
  <dc:creator>SERVER</dc:creator>
  <cp:lastModifiedBy>NAAC-IQAC</cp:lastModifiedBy>
  <cp:revision>32</cp:revision>
  <dcterms:created xsi:type="dcterms:W3CDTF">2016-11-08T09:57:34Z</dcterms:created>
  <dcterms:modified xsi:type="dcterms:W3CDTF">2018-01-20T07:15:48Z</dcterms:modified>
</cp:coreProperties>
</file>