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9" r:id="rId13"/>
    <p:sldId id="270" r:id="rId14"/>
    <p:sldId id="271" r:id="rId15"/>
    <p:sldId id="275" r:id="rId16"/>
    <p:sldId id="276" r:id="rId17"/>
    <p:sldId id="277" r:id="rId18"/>
    <p:sldId id="278" r:id="rId19"/>
    <p:sldId id="279" r:id="rId20"/>
    <p:sldId id="280" r:id="rId21"/>
    <p:sldId id="281" r:id="rId22"/>
    <p:sldId id="282" r:id="rId23"/>
    <p:sldId id="283" r:id="rId24"/>
    <p:sldId id="285" r:id="rId25"/>
    <p:sldId id="29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8C9942C-0C7D-4ED7-9E91-7DB47068FB42}" type="datetimeFigureOut">
              <a:rPr lang="en-US" smtClean="0"/>
              <a:pPr/>
              <a:t>2/4/2018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E0C774D-4B81-4573-99DF-E0D18107AE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C9942C-0C7D-4ED7-9E91-7DB47068FB42}"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C9942C-0C7D-4ED7-9E91-7DB47068FB42}"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8C9942C-0C7D-4ED7-9E91-7DB47068FB42}" type="datetimeFigureOut">
              <a:rPr lang="en-US" smtClean="0"/>
              <a:pPr/>
              <a:t>2/4/2018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E0C774D-4B81-4573-99DF-E0D18107A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8C9942C-0C7D-4ED7-9E91-7DB47068FB42}" type="datetimeFigureOut">
              <a:rPr lang="en-US" smtClean="0"/>
              <a:pPr/>
              <a:t>2/4/2018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E0C774D-4B81-4573-99DF-E0D18107AE66}"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8C9942C-0C7D-4ED7-9E91-7DB47068FB42}" type="datetimeFigureOut">
              <a:rPr lang="en-US" smtClean="0"/>
              <a:pPr/>
              <a:t>2/4/2018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8C9942C-0C7D-4ED7-9E91-7DB47068FB42}" type="datetimeFigureOut">
              <a:rPr lang="en-US" smtClean="0"/>
              <a:pPr/>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E0C774D-4B81-4573-99DF-E0D18107AE66}"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8C9942C-0C7D-4ED7-9E91-7DB47068FB42}" type="datetimeFigureOut">
              <a:rPr lang="en-US" smtClean="0"/>
              <a:pPr/>
              <a:t>2/4/2018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8C9942C-0C7D-4ED7-9E91-7DB47068FB42}" type="datetimeFigureOut">
              <a:rPr lang="en-US" smtClean="0"/>
              <a:pPr/>
              <a:t>2/4/2018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8C9942C-0C7D-4ED7-9E91-7DB47068FB42}" type="datetimeFigureOut">
              <a:rPr lang="en-US" smtClean="0"/>
              <a:pPr/>
              <a:t>2/4/2018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0C774D-4B81-4573-99DF-E0D18107AE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8C9942C-0C7D-4ED7-9E91-7DB47068FB42}" type="datetimeFigureOut">
              <a:rPr lang="en-US" smtClean="0"/>
              <a:pPr/>
              <a:t>2/4/2018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E0C774D-4B81-4573-99DF-E0D18107AE66}"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8C9942C-0C7D-4ED7-9E91-7DB47068FB42}" type="datetimeFigureOut">
              <a:rPr lang="en-US" smtClean="0"/>
              <a:pPr/>
              <a:t>2/4/2018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E0C774D-4B81-4573-99DF-E0D18107AE66}"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2004" TargetMode="External"/><Relationship Id="rId2" Type="http://schemas.openxmlformats.org/officeDocument/2006/relationships/hyperlink" Target="http://en.wikipedia.org/wiki/June_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95400"/>
            <a:ext cx="8458200" cy="1222375"/>
          </a:xfrm>
        </p:spPr>
        <p:txBody>
          <a:bodyPr>
            <a:normAutofit fontScale="90000"/>
          </a:bodyPr>
          <a:lstStyle/>
          <a:p>
            <a:r>
              <a:rPr lang="en-US" dirty="0" smtClean="0"/>
              <a:t>Limits to growth</a:t>
            </a:r>
            <a:br>
              <a:rPr lang="en-US" dirty="0" smtClean="0"/>
            </a:br>
            <a:r>
              <a:rPr lang="en-US" dirty="0" smtClean="0"/>
              <a:t/>
            </a:r>
            <a:br>
              <a:rPr lang="en-US" dirty="0" smtClean="0"/>
            </a:br>
            <a:r>
              <a:rPr lang="en-US" dirty="0" smtClean="0"/>
              <a:t>       and</a:t>
            </a:r>
            <a:br>
              <a:rPr lang="en-US" dirty="0" smtClean="0"/>
            </a:br>
            <a:r>
              <a:rPr lang="en-US" dirty="0" smtClean="0"/>
              <a:t>	      sustainable use of resources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Some Indicators of Overshoot</a:t>
            </a:r>
          </a:p>
        </p:txBody>
      </p:sp>
      <p:sp>
        <p:nvSpPr>
          <p:cNvPr id="18435" name="Rectangle 3"/>
          <p:cNvSpPr>
            <a:spLocks noGrp="1" noChangeArrowheads="1"/>
          </p:cNvSpPr>
          <p:nvPr>
            <p:ph type="body" idx="1"/>
          </p:nvPr>
        </p:nvSpPr>
        <p:spPr/>
        <p:txBody>
          <a:bodyPr/>
          <a:lstStyle/>
          <a:p>
            <a:pPr>
              <a:lnSpc>
                <a:spcPct val="80000"/>
              </a:lnSpc>
            </a:pPr>
            <a:r>
              <a:rPr lang="en-US" sz="2400" dirty="0"/>
              <a:t>Deterioration in renewable resources - surface and ground water, forests, fisheries, agricultural land.</a:t>
            </a:r>
          </a:p>
          <a:p>
            <a:pPr>
              <a:lnSpc>
                <a:spcPct val="80000"/>
              </a:lnSpc>
            </a:pPr>
            <a:r>
              <a:rPr lang="en-US" sz="2400" dirty="0"/>
              <a:t>Rising levels of pollution.</a:t>
            </a:r>
          </a:p>
          <a:p>
            <a:pPr>
              <a:lnSpc>
                <a:spcPct val="80000"/>
              </a:lnSpc>
            </a:pPr>
            <a:r>
              <a:rPr lang="en-US" sz="2400" dirty="0"/>
              <a:t>Growing demands for capital, resources, and labor by military and industry to secure, process, and defend resources.</a:t>
            </a:r>
          </a:p>
          <a:p>
            <a:pPr>
              <a:lnSpc>
                <a:spcPct val="80000"/>
              </a:lnSpc>
            </a:pPr>
            <a:r>
              <a:rPr lang="en-US" sz="2400" dirty="0"/>
              <a:t>Investment in human resources (education, shelter, health care) postponed in order to provide immediate consumption and security demands.</a:t>
            </a:r>
          </a:p>
          <a:p>
            <a:pPr>
              <a:lnSpc>
                <a:spcPct val="80000"/>
              </a:lnSpc>
            </a:pPr>
            <a:r>
              <a:rPr lang="en-US" sz="2400" dirty="0"/>
              <a:t>Rising debt; eroding goals for health and environment. </a:t>
            </a:r>
          </a:p>
          <a:p>
            <a:pPr>
              <a:lnSpc>
                <a:spcPct val="80000"/>
              </a:lnSpc>
            </a:pPr>
            <a:r>
              <a:rPr lang="en-US" sz="2400" dirty="0"/>
              <a:t>Growing instability in natural ecosystems.</a:t>
            </a:r>
          </a:p>
          <a:p>
            <a:pPr>
              <a:lnSpc>
                <a:spcPct val="80000"/>
              </a:lnSpc>
            </a:pPr>
            <a:r>
              <a:rPr lang="en-US" sz="2400" dirty="0"/>
              <a:t>Growing gap between rich and poor - between the powerful and the weak.       </a:t>
            </a:r>
            <a:r>
              <a:rPr lang="en-US" sz="2400">
                <a:solidFill>
                  <a:srgbClr val="FF0000"/>
                </a:solidFill>
              </a:rPr>
              <a:t>Meadows, et. </a:t>
            </a:r>
            <a:r>
              <a:rPr lang="en-US" sz="2400" dirty="0">
                <a:solidFill>
                  <a:srgbClr val="FF0000"/>
                </a:solidFill>
              </a:rPr>
              <a:t>al. pp 176-177.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a:lnSpc>
                <a:spcPct val="80000"/>
              </a:lnSpc>
              <a:buFontTx/>
              <a:buNone/>
            </a:pPr>
            <a:r>
              <a:rPr lang="en-US" sz="2400" b="1" u="sng"/>
              <a:t>Carrying capacity</a:t>
            </a:r>
          </a:p>
          <a:p>
            <a:pPr>
              <a:lnSpc>
                <a:spcPct val="80000"/>
              </a:lnSpc>
            </a:pPr>
            <a:r>
              <a:rPr lang="en-US" sz="2400"/>
              <a:t>The term "carrying capacity," long known to ecologists, has also recently become popular. It "refers to the limit to the number of humans the earth can support in the long term without damage to the environment." (Giampietro, et. al. 1992).</a:t>
            </a:r>
          </a:p>
          <a:p>
            <a:pPr>
              <a:lnSpc>
                <a:spcPct val="80000"/>
              </a:lnSpc>
              <a:buFontTx/>
              <a:buNone/>
            </a:pPr>
            <a:r>
              <a:rPr lang="en-US" sz="2400"/>
              <a:t>			The troublesome phrase here is "without damage to the environment." One damages the environment when one kills a mosquito, builds a fire, erects a house, develops a subdivision, builds a power plant, constructs a city, explodes a nuclear weapon, or wages nuclear war. Which, if any, of these things takes place "without damage to the environment?"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a:t>Sustainability and Resource Use</a:t>
            </a:r>
          </a:p>
        </p:txBody>
      </p:sp>
      <p:sp>
        <p:nvSpPr>
          <p:cNvPr id="2051" name="Rectangle 3"/>
          <p:cNvSpPr>
            <a:spLocks noGrp="1" noChangeArrowheads="1"/>
          </p:cNvSpPr>
          <p:nvPr>
            <p:ph type="subTitle" idx="1"/>
          </p:nvPr>
        </p:nvSpPr>
        <p:spPr/>
        <p:txBody>
          <a:bodyPr/>
          <a:lstStyle/>
          <a:p>
            <a:endParaRPr lang="en-US"/>
          </a:p>
        </p:txBody>
      </p:sp>
      <p:pic>
        <p:nvPicPr>
          <p:cNvPr id="2055" name="Picture 7" descr="traffic"/>
          <p:cNvPicPr>
            <a:picLocks noChangeAspect="1" noChangeArrowheads="1"/>
          </p:cNvPicPr>
          <p:nvPr/>
        </p:nvPicPr>
        <p:blipFill>
          <a:blip r:embed="rId2" cstate="print"/>
          <a:srcRect/>
          <a:stretch>
            <a:fillRect/>
          </a:stretch>
        </p:blipFill>
        <p:spPr bwMode="auto">
          <a:xfrm>
            <a:off x="457200" y="3200400"/>
            <a:ext cx="4200525" cy="2628900"/>
          </a:xfrm>
          <a:prstGeom prst="rect">
            <a:avLst/>
          </a:prstGeom>
          <a:noFill/>
        </p:spPr>
      </p:pic>
      <p:pic>
        <p:nvPicPr>
          <p:cNvPr id="2057" name="Picture 9" descr="2006112422110301"/>
          <p:cNvPicPr>
            <a:picLocks noChangeAspect="1" noChangeArrowheads="1"/>
          </p:cNvPicPr>
          <p:nvPr/>
        </p:nvPicPr>
        <p:blipFill>
          <a:blip r:embed="rId3" cstate="print"/>
          <a:srcRect/>
          <a:stretch>
            <a:fillRect/>
          </a:stretch>
        </p:blipFill>
        <p:spPr bwMode="auto">
          <a:xfrm>
            <a:off x="4953000" y="3505200"/>
            <a:ext cx="3343275" cy="2000250"/>
          </a:xfrm>
          <a:prstGeom prst="rect">
            <a:avLst/>
          </a:prstGeom>
          <a:noFill/>
        </p:spPr>
      </p:pic>
      <p:sp>
        <p:nvSpPr>
          <p:cNvPr id="6" name="TextBox 5"/>
          <p:cNvSpPr txBox="1"/>
          <p:nvPr/>
        </p:nvSpPr>
        <p:spPr>
          <a:xfrm>
            <a:off x="914400" y="762000"/>
            <a:ext cx="7010400" cy="461665"/>
          </a:xfrm>
          <a:prstGeom prst="rect">
            <a:avLst/>
          </a:prstGeom>
          <a:noFill/>
        </p:spPr>
        <p:txBody>
          <a:bodyPr wrap="square" rtlCol="0">
            <a:spAutoFit/>
          </a:bodyPr>
          <a:lstStyle/>
          <a:p>
            <a:pPr algn="ctr"/>
            <a:r>
              <a:rPr lang="en-US" sz="2400" dirty="0" smtClean="0">
                <a:latin typeface="+mj-lt"/>
              </a:rPr>
              <a:t>SUSTAINABLE RESOURCE USE</a:t>
            </a:r>
            <a:endParaRPr lang="en-US" sz="24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381000"/>
            <a:ext cx="8686800" cy="838200"/>
          </a:xfrm>
        </p:spPr>
        <p:txBody>
          <a:bodyPr>
            <a:normAutofit fontScale="90000"/>
          </a:bodyPr>
          <a:lstStyle/>
          <a:p>
            <a:r>
              <a:rPr lang="en-US" sz="3200" dirty="0"/>
              <a:t>Technology:</a:t>
            </a:r>
            <a:br>
              <a:rPr lang="en-US" sz="3200" dirty="0"/>
            </a:br>
            <a:r>
              <a:rPr lang="en-US" sz="3200" dirty="0"/>
              <a:t>Some Preliminary Considerations</a:t>
            </a:r>
          </a:p>
        </p:txBody>
      </p:sp>
      <p:sp>
        <p:nvSpPr>
          <p:cNvPr id="29699" name="Rectangle 3"/>
          <p:cNvSpPr>
            <a:spLocks noGrp="1" noChangeArrowheads="1"/>
          </p:cNvSpPr>
          <p:nvPr>
            <p:ph type="body" idx="1"/>
          </p:nvPr>
        </p:nvSpPr>
        <p:spPr/>
        <p:txBody>
          <a:bodyPr/>
          <a:lstStyle/>
          <a:p>
            <a:pPr>
              <a:lnSpc>
                <a:spcPct val="90000"/>
              </a:lnSpc>
              <a:buFont typeface="Wingdings" pitchFamily="2" charset="2"/>
              <a:buNone/>
            </a:pPr>
            <a:endParaRPr lang="en-US" sz="2400"/>
          </a:p>
          <a:p>
            <a:pPr>
              <a:lnSpc>
                <a:spcPct val="90000"/>
              </a:lnSpc>
              <a:buFont typeface="Wingdings" pitchFamily="2" charset="2"/>
              <a:buNone/>
            </a:pPr>
            <a:r>
              <a:rPr lang="en-US" sz="2400"/>
              <a:t>1.  Environmental damage and environmental injustice </a:t>
            </a:r>
          </a:p>
          <a:p>
            <a:pPr>
              <a:lnSpc>
                <a:spcPct val="90000"/>
              </a:lnSpc>
              <a:buFont typeface="Wingdings" pitchFamily="2" charset="2"/>
              <a:buNone/>
            </a:pPr>
            <a:r>
              <a:rPr lang="en-US" sz="2400"/>
              <a:t>	 caused by developing technologies, using them, and </a:t>
            </a:r>
          </a:p>
          <a:p>
            <a:pPr>
              <a:lnSpc>
                <a:spcPct val="90000"/>
              </a:lnSpc>
              <a:buFont typeface="Wingdings" pitchFamily="2" charset="2"/>
              <a:buNone/>
            </a:pPr>
            <a:r>
              <a:rPr lang="en-US" sz="2400"/>
              <a:t>	 disposing of their by-products, their pollutants, and </a:t>
            </a:r>
          </a:p>
          <a:p>
            <a:pPr>
              <a:lnSpc>
                <a:spcPct val="90000"/>
              </a:lnSpc>
              <a:buFont typeface="Wingdings" pitchFamily="2" charset="2"/>
              <a:buNone/>
            </a:pPr>
            <a:r>
              <a:rPr lang="en-US" sz="2400"/>
              <a:t>	 ultimately the technologies themselves.</a:t>
            </a:r>
          </a:p>
          <a:p>
            <a:pPr>
              <a:lnSpc>
                <a:spcPct val="90000"/>
              </a:lnSpc>
              <a:buFont typeface="Wingdings" pitchFamily="2" charset="2"/>
              <a:buNone/>
            </a:pPr>
            <a:endParaRPr lang="en-US" sz="2400"/>
          </a:p>
          <a:p>
            <a:pPr>
              <a:lnSpc>
                <a:spcPct val="90000"/>
              </a:lnSpc>
              <a:buFont typeface="Wingdings" pitchFamily="2" charset="2"/>
              <a:buNone/>
            </a:pPr>
            <a:r>
              <a:rPr lang="en-US" sz="2400"/>
              <a:t>2.  Social, political, and economic consequences of </a:t>
            </a:r>
          </a:p>
          <a:p>
            <a:pPr>
              <a:lnSpc>
                <a:spcPct val="90000"/>
              </a:lnSpc>
              <a:buFont typeface="Wingdings" pitchFamily="2" charset="2"/>
              <a:buNone/>
            </a:pPr>
            <a:r>
              <a:rPr lang="en-US" sz="2400"/>
              <a:t>	 technology development, use, and disposal.</a:t>
            </a:r>
          </a:p>
          <a:p>
            <a:pPr>
              <a:lnSpc>
                <a:spcPct val="90000"/>
              </a:lnSpc>
              <a:buFont typeface="Wingdings" pitchFamily="2" charset="2"/>
              <a:buNone/>
            </a:pPr>
            <a:endParaRPr lang="en-US" sz="2400"/>
          </a:p>
          <a:p>
            <a:pPr>
              <a:lnSpc>
                <a:spcPct val="90000"/>
              </a:lnSpc>
              <a:buFont typeface="Wingdings" pitchFamily="2" charset="2"/>
              <a:buNone/>
            </a:pPr>
            <a:r>
              <a:rPr lang="en-US" sz="2400"/>
              <a:t>3.  Measuring progress by our ability to develop and </a:t>
            </a:r>
          </a:p>
          <a:p>
            <a:pPr>
              <a:lnSpc>
                <a:spcPct val="90000"/>
              </a:lnSpc>
              <a:buFont typeface="Wingdings" pitchFamily="2" charset="2"/>
              <a:buNone/>
            </a:pPr>
            <a:r>
              <a:rPr lang="en-US" sz="2400"/>
              <a:t>	 consume technologies.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3200"/>
              <a:t>The Technological Vision</a:t>
            </a:r>
          </a:p>
        </p:txBody>
      </p:sp>
      <p:sp>
        <p:nvSpPr>
          <p:cNvPr id="30723" name="Rectangle 3"/>
          <p:cNvSpPr>
            <a:spLocks noGrp="1" noChangeArrowheads="1"/>
          </p:cNvSpPr>
          <p:nvPr>
            <p:ph type="body" idx="1"/>
          </p:nvPr>
        </p:nvSpPr>
        <p:spPr/>
        <p:txBody>
          <a:bodyPr/>
          <a:lstStyle/>
          <a:p>
            <a:pPr>
              <a:lnSpc>
                <a:spcPct val="80000"/>
              </a:lnSpc>
              <a:buFont typeface="Wingdings" pitchFamily="2" charset="2"/>
              <a:buNone/>
            </a:pPr>
            <a:r>
              <a:rPr lang="en-US" sz="2400"/>
              <a:t>Progress is defined as acquiring:</a:t>
            </a:r>
          </a:p>
          <a:p>
            <a:pPr>
              <a:lnSpc>
                <a:spcPct val="80000"/>
              </a:lnSpc>
              <a:buFont typeface="Wingdings" pitchFamily="2" charset="2"/>
              <a:buNone/>
            </a:pPr>
            <a:endParaRPr lang="en-US" sz="2400"/>
          </a:p>
          <a:p>
            <a:pPr>
              <a:lnSpc>
                <a:spcPct val="80000"/>
              </a:lnSpc>
              <a:buFont typeface="Wingdings" pitchFamily="2" charset="2"/>
              <a:buNone/>
            </a:pPr>
            <a:r>
              <a:rPr lang="en-US" sz="2400"/>
              <a:t>		</a:t>
            </a:r>
          </a:p>
          <a:p>
            <a:pPr>
              <a:lnSpc>
                <a:spcPct val="80000"/>
              </a:lnSpc>
              <a:buFont typeface="Wingdings" pitchFamily="2" charset="2"/>
              <a:buNone/>
            </a:pPr>
            <a:r>
              <a:rPr lang="en-US" sz="2400"/>
              <a:t>		1. the most numerous,</a:t>
            </a:r>
          </a:p>
          <a:p>
            <a:pPr>
              <a:lnSpc>
                <a:spcPct val="80000"/>
              </a:lnSpc>
              <a:buFont typeface="Wingdings" pitchFamily="2" charset="2"/>
              <a:buNone/>
            </a:pPr>
            <a:r>
              <a:rPr lang="en-US" sz="2400"/>
              <a:t>		2. the widest variety,</a:t>
            </a:r>
          </a:p>
          <a:p>
            <a:pPr>
              <a:lnSpc>
                <a:spcPct val="80000"/>
              </a:lnSpc>
              <a:buFont typeface="Wingdings" pitchFamily="2" charset="2"/>
              <a:buNone/>
            </a:pPr>
            <a:r>
              <a:rPr lang="en-US" sz="2400"/>
              <a:t>		3. and the very latest or most refined commodities </a:t>
            </a:r>
          </a:p>
          <a:p>
            <a:pPr>
              <a:lnSpc>
                <a:spcPct val="80000"/>
              </a:lnSpc>
              <a:buFont typeface="Wingdings" pitchFamily="2" charset="2"/>
              <a:buNone/>
            </a:pPr>
            <a:r>
              <a:rPr lang="en-US" sz="2400"/>
              <a:t>		     that are:</a:t>
            </a:r>
          </a:p>
          <a:p>
            <a:pPr>
              <a:lnSpc>
                <a:spcPct val="80000"/>
              </a:lnSpc>
              <a:buFont typeface="Wingdings" pitchFamily="2" charset="2"/>
              <a:buNone/>
            </a:pPr>
            <a:r>
              <a:rPr lang="en-US" sz="2400"/>
              <a:t>					a. easier to use,</a:t>
            </a:r>
          </a:p>
          <a:p>
            <a:pPr>
              <a:lnSpc>
                <a:spcPct val="80000"/>
              </a:lnSpc>
              <a:buFont typeface="Wingdings" pitchFamily="2" charset="2"/>
              <a:buNone/>
            </a:pPr>
            <a:r>
              <a:rPr lang="en-US" sz="2400"/>
              <a:t>					b. more instantaneous,</a:t>
            </a:r>
          </a:p>
          <a:p>
            <a:pPr>
              <a:lnSpc>
                <a:spcPct val="80000"/>
              </a:lnSpc>
              <a:buFont typeface="Wingdings" pitchFamily="2" charset="2"/>
              <a:buNone/>
            </a:pPr>
            <a:r>
              <a:rPr lang="en-US" sz="2400"/>
              <a:t>					c. more pervasive,</a:t>
            </a:r>
          </a:p>
          <a:p>
            <a:pPr>
              <a:lnSpc>
                <a:spcPct val="80000"/>
              </a:lnSpc>
              <a:buFont typeface="Wingdings" pitchFamily="2" charset="2"/>
              <a:buNone/>
            </a:pPr>
            <a:r>
              <a:rPr lang="en-US" sz="2400"/>
              <a:t>					d. and safer than what you </a:t>
            </a:r>
          </a:p>
          <a:p>
            <a:pPr>
              <a:lnSpc>
                <a:spcPct val="80000"/>
              </a:lnSpc>
              <a:buFont typeface="Wingdings" pitchFamily="2" charset="2"/>
              <a:buNone/>
            </a:pPr>
            <a:r>
              <a:rPr lang="en-US" sz="2400"/>
              <a:t>					    presently own.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200"/>
              <a:t>So what is sustainability?</a:t>
            </a:r>
          </a:p>
        </p:txBody>
      </p:sp>
      <p:sp>
        <p:nvSpPr>
          <p:cNvPr id="16387" name="Rectangle 3"/>
          <p:cNvSpPr>
            <a:spLocks noGrp="1" noChangeArrowheads="1"/>
          </p:cNvSpPr>
          <p:nvPr>
            <p:ph type="body" idx="1"/>
          </p:nvPr>
        </p:nvSpPr>
        <p:spPr/>
        <p:txBody>
          <a:bodyPr/>
          <a:lstStyle/>
          <a:p>
            <a:r>
              <a:rPr lang="en-US" sz="2400"/>
              <a:t>The ability in which something can be preserved.</a:t>
            </a:r>
          </a:p>
          <a:p>
            <a:endParaRPr lang="en-US" sz="2400"/>
          </a:p>
          <a:p>
            <a:r>
              <a:rPr lang="en-US" sz="2400"/>
              <a:t>Living in a way in which the environment may last for an infinite time and many generations may enjoy it.</a:t>
            </a:r>
          </a:p>
          <a:p>
            <a:endParaRPr lang="en-US" sz="2400"/>
          </a:p>
          <a:p>
            <a:r>
              <a:rPr lang="en-US" sz="2400"/>
              <a:t>The effort to use minimally the resources of our world, as they are necessary to support life, without compromising the future of said resources for future generations.</a:t>
            </a:r>
          </a:p>
          <a:p>
            <a:endParaRPr lang="en-US" sz="2400"/>
          </a:p>
          <a:p>
            <a:r>
              <a:rPr lang="en-US" sz="2400"/>
              <a:t>To maintain continuously.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200"/>
              <a:t>Future Generations of People</a:t>
            </a:r>
          </a:p>
        </p:txBody>
      </p:sp>
      <p:sp>
        <p:nvSpPr>
          <p:cNvPr id="17411" name="Rectangle 3"/>
          <p:cNvSpPr>
            <a:spLocks noGrp="1" noChangeArrowheads="1"/>
          </p:cNvSpPr>
          <p:nvPr>
            <p:ph type="body" idx="1"/>
          </p:nvPr>
        </p:nvSpPr>
        <p:spPr/>
        <p:txBody>
          <a:bodyPr/>
          <a:lstStyle/>
          <a:p>
            <a:endParaRPr lang="en-US" sz="2800"/>
          </a:p>
          <a:p>
            <a:r>
              <a:rPr lang="en-US" sz="2800"/>
              <a:t>What is a future generation?</a:t>
            </a:r>
          </a:p>
          <a:p>
            <a:endParaRPr lang="en-US" sz="2800"/>
          </a:p>
          <a:p>
            <a:r>
              <a:rPr lang="en-US" sz="2800"/>
              <a:t>Do we have any moral responsibilities to future generations?  Why or why not?</a:t>
            </a:r>
          </a:p>
          <a:p>
            <a:endParaRPr lang="en-US" sz="2800"/>
          </a:p>
          <a:p>
            <a:r>
              <a:rPr lang="en-US" sz="2800"/>
              <a:t>What will future generations need and want?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sz="3200"/>
              <a:t>Why we might not have moral responsibilities to future generations</a:t>
            </a:r>
          </a:p>
        </p:txBody>
      </p:sp>
      <p:sp>
        <p:nvSpPr>
          <p:cNvPr id="18435" name="Rectangle 3"/>
          <p:cNvSpPr>
            <a:spLocks noGrp="1" noChangeArrowheads="1"/>
          </p:cNvSpPr>
          <p:nvPr>
            <p:ph type="body" idx="1"/>
          </p:nvPr>
        </p:nvSpPr>
        <p:spPr/>
        <p:txBody>
          <a:bodyPr/>
          <a:lstStyle/>
          <a:p>
            <a:pPr>
              <a:buFont typeface="Wingdings" pitchFamily="2" charset="2"/>
              <a:buNone/>
            </a:pPr>
            <a:endParaRPr lang="en-US" sz="2800"/>
          </a:p>
          <a:p>
            <a:pPr>
              <a:buFont typeface="Wingdings" pitchFamily="2" charset="2"/>
              <a:buNone/>
            </a:pPr>
            <a:r>
              <a:rPr lang="en-US" sz="2800"/>
              <a:t>1.  Argument from Ignorance</a:t>
            </a:r>
          </a:p>
          <a:p>
            <a:pPr>
              <a:buFont typeface="Wingdings" pitchFamily="2" charset="2"/>
              <a:buNone/>
            </a:pPr>
            <a:endParaRPr lang="en-US" sz="2800"/>
          </a:p>
          <a:p>
            <a:pPr>
              <a:buFont typeface="Wingdings" pitchFamily="2" charset="2"/>
              <a:buNone/>
            </a:pPr>
            <a:r>
              <a:rPr lang="en-US" sz="2800"/>
              <a:t>2.  Argument from Disappearing Beneficiaries</a:t>
            </a:r>
          </a:p>
          <a:p>
            <a:pPr>
              <a:buFont typeface="Wingdings" pitchFamily="2" charset="2"/>
              <a:buNone/>
            </a:pPr>
            <a:endParaRPr lang="en-US" sz="2800"/>
          </a:p>
          <a:p>
            <a:pPr>
              <a:buFont typeface="Wingdings" pitchFamily="2" charset="2"/>
              <a:buNone/>
            </a:pPr>
            <a:r>
              <a:rPr lang="en-US" sz="2800"/>
              <a:t>3.  Argument from Temporal Location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sz="3200"/>
              <a:t>Why we might have responsibilities </a:t>
            </a:r>
            <a:br>
              <a:rPr lang="en-US" sz="3200"/>
            </a:br>
            <a:r>
              <a:rPr lang="en-US" sz="3200"/>
              <a:t>to future generations</a:t>
            </a:r>
          </a:p>
        </p:txBody>
      </p:sp>
      <p:sp>
        <p:nvSpPr>
          <p:cNvPr id="19459" name="Rectangle 3"/>
          <p:cNvSpPr>
            <a:spLocks noGrp="1" noChangeArrowheads="1"/>
          </p:cNvSpPr>
          <p:nvPr>
            <p:ph type="body" idx="1"/>
          </p:nvPr>
        </p:nvSpPr>
        <p:spPr/>
        <p:txBody>
          <a:bodyPr/>
          <a:lstStyle/>
          <a:p>
            <a:pPr marL="609600" indent="-609600">
              <a:buFont typeface="Wingdings" pitchFamily="2" charset="2"/>
              <a:buNone/>
            </a:pPr>
            <a:endParaRPr lang="en-US" sz="2400"/>
          </a:p>
          <a:p>
            <a:pPr marL="609600" indent="-609600">
              <a:buFont typeface="Wingdings" pitchFamily="2" charset="2"/>
              <a:buNone/>
            </a:pPr>
            <a:r>
              <a:rPr lang="en-US" sz="2400"/>
              <a:t>1.  Future people might be owed a reasonable</a:t>
            </a:r>
          </a:p>
          <a:p>
            <a:pPr marL="609600" indent="-609600">
              <a:buFont typeface="Wingdings" pitchFamily="2" charset="2"/>
              <a:buNone/>
            </a:pPr>
            <a:r>
              <a:rPr lang="en-US" sz="2400"/>
              <a:t>	hope of </a:t>
            </a:r>
            <a:r>
              <a:rPr lang="en-US" sz="2800">
                <a:cs typeface="Arial" charset="0"/>
              </a:rPr>
              <a:t>☺ </a:t>
            </a:r>
            <a:r>
              <a:rPr lang="en-US" sz="2400">
                <a:cs typeface="Arial" charset="0"/>
              </a:rPr>
              <a:t>(Utilitarianism)</a:t>
            </a:r>
          </a:p>
          <a:p>
            <a:pPr marL="609600" indent="-609600">
              <a:buFont typeface="Wingdings" pitchFamily="2" charset="2"/>
              <a:buNone/>
            </a:pPr>
            <a:endParaRPr lang="en-US" sz="2400">
              <a:cs typeface="Arial" charset="0"/>
            </a:endParaRPr>
          </a:p>
          <a:p>
            <a:pPr marL="609600" indent="-609600">
              <a:buFont typeface="Wingdings" pitchFamily="2" charset="2"/>
              <a:buNone/>
            </a:pPr>
            <a:r>
              <a:rPr lang="en-US" sz="2400">
                <a:cs typeface="Arial" charset="0"/>
              </a:rPr>
              <a:t>2.  Future people might have rights that need to be </a:t>
            </a:r>
          </a:p>
          <a:p>
            <a:pPr marL="609600" indent="-609600">
              <a:buFont typeface="Wingdings" pitchFamily="2" charset="2"/>
              <a:buNone/>
            </a:pPr>
            <a:r>
              <a:rPr lang="en-US" sz="2400">
                <a:cs typeface="Arial" charset="0"/>
              </a:rPr>
              <a:t>	respected (Human Rights)</a:t>
            </a:r>
          </a:p>
          <a:p>
            <a:pPr marL="609600" indent="-609600">
              <a:buFont typeface="Wingdings" pitchFamily="2" charset="2"/>
              <a:buNone/>
            </a:pPr>
            <a:endParaRPr lang="en-US" sz="2400">
              <a:cs typeface="Arial" charset="0"/>
            </a:endParaRPr>
          </a:p>
          <a:p>
            <a:pPr marL="609600" indent="-609600">
              <a:buFont typeface="Wingdings" pitchFamily="2" charset="2"/>
              <a:buNone/>
            </a:pPr>
            <a:r>
              <a:rPr lang="en-US" sz="2400">
                <a:cs typeface="Arial" charset="0"/>
              </a:rPr>
              <a:t>3.  We might care about who future people are (Care </a:t>
            </a:r>
          </a:p>
          <a:p>
            <a:pPr marL="609600" indent="-609600">
              <a:buFont typeface="Wingdings" pitchFamily="2" charset="2"/>
              <a:buNone/>
            </a:pPr>
            <a:r>
              <a:rPr lang="en-US" sz="2400">
                <a:cs typeface="Arial" charset="0"/>
              </a:rPr>
              <a:t>	Ethic)</a:t>
            </a:r>
            <a:endParaRPr lang="en-US" sz="280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a:t>Five Central Problems</a:t>
            </a:r>
          </a:p>
        </p:txBody>
      </p:sp>
      <p:sp>
        <p:nvSpPr>
          <p:cNvPr id="20483" name="Rectangle 3"/>
          <p:cNvSpPr>
            <a:spLocks noGrp="1" noChangeArrowheads="1"/>
          </p:cNvSpPr>
          <p:nvPr>
            <p:ph type="body" idx="1"/>
          </p:nvPr>
        </p:nvSpPr>
        <p:spPr/>
        <p:txBody>
          <a:bodyPr/>
          <a:lstStyle/>
          <a:p>
            <a:pPr>
              <a:lnSpc>
                <a:spcPct val="90000"/>
              </a:lnSpc>
              <a:buFont typeface="Wingdings" pitchFamily="2" charset="2"/>
              <a:buNone/>
            </a:pPr>
            <a:r>
              <a:rPr lang="en-US" sz="2000"/>
              <a:t> </a:t>
            </a:r>
          </a:p>
          <a:p>
            <a:pPr>
              <a:lnSpc>
                <a:spcPct val="90000"/>
              </a:lnSpc>
              <a:buFont typeface="Wingdings" pitchFamily="2" charset="2"/>
              <a:buNone/>
            </a:pPr>
            <a:r>
              <a:rPr lang="en-US" sz="2000"/>
              <a:t>1.  Ignorance Problem:  How can we know what future people will really  </a:t>
            </a:r>
          </a:p>
          <a:p>
            <a:pPr>
              <a:lnSpc>
                <a:spcPct val="90000"/>
              </a:lnSpc>
              <a:buFont typeface="Wingdings" pitchFamily="2" charset="2"/>
              <a:buNone/>
            </a:pPr>
            <a:r>
              <a:rPr lang="en-US" sz="2000"/>
              <a:t>	 need and want, what rights they might insist upon, and what they </a:t>
            </a:r>
          </a:p>
          <a:p>
            <a:pPr>
              <a:lnSpc>
                <a:spcPct val="90000"/>
              </a:lnSpc>
              <a:buFont typeface="Wingdings" pitchFamily="2" charset="2"/>
              <a:buNone/>
            </a:pPr>
            <a:r>
              <a:rPr lang="en-US" sz="2000"/>
              <a:t>	 will blame us for doing right and wrong?</a:t>
            </a:r>
          </a:p>
          <a:p>
            <a:pPr>
              <a:lnSpc>
                <a:spcPct val="90000"/>
              </a:lnSpc>
              <a:buFont typeface="Wingdings" pitchFamily="2" charset="2"/>
              <a:buNone/>
            </a:pPr>
            <a:endParaRPr lang="en-US" sz="2000"/>
          </a:p>
          <a:p>
            <a:pPr>
              <a:lnSpc>
                <a:spcPct val="90000"/>
              </a:lnSpc>
              <a:buFont typeface="Wingdings" pitchFamily="2" charset="2"/>
              <a:buNone/>
            </a:pPr>
            <a:r>
              <a:rPr lang="en-US" sz="2000"/>
              <a:t>2.  Typology of Effects Problem:  How can we determine which of our </a:t>
            </a:r>
          </a:p>
          <a:p>
            <a:pPr>
              <a:lnSpc>
                <a:spcPct val="90000"/>
              </a:lnSpc>
              <a:buFont typeface="Wingdings" pitchFamily="2" charset="2"/>
              <a:buNone/>
            </a:pPr>
            <a:r>
              <a:rPr lang="en-US" sz="2000"/>
              <a:t>	 actions will really have moral implications for the future?</a:t>
            </a:r>
          </a:p>
          <a:p>
            <a:pPr>
              <a:lnSpc>
                <a:spcPct val="90000"/>
              </a:lnSpc>
              <a:buFont typeface="Wingdings" pitchFamily="2" charset="2"/>
              <a:buNone/>
            </a:pPr>
            <a:endParaRPr lang="en-US" sz="2000"/>
          </a:p>
          <a:p>
            <a:pPr>
              <a:lnSpc>
                <a:spcPct val="90000"/>
              </a:lnSpc>
              <a:buFont typeface="Wingdings" pitchFamily="2" charset="2"/>
              <a:buNone/>
            </a:pPr>
            <a:r>
              <a:rPr lang="en-US" sz="2000"/>
              <a:t>3.  Problem of Intergenerational Trade-Offs:  How should a particular </a:t>
            </a:r>
          </a:p>
          <a:p>
            <a:pPr>
              <a:lnSpc>
                <a:spcPct val="90000"/>
              </a:lnSpc>
              <a:buFont typeface="Wingdings" pitchFamily="2" charset="2"/>
              <a:buNone/>
            </a:pPr>
            <a:r>
              <a:rPr lang="en-US" sz="2000"/>
              <a:t>	 generation balance concern for its own moral and prudential   </a:t>
            </a:r>
          </a:p>
          <a:p>
            <a:pPr>
              <a:lnSpc>
                <a:spcPct val="90000"/>
              </a:lnSpc>
              <a:buFont typeface="Wingdings" pitchFamily="2" charset="2"/>
              <a:buNone/>
            </a:pPr>
            <a:r>
              <a:rPr lang="en-US" sz="2000"/>
              <a:t>	 concerns with concern for future generations?</a:t>
            </a:r>
          </a:p>
          <a:p>
            <a:pPr>
              <a:lnSpc>
                <a:spcPct val="90000"/>
              </a:lnSpc>
              <a:buFont typeface="Wingdings" pitchFamily="2" charset="2"/>
              <a:buNone/>
            </a:pPr>
            <a:endParaRPr lang="en-US" sz="2000"/>
          </a:p>
          <a:p>
            <a:pPr>
              <a:lnSpc>
                <a:spcPct val="90000"/>
              </a:lnSpc>
              <a:buFont typeface="Wingdings" pitchFamily="2" charset="2"/>
              <a:buNone/>
            </a:pP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Limit of Growth</a:t>
            </a:r>
          </a:p>
        </p:txBody>
      </p:sp>
      <p:sp>
        <p:nvSpPr>
          <p:cNvPr id="7171" name="Rectangle 3"/>
          <p:cNvSpPr>
            <a:spLocks noGrp="1" noChangeArrowheads="1"/>
          </p:cNvSpPr>
          <p:nvPr>
            <p:ph type="body" idx="1"/>
          </p:nvPr>
        </p:nvSpPr>
        <p:spPr/>
        <p:txBody>
          <a:bodyPr/>
          <a:lstStyle/>
          <a:p>
            <a:pPr>
              <a:lnSpc>
                <a:spcPct val="90000"/>
              </a:lnSpc>
            </a:pPr>
            <a:r>
              <a:rPr lang="en-US" sz="2400" b="1" i="1" dirty="0"/>
              <a:t>The Limits to Growth</a:t>
            </a:r>
            <a:r>
              <a:rPr lang="en-US" sz="2400" b="1" dirty="0"/>
              <a:t> is a 1972 book modeling the consequences of a rapidly growing world population and finite resource supplies, commissioned by the Club of Rome. Its authors were </a:t>
            </a:r>
            <a:r>
              <a:rPr lang="en-US" sz="2400" b="1" dirty="0" err="1"/>
              <a:t>Donella</a:t>
            </a:r>
            <a:r>
              <a:rPr lang="en-US" sz="2400" b="1" dirty="0"/>
              <a:t> H. Meadows, Dennis L. Meadows, </a:t>
            </a:r>
            <a:r>
              <a:rPr lang="en-US" sz="2400" b="1" dirty="0" err="1"/>
              <a:t>Jørgen</a:t>
            </a:r>
            <a:r>
              <a:rPr lang="en-US" sz="2400" b="1" dirty="0"/>
              <a:t> Randers, and William.</a:t>
            </a:r>
          </a:p>
          <a:p>
            <a:pPr>
              <a:lnSpc>
                <a:spcPct val="90000"/>
              </a:lnSpc>
              <a:buFontTx/>
              <a:buNone/>
            </a:pPr>
            <a:r>
              <a:rPr lang="en-US" sz="2400" b="1" dirty="0"/>
              <a:t> </a:t>
            </a:r>
          </a:p>
          <a:p>
            <a:pPr>
              <a:lnSpc>
                <a:spcPct val="90000"/>
              </a:lnSpc>
            </a:pPr>
            <a:r>
              <a:rPr lang="en-US" sz="2400" b="1" dirty="0">
                <a:hlinkClick r:id="rId2" tooltip="June 1"/>
              </a:rPr>
              <a:t>June 1</a:t>
            </a:r>
            <a:r>
              <a:rPr lang="en-US" sz="2400" b="1" dirty="0"/>
              <a:t>, </a:t>
            </a:r>
            <a:r>
              <a:rPr lang="en-US" sz="2400" b="1" dirty="0">
                <a:hlinkClick r:id="rId3" tooltip="2004"/>
              </a:rPr>
              <a:t>2004</a:t>
            </a:r>
            <a:r>
              <a:rPr lang="en-US" sz="2400" b="1" dirty="0"/>
              <a:t> by Chelsea Green Publishing Company and </a:t>
            </a:r>
            <a:r>
              <a:rPr lang="en-US" sz="2400" b="1" dirty="0" err="1"/>
              <a:t>Earthscan</a:t>
            </a:r>
            <a:r>
              <a:rPr lang="en-US" sz="2400" b="1" dirty="0"/>
              <a:t> under the name </a:t>
            </a:r>
            <a:r>
              <a:rPr lang="en-US" sz="2400" b="1" i="1" dirty="0"/>
              <a:t>Limits to Growth: The 30-Year Update</a:t>
            </a:r>
            <a:r>
              <a:rPr lang="en-US" sz="2400" b="1" dirty="0"/>
              <a:t>. </a:t>
            </a:r>
            <a:r>
              <a:rPr lang="en-US" sz="2400" b="1" dirty="0" err="1"/>
              <a:t>Donnella</a:t>
            </a:r>
            <a:r>
              <a:rPr lang="en-US" sz="2400" b="1" dirty="0"/>
              <a:t> Meadows, </a:t>
            </a:r>
            <a:r>
              <a:rPr lang="en-US" sz="2400" b="1" dirty="0" err="1"/>
              <a:t>Jørgen</a:t>
            </a:r>
            <a:r>
              <a:rPr lang="en-US" sz="2400" b="1" dirty="0"/>
              <a:t> Randers, and Dennis Meadows have updated and expanded the original version.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200"/>
              <a:t>Five Central Problems continued</a:t>
            </a:r>
          </a:p>
        </p:txBody>
      </p:sp>
      <p:sp>
        <p:nvSpPr>
          <p:cNvPr id="21507" name="Rectangle 3"/>
          <p:cNvSpPr>
            <a:spLocks noGrp="1" noChangeArrowheads="1"/>
          </p:cNvSpPr>
          <p:nvPr>
            <p:ph type="body" idx="1"/>
          </p:nvPr>
        </p:nvSpPr>
        <p:spPr/>
        <p:txBody>
          <a:bodyPr/>
          <a:lstStyle/>
          <a:p>
            <a:pPr marL="609600" indent="-609600">
              <a:buFont typeface="Wingdings" pitchFamily="2" charset="2"/>
              <a:buNone/>
            </a:pPr>
            <a:endParaRPr lang="en-US" sz="2800"/>
          </a:p>
          <a:p>
            <a:pPr marL="609600" indent="-609600">
              <a:buFont typeface="Wingdings" pitchFamily="2" charset="2"/>
              <a:buNone/>
            </a:pPr>
            <a:r>
              <a:rPr lang="en-US" sz="2800"/>
              <a:t>4.  Distance Problem:  How far into the future do</a:t>
            </a:r>
          </a:p>
          <a:p>
            <a:pPr marL="609600" indent="-609600">
              <a:buFont typeface="Wingdings" pitchFamily="2" charset="2"/>
              <a:buNone/>
            </a:pPr>
            <a:r>
              <a:rPr lang="en-US" sz="2800"/>
              <a:t>	our moral obligations extend?</a:t>
            </a:r>
          </a:p>
          <a:p>
            <a:pPr marL="609600" indent="-609600">
              <a:buFont typeface="Wingdings" pitchFamily="2" charset="2"/>
              <a:buNone/>
            </a:pPr>
            <a:endParaRPr lang="en-US" sz="2800"/>
          </a:p>
          <a:p>
            <a:pPr marL="609600" indent="-609600">
              <a:buFont typeface="Wingdings" pitchFamily="2" charset="2"/>
              <a:buNone/>
            </a:pPr>
            <a:r>
              <a:rPr lang="en-US" sz="2800"/>
              <a:t>5.  Saving Stuff Problem:  What should we save for </a:t>
            </a:r>
          </a:p>
          <a:p>
            <a:pPr marL="609600" indent="-609600">
              <a:buFont typeface="Wingdings" pitchFamily="2" charset="2"/>
              <a:buNone/>
            </a:pPr>
            <a:r>
              <a:rPr lang="en-US" sz="2800"/>
              <a:t>	future generations—actual natural resources or monetary investments?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200"/>
              <a:t>Two Kinds of Sustainability</a:t>
            </a:r>
          </a:p>
        </p:txBody>
      </p:sp>
      <p:sp>
        <p:nvSpPr>
          <p:cNvPr id="22531" name="Rectangle 3"/>
          <p:cNvSpPr>
            <a:spLocks noGrp="1" noChangeArrowheads="1"/>
          </p:cNvSpPr>
          <p:nvPr>
            <p:ph type="body" idx="1"/>
          </p:nvPr>
        </p:nvSpPr>
        <p:spPr/>
        <p:txBody>
          <a:bodyPr/>
          <a:lstStyle/>
          <a:p>
            <a:pPr>
              <a:buFont typeface="Wingdings" pitchFamily="2" charset="2"/>
              <a:buNone/>
            </a:pPr>
            <a:r>
              <a:rPr lang="en-US" sz="2800"/>
              <a:t>Substitutability:  Are natural resources—from the more-than-human world—interchangeable with human-produced goods and monetary assets? </a:t>
            </a:r>
          </a:p>
          <a:p>
            <a:pPr>
              <a:buFont typeface="Wingdings" pitchFamily="2" charset="2"/>
              <a:buNone/>
            </a:pPr>
            <a:endParaRPr lang="en-US" sz="2800"/>
          </a:p>
          <a:p>
            <a:pPr>
              <a:buFont typeface="Wingdings" pitchFamily="2" charset="2"/>
              <a:buNone/>
            </a:pPr>
            <a:r>
              <a:rPr lang="en-US" sz="2800"/>
              <a:t>Weak Sustainability:  Yes!  All we need to sustain are non-declining stocks of utility for people.</a:t>
            </a:r>
          </a:p>
          <a:p>
            <a:pPr>
              <a:buFont typeface="Wingdings" pitchFamily="2" charset="2"/>
              <a:buNone/>
            </a:pPr>
            <a:endParaRPr lang="en-US" sz="2800"/>
          </a:p>
          <a:p>
            <a:pPr>
              <a:buFont typeface="Wingdings" pitchFamily="2" charset="2"/>
              <a:buNone/>
            </a:pPr>
            <a:r>
              <a:rPr lang="en-US" sz="2800"/>
              <a:t>Strong Sustainability:  No!  We need to sustain (at least some of) the more-than-human world.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edge">
                                      <p:cBhvr>
                                        <p:cTn id="7" dur="20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2531">
                                            <p:txEl>
                                              <p:pRg st="2" end="2"/>
                                            </p:txEl>
                                          </p:spTgt>
                                        </p:tgtEl>
                                        <p:attrNameLst>
                                          <p:attrName>style.visibility</p:attrName>
                                        </p:attrNameLst>
                                      </p:cBhvr>
                                      <p:to>
                                        <p:strVal val="visible"/>
                                      </p:to>
                                    </p:set>
                                    <p:animEffect transition="in" filter="wedge">
                                      <p:cBhvr>
                                        <p:cTn id="12" dur="2000"/>
                                        <p:tgtEl>
                                          <p:spTgt spid="2253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animEffect transition="in" filter="wedge">
                                      <p:cBhvr>
                                        <p:cTn id="17" dur="20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fontScale="90000"/>
          </a:bodyPr>
          <a:lstStyle/>
          <a:p>
            <a:r>
              <a:rPr lang="en-US" sz="3200"/>
              <a:t>Some Preliminary Considerations about Sustainable Resources</a:t>
            </a:r>
          </a:p>
        </p:txBody>
      </p:sp>
      <p:sp>
        <p:nvSpPr>
          <p:cNvPr id="46083" name="Rectangle 3"/>
          <p:cNvSpPr>
            <a:spLocks noGrp="1" noChangeArrowheads="1"/>
          </p:cNvSpPr>
          <p:nvPr>
            <p:ph type="body" idx="1"/>
          </p:nvPr>
        </p:nvSpPr>
        <p:spPr/>
        <p:txBody>
          <a:bodyPr/>
          <a:lstStyle/>
          <a:p>
            <a:pPr>
              <a:lnSpc>
                <a:spcPct val="90000"/>
              </a:lnSpc>
            </a:pPr>
            <a:r>
              <a:rPr lang="en-US" sz="2400"/>
              <a:t>Population growth, increasing affluence, and the creation of new technologies usually increase the energy supply needed to sustain people.</a:t>
            </a:r>
          </a:p>
          <a:p>
            <a:pPr>
              <a:lnSpc>
                <a:spcPct val="90000"/>
              </a:lnSpc>
            </a:pPr>
            <a:endParaRPr lang="en-US" sz="2400"/>
          </a:p>
          <a:p>
            <a:pPr>
              <a:lnSpc>
                <a:spcPct val="90000"/>
              </a:lnSpc>
            </a:pPr>
            <a:r>
              <a:rPr lang="en-US" sz="2400"/>
              <a:t>The scale of the operation of maintaining and increasing energy supplies for people leads to moral demands for increasing efficiency and curtailing pollution.</a:t>
            </a:r>
          </a:p>
          <a:p>
            <a:pPr>
              <a:lnSpc>
                <a:spcPct val="90000"/>
              </a:lnSpc>
            </a:pPr>
            <a:endParaRPr lang="en-US" sz="2400"/>
          </a:p>
          <a:p>
            <a:pPr>
              <a:lnSpc>
                <a:spcPct val="90000"/>
              </a:lnSpc>
            </a:pPr>
            <a:r>
              <a:rPr lang="en-US" sz="2400"/>
              <a:t>The complex interplay of economics, politics, and other social factors, combined with biophysical and ecological considerations, results in much uncertainty about the future consequences of our actions and decisions today.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200"/>
              <a:t>Scherer on Sustainability</a:t>
            </a:r>
          </a:p>
        </p:txBody>
      </p:sp>
      <p:sp>
        <p:nvSpPr>
          <p:cNvPr id="34819" name="Rectangle 3"/>
          <p:cNvSpPr>
            <a:spLocks noGrp="1" noChangeArrowheads="1"/>
          </p:cNvSpPr>
          <p:nvPr>
            <p:ph type="body" idx="1"/>
          </p:nvPr>
        </p:nvSpPr>
        <p:spPr/>
        <p:txBody>
          <a:bodyPr/>
          <a:lstStyle/>
          <a:p>
            <a:pPr algn="ctr">
              <a:buFont typeface="Wingdings" pitchFamily="2" charset="2"/>
              <a:buNone/>
            </a:pPr>
            <a:r>
              <a:rPr lang="en-US" sz="2400"/>
              <a:t>To sustain using something is to use it continually and indefinitely.</a:t>
            </a:r>
          </a:p>
          <a:p>
            <a:pPr>
              <a:buFont typeface="Wingdings" pitchFamily="2" charset="2"/>
              <a:buNone/>
            </a:pPr>
            <a:endParaRPr lang="en-US" sz="2400"/>
          </a:p>
          <a:p>
            <a:pPr>
              <a:buFont typeface="Wingdings" pitchFamily="2" charset="2"/>
              <a:buNone/>
            </a:pPr>
            <a:r>
              <a:rPr lang="en-US" sz="2400"/>
              <a:t>We can think of sustainability in terms of:</a:t>
            </a:r>
          </a:p>
          <a:p>
            <a:pPr>
              <a:buFont typeface="Wingdings" pitchFamily="2" charset="2"/>
              <a:buNone/>
            </a:pPr>
            <a:endParaRPr lang="en-US" sz="2400"/>
          </a:p>
          <a:p>
            <a:pPr>
              <a:buFont typeface="Wingdings" pitchFamily="2" charset="2"/>
              <a:buNone/>
            </a:pPr>
            <a:r>
              <a:rPr lang="en-US" sz="2400"/>
              <a:t>1.  Choice</a:t>
            </a:r>
          </a:p>
          <a:p>
            <a:pPr>
              <a:buFont typeface="Wingdings" pitchFamily="2" charset="2"/>
              <a:buNone/>
            </a:pPr>
            <a:r>
              <a:rPr lang="en-US" sz="2400"/>
              <a:t>2.  Lifestyle</a:t>
            </a:r>
          </a:p>
          <a:p>
            <a:pPr>
              <a:buFont typeface="Wingdings" pitchFamily="2" charset="2"/>
              <a:buNone/>
            </a:pPr>
            <a:r>
              <a:rPr lang="en-US" sz="2400"/>
              <a:t>3.  Resources</a:t>
            </a:r>
          </a:p>
          <a:p>
            <a:pPr>
              <a:buFont typeface="Wingdings" pitchFamily="2" charset="2"/>
              <a:buNone/>
            </a:pPr>
            <a:r>
              <a:rPr lang="en-US" sz="2400"/>
              <a:t>4.  Reusability </a:t>
            </a:r>
          </a:p>
          <a:p>
            <a:pPr>
              <a:buFont typeface="Wingdings" pitchFamily="2" charset="2"/>
              <a:buNone/>
            </a:pPr>
            <a:r>
              <a:rPr lang="en-US" sz="2400"/>
              <a:t>5.  Substitutability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en-US" sz="3200"/>
              <a:t>What is problematic about conceiving of sustainability as sustainability of choice</a:t>
            </a:r>
          </a:p>
        </p:txBody>
      </p:sp>
      <p:sp>
        <p:nvSpPr>
          <p:cNvPr id="36867" name="Rectangle 3"/>
          <p:cNvSpPr>
            <a:spLocks noGrp="1" noChangeArrowheads="1"/>
          </p:cNvSpPr>
          <p:nvPr>
            <p:ph type="body" idx="1"/>
          </p:nvPr>
        </p:nvSpPr>
        <p:spPr/>
        <p:txBody>
          <a:bodyPr/>
          <a:lstStyle/>
          <a:p>
            <a:pPr>
              <a:lnSpc>
                <a:spcPct val="90000"/>
              </a:lnSpc>
              <a:buFont typeface="Wingdings" pitchFamily="2" charset="2"/>
              <a:buNone/>
            </a:pPr>
            <a:r>
              <a:rPr lang="en-US" sz="2400"/>
              <a:t>1.  The sustainability of a choice to use a particular energy </a:t>
            </a:r>
          </a:p>
          <a:p>
            <a:pPr>
              <a:lnSpc>
                <a:spcPct val="90000"/>
              </a:lnSpc>
              <a:buFont typeface="Wingdings" pitchFamily="2" charset="2"/>
              <a:buNone/>
            </a:pPr>
            <a:r>
              <a:rPr lang="en-US" sz="2400"/>
              <a:t>	 source is relative to the size of a population and the </a:t>
            </a:r>
          </a:p>
          <a:p>
            <a:pPr>
              <a:lnSpc>
                <a:spcPct val="90000"/>
              </a:lnSpc>
              <a:buFont typeface="Wingdings" pitchFamily="2" charset="2"/>
              <a:buNone/>
            </a:pPr>
            <a:r>
              <a:rPr lang="en-US" sz="2400"/>
              <a:t>	 efficiency of its energy conversion.</a:t>
            </a:r>
          </a:p>
          <a:p>
            <a:pPr>
              <a:lnSpc>
                <a:spcPct val="90000"/>
              </a:lnSpc>
              <a:buFont typeface="Wingdings" pitchFamily="2" charset="2"/>
              <a:buNone/>
            </a:pPr>
            <a:endParaRPr lang="en-US" sz="2400"/>
          </a:p>
          <a:p>
            <a:pPr>
              <a:lnSpc>
                <a:spcPct val="90000"/>
              </a:lnSpc>
              <a:buFont typeface="Wingdings" pitchFamily="2" charset="2"/>
              <a:buNone/>
            </a:pPr>
            <a:r>
              <a:rPr lang="en-US" sz="2400"/>
              <a:t>2.  A plurality of purposes can make a given choice to use </a:t>
            </a:r>
          </a:p>
          <a:p>
            <a:pPr>
              <a:lnSpc>
                <a:spcPct val="90000"/>
              </a:lnSpc>
              <a:buFont typeface="Wingdings" pitchFamily="2" charset="2"/>
              <a:buNone/>
            </a:pPr>
            <a:r>
              <a:rPr lang="en-US" sz="2400"/>
              <a:t>	 a particular energy source both sustainable and </a:t>
            </a:r>
          </a:p>
          <a:p>
            <a:pPr>
              <a:lnSpc>
                <a:spcPct val="90000"/>
              </a:lnSpc>
              <a:buFont typeface="Wingdings" pitchFamily="2" charset="2"/>
              <a:buNone/>
            </a:pPr>
            <a:r>
              <a:rPr lang="en-US" sz="2400"/>
              <a:t>	 unsustainable.</a:t>
            </a:r>
          </a:p>
          <a:p>
            <a:pPr>
              <a:lnSpc>
                <a:spcPct val="90000"/>
              </a:lnSpc>
              <a:buFont typeface="Wingdings" pitchFamily="2" charset="2"/>
              <a:buNone/>
            </a:pPr>
            <a:endParaRPr lang="en-US" sz="2400"/>
          </a:p>
          <a:p>
            <a:pPr>
              <a:lnSpc>
                <a:spcPct val="90000"/>
              </a:lnSpc>
              <a:buFont typeface="Wingdings" pitchFamily="2" charset="2"/>
              <a:buNone/>
            </a:pPr>
            <a:r>
              <a:rPr lang="en-US" sz="2400"/>
              <a:t>3.  Choices of energy use have unintended consequences.</a:t>
            </a:r>
          </a:p>
          <a:p>
            <a:pPr>
              <a:lnSpc>
                <a:spcPct val="90000"/>
              </a:lnSpc>
              <a:buFont typeface="Wingdings" pitchFamily="2" charset="2"/>
              <a:buNone/>
            </a:pPr>
            <a:endParaRPr lang="en-US" sz="2400"/>
          </a:p>
          <a:p>
            <a:pPr>
              <a:lnSpc>
                <a:spcPct val="90000"/>
              </a:lnSpc>
              <a:buFont typeface="Wingdings" pitchFamily="2" charset="2"/>
              <a:buNone/>
            </a:pPr>
            <a:r>
              <a:rPr lang="en-US" sz="2400"/>
              <a:t>4.  Choices of energy use can lead to synergistic effects. </a:t>
            </a:r>
          </a:p>
          <a:p>
            <a:pPr>
              <a:lnSpc>
                <a:spcPct val="90000"/>
              </a:lnSpc>
              <a:buFont typeface="Wingdings" pitchFamily="2" charset="2"/>
              <a:buNone/>
            </a:pPr>
            <a:endParaRPr lang="en-US" sz="24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z="3200"/>
              <a:t>Sustainability and Environmental Justice</a:t>
            </a:r>
          </a:p>
        </p:txBody>
      </p:sp>
      <p:sp>
        <p:nvSpPr>
          <p:cNvPr id="47107" name="Rectangle 3"/>
          <p:cNvSpPr>
            <a:spLocks noGrp="1" noChangeArrowheads="1"/>
          </p:cNvSpPr>
          <p:nvPr>
            <p:ph type="body" idx="1"/>
          </p:nvPr>
        </p:nvSpPr>
        <p:spPr/>
        <p:txBody>
          <a:bodyPr/>
          <a:lstStyle/>
          <a:p>
            <a:pPr>
              <a:lnSpc>
                <a:spcPct val="90000"/>
              </a:lnSpc>
            </a:pPr>
            <a:r>
              <a:rPr lang="en-US" sz="2800"/>
              <a:t>“We should not imperil the availability for future generations of what we have available to us now.”  But when is “now” and who are “us”?</a:t>
            </a:r>
          </a:p>
          <a:p>
            <a:pPr>
              <a:lnSpc>
                <a:spcPct val="90000"/>
              </a:lnSpc>
            </a:pPr>
            <a:endParaRPr lang="en-US" sz="2800"/>
          </a:p>
          <a:p>
            <a:pPr>
              <a:lnSpc>
                <a:spcPct val="90000"/>
              </a:lnSpc>
            </a:pPr>
            <a:r>
              <a:rPr lang="en-US" sz="2800"/>
              <a:t>Who gets to make decisions about our sustainable use of resources?</a:t>
            </a:r>
          </a:p>
          <a:p>
            <a:pPr>
              <a:lnSpc>
                <a:spcPct val="90000"/>
              </a:lnSpc>
            </a:pPr>
            <a:endParaRPr lang="en-US" sz="2800"/>
          </a:p>
          <a:p>
            <a:pPr>
              <a:lnSpc>
                <a:spcPct val="90000"/>
              </a:lnSpc>
            </a:pPr>
            <a:r>
              <a:rPr lang="en-US" sz="2800"/>
              <a:t>How is our concern for environmental justice related to our environmental ethics concern for nature?  </a:t>
            </a:r>
          </a:p>
          <a:p>
            <a:pPr>
              <a:lnSpc>
                <a:spcPct val="90000"/>
              </a:lnSpc>
            </a:pPr>
            <a:endParaRPr lang="en-US" sz="2800"/>
          </a:p>
          <a:p>
            <a:pPr>
              <a:lnSpc>
                <a:spcPct val="90000"/>
              </a:lnSpc>
            </a:pPr>
            <a:endParaRPr lang="en-US" sz="2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81000" y="1295400"/>
            <a:ext cx="8534400" cy="5257800"/>
          </a:xfrm>
        </p:spPr>
        <p:txBody>
          <a:bodyPr/>
          <a:lstStyle/>
          <a:p>
            <a:pPr>
              <a:lnSpc>
                <a:spcPct val="80000"/>
              </a:lnSpc>
            </a:pPr>
            <a:r>
              <a:rPr lang="en-US" sz="2000" b="1" dirty="0"/>
              <a:t>“Limits to Growth," the report was called, and besides a shock it also caused outrage worldwide. Several years after the first phase of environmental awareness and shortly before the first oil crisis (1973), "Limits" brought the message that the world was heading for disaster because of unfettered population growth and industrial expansion, exhaustion of stocks of natural resources, environmental destruction, and food shortages.</a:t>
            </a:r>
          </a:p>
          <a:p>
            <a:pPr>
              <a:lnSpc>
                <a:spcPct val="80000"/>
              </a:lnSpc>
            </a:pPr>
            <a:endParaRPr lang="en-US" sz="2000" b="1" dirty="0"/>
          </a:p>
          <a:p>
            <a:pPr>
              <a:lnSpc>
                <a:spcPct val="80000"/>
              </a:lnSpc>
            </a:pPr>
            <a:endParaRPr lang="en-US" sz="2000" b="1" dirty="0"/>
          </a:p>
          <a:p>
            <a:pPr>
              <a:lnSpc>
                <a:spcPct val="80000"/>
              </a:lnSpc>
              <a:buFontTx/>
              <a:buNone/>
            </a:pPr>
            <a:endParaRPr lang="en-US" sz="2000" b="1" dirty="0"/>
          </a:p>
          <a:p>
            <a:pPr>
              <a:lnSpc>
                <a:spcPct val="80000"/>
              </a:lnSpc>
            </a:pPr>
            <a:endParaRPr lang="en-US" sz="2000" b="1" dirty="0"/>
          </a:p>
          <a:p>
            <a:pPr>
              <a:lnSpc>
                <a:spcPct val="80000"/>
              </a:lnSpc>
            </a:pPr>
            <a:r>
              <a:rPr lang="en-US" sz="2000" b="1" dirty="0"/>
              <a:t>"Limits" was based on a so-called simulation model, a mathematical representation of the main variables and their dynamic interactions known as the WORLD III model. Some of the key features of these dynamics are feedback loops, which show that an intervention in one part of a system has unexpected effects on other variables of that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381000" y="1143000"/>
            <a:ext cx="8458200" cy="5410200"/>
          </a:xfrm>
        </p:spPr>
        <p:txBody>
          <a:bodyPr/>
          <a:lstStyle/>
          <a:p>
            <a:pPr>
              <a:lnSpc>
                <a:spcPct val="80000"/>
              </a:lnSpc>
            </a:pPr>
            <a:r>
              <a:rPr lang="en-US" sz="2000" b="1" dirty="0"/>
              <a:t>“Limits" became the subject of heated controversy, and the </a:t>
            </a:r>
            <a:r>
              <a:rPr lang="en-US" sz="2000" b="1" i="1" u="sng" dirty="0"/>
              <a:t>Club of Rome (www.clubofrome.org)</a:t>
            </a:r>
            <a:r>
              <a:rPr lang="en-US" sz="2000" b="1" dirty="0"/>
              <a:t> soon gained the reputation of being a neo-Malthusian movement of doomsayers. The report became world famous, an indication that its message was not only controversial but also supremely recognizable.</a:t>
            </a:r>
          </a:p>
          <a:p>
            <a:pPr>
              <a:lnSpc>
                <a:spcPct val="80000"/>
              </a:lnSpc>
            </a:pPr>
            <a:endParaRPr lang="en-US" sz="2000" b="1" dirty="0"/>
          </a:p>
          <a:p>
            <a:pPr>
              <a:lnSpc>
                <a:spcPct val="80000"/>
              </a:lnSpc>
              <a:buFontTx/>
              <a:buNone/>
            </a:pPr>
            <a:r>
              <a:rPr lang="en-US" sz="2000" b="1" dirty="0"/>
              <a:t> </a:t>
            </a:r>
          </a:p>
          <a:p>
            <a:pPr>
              <a:lnSpc>
                <a:spcPct val="80000"/>
              </a:lnSpc>
              <a:buFontTx/>
              <a:buNone/>
            </a:pPr>
            <a:endParaRPr lang="en-US" sz="2000" b="1" dirty="0"/>
          </a:p>
          <a:p>
            <a:pPr>
              <a:lnSpc>
                <a:spcPct val="80000"/>
              </a:lnSpc>
              <a:buFontTx/>
              <a:buNone/>
            </a:pPr>
            <a:endParaRPr lang="en-US" sz="2000" b="1" dirty="0"/>
          </a:p>
          <a:p>
            <a:pPr>
              <a:lnSpc>
                <a:spcPct val="80000"/>
              </a:lnSpc>
            </a:pPr>
            <a:r>
              <a:rPr lang="en-US" sz="2000" b="1" dirty="0"/>
              <a:t>Although thousands of scientists have devoted their efforts to the question of how reliable WORLD III was and whether it is even at all possible to forecast the future in this manner, "Limits" has, in our view, come through all the criticism untarnished. In the first place, because the primary aim was not to make a prediction but "to improve the insight," in the words of Jay Forrester, one of the contributing authors; and secondly, because nobody has yet really succeeded in finding fault with the main calculations and the underlying hypotheses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81000" y="762000"/>
            <a:ext cx="8229600" cy="5715000"/>
          </a:xfrm>
        </p:spPr>
        <p:txBody>
          <a:bodyPr/>
          <a:lstStyle/>
          <a:p>
            <a:pPr>
              <a:lnSpc>
                <a:spcPct val="80000"/>
              </a:lnSpc>
              <a:buFontTx/>
              <a:buNone/>
            </a:pPr>
            <a:r>
              <a:rPr lang="en-US" sz="2000" b="1" dirty="0"/>
              <a:t>WHAT HAPPENS IF WE FAIL IN THIS QUEST?</a:t>
            </a:r>
            <a:endParaRPr lang="en-US" sz="2000" dirty="0"/>
          </a:p>
          <a:p>
            <a:pPr>
              <a:lnSpc>
                <a:spcPct val="80000"/>
              </a:lnSpc>
            </a:pPr>
            <a:r>
              <a:rPr lang="en-US" sz="2000" dirty="0"/>
              <a:t>   In the first place, we would reiterate our original message; in the words of Jay Forrester: "Over the last hundred years, life on earth was dominated by growth. Growth of population, of production, of income and capital formation, of exhaustion and pollution. This growth is going to stop and must stop, and the only question is by what means? Voluntarily, by government and free will, or through natural processes, which means collapse and disaster?“</a:t>
            </a:r>
          </a:p>
          <a:p>
            <a:pPr>
              <a:lnSpc>
                <a:spcPct val="80000"/>
              </a:lnSpc>
            </a:pPr>
            <a:endParaRPr lang="en-US" sz="2000" dirty="0"/>
          </a:p>
          <a:p>
            <a:pPr>
              <a:lnSpc>
                <a:spcPct val="80000"/>
              </a:lnSpc>
            </a:pPr>
            <a:endParaRPr lang="en-US" sz="2000" dirty="0"/>
          </a:p>
          <a:p>
            <a:pPr>
              <a:lnSpc>
                <a:spcPct val="80000"/>
              </a:lnSpc>
            </a:pPr>
            <a:endParaRPr lang="en-US" sz="2000" dirty="0"/>
          </a:p>
          <a:p>
            <a:pPr>
              <a:lnSpc>
                <a:spcPct val="80000"/>
              </a:lnSpc>
            </a:pPr>
            <a:r>
              <a:rPr lang="en-US" sz="2000" dirty="0"/>
              <a:t>Ultimately, this is the vision of the future, and many elements of it have already become reality in the world around us: collapse of life-support systems, of communities, regions and nations, lack of food, scarcity of water, climate change and, ultimately, war. Of the approximately 100 wars now being fought in the world, more than 70 percent originate in part in exhausted resources and collapsing life-support systems. This is the ultimate consequence, clearly confirmed by such authors as Meadows, Kennedy, Kaplan, and c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Sustainable Development</a:t>
            </a:r>
          </a:p>
        </p:txBody>
      </p:sp>
      <p:pic>
        <p:nvPicPr>
          <p:cNvPr id="15365" name="Picture 5"/>
          <p:cNvPicPr>
            <a:picLocks noChangeAspect="1" noChangeArrowheads="1"/>
          </p:cNvPicPr>
          <p:nvPr/>
        </p:nvPicPr>
        <p:blipFill>
          <a:blip r:embed="rId2" cstate="print"/>
          <a:srcRect/>
          <a:stretch>
            <a:fillRect/>
          </a:stretch>
        </p:blipFill>
        <p:spPr bwMode="auto">
          <a:xfrm>
            <a:off x="609600" y="2209800"/>
            <a:ext cx="5918200" cy="3619500"/>
          </a:xfrm>
          <a:prstGeom prst="rect">
            <a:avLst/>
          </a:prstGeom>
          <a:noFill/>
        </p:spPr>
      </p:pic>
      <p:sp>
        <p:nvSpPr>
          <p:cNvPr id="15366" name="Text Box 6"/>
          <p:cNvSpPr txBox="1">
            <a:spLocks noChangeArrowheads="1"/>
          </p:cNvSpPr>
          <p:nvPr/>
        </p:nvSpPr>
        <p:spPr bwMode="auto">
          <a:xfrm>
            <a:off x="6553200" y="3733800"/>
            <a:ext cx="1123950" cy="366713"/>
          </a:xfrm>
          <a:prstGeom prst="rect">
            <a:avLst/>
          </a:prstGeom>
          <a:noFill/>
          <a:ln w="9525">
            <a:noFill/>
            <a:miter lim="800000"/>
            <a:headEnd/>
            <a:tailEnd/>
          </a:ln>
          <a:effectLst/>
        </p:spPr>
        <p:txBody>
          <a:bodyPr wrap="none">
            <a:spAutoFit/>
          </a:bodyPr>
          <a:lstStyle/>
          <a:p>
            <a:pPr eaLnBrk="0" hangingPunct="0"/>
            <a:r>
              <a:rPr lang="en-US">
                <a:solidFill>
                  <a:schemeClr val="accent2"/>
                </a:solidFill>
                <a:latin typeface="Times" charset="0"/>
              </a:rPr>
              <a:t>Resources</a:t>
            </a:r>
            <a:endParaRPr lang="en-US" sz="2400">
              <a:latin typeface="Times" charset="0"/>
            </a:endParaRPr>
          </a:p>
        </p:txBody>
      </p:sp>
      <p:sp>
        <p:nvSpPr>
          <p:cNvPr id="15367" name="Rectangle 7"/>
          <p:cNvSpPr>
            <a:spLocks noChangeArrowheads="1"/>
          </p:cNvSpPr>
          <p:nvPr/>
        </p:nvSpPr>
        <p:spPr bwMode="auto">
          <a:xfrm>
            <a:off x="6629400" y="3352800"/>
            <a:ext cx="1174750" cy="366713"/>
          </a:xfrm>
          <a:prstGeom prst="rect">
            <a:avLst/>
          </a:prstGeom>
          <a:noFill/>
          <a:ln w="9525">
            <a:noFill/>
            <a:miter lim="800000"/>
            <a:headEnd/>
            <a:tailEnd/>
          </a:ln>
          <a:effectLst/>
        </p:spPr>
        <p:txBody>
          <a:bodyPr wrap="none">
            <a:spAutoFit/>
          </a:bodyPr>
          <a:lstStyle/>
          <a:p>
            <a:pPr eaLnBrk="0" hangingPunct="0"/>
            <a:r>
              <a:rPr lang="en-US">
                <a:solidFill>
                  <a:srgbClr val="3AC649"/>
                </a:solidFill>
                <a:latin typeface="Times" charset="0"/>
              </a:rPr>
              <a:t>Population</a:t>
            </a:r>
          </a:p>
        </p:txBody>
      </p:sp>
      <p:sp>
        <p:nvSpPr>
          <p:cNvPr id="15368" name="Text Box 8"/>
          <p:cNvSpPr txBox="1">
            <a:spLocks noChangeArrowheads="1"/>
          </p:cNvSpPr>
          <p:nvPr/>
        </p:nvSpPr>
        <p:spPr bwMode="auto">
          <a:xfrm>
            <a:off x="6629400" y="4648200"/>
            <a:ext cx="1022350" cy="366713"/>
          </a:xfrm>
          <a:prstGeom prst="rect">
            <a:avLst/>
          </a:prstGeom>
          <a:noFill/>
          <a:ln w="9525">
            <a:noFill/>
            <a:miter lim="800000"/>
            <a:headEnd/>
            <a:tailEnd/>
          </a:ln>
          <a:effectLst/>
        </p:spPr>
        <p:txBody>
          <a:bodyPr wrap="none">
            <a:spAutoFit/>
          </a:bodyPr>
          <a:lstStyle/>
          <a:p>
            <a:pPr eaLnBrk="0" hangingPunct="0"/>
            <a:r>
              <a:rPr lang="en-US">
                <a:solidFill>
                  <a:srgbClr val="FFBA42"/>
                </a:solidFill>
                <a:latin typeface="Times" charset="0"/>
              </a:rPr>
              <a:t>Pollution</a:t>
            </a:r>
            <a:endParaRPr lang="en-US" sz="2400">
              <a:solidFill>
                <a:srgbClr val="FFBA42"/>
              </a:solidFill>
              <a:latin typeface="Times" charset="0"/>
            </a:endParaRPr>
          </a:p>
        </p:txBody>
      </p:sp>
      <p:sp>
        <p:nvSpPr>
          <p:cNvPr id="15369" name="Text Box 9"/>
          <p:cNvSpPr txBox="1">
            <a:spLocks noChangeArrowheads="1"/>
          </p:cNvSpPr>
          <p:nvPr/>
        </p:nvSpPr>
        <p:spPr bwMode="auto">
          <a:xfrm>
            <a:off x="6629400" y="2895600"/>
            <a:ext cx="654050" cy="366713"/>
          </a:xfrm>
          <a:prstGeom prst="rect">
            <a:avLst/>
          </a:prstGeom>
          <a:noFill/>
          <a:ln w="9525">
            <a:noFill/>
            <a:miter lim="800000"/>
            <a:headEnd/>
            <a:tailEnd/>
          </a:ln>
          <a:effectLst/>
        </p:spPr>
        <p:txBody>
          <a:bodyPr wrap="none">
            <a:spAutoFit/>
          </a:bodyPr>
          <a:lstStyle/>
          <a:p>
            <a:pPr eaLnBrk="0" hangingPunct="0"/>
            <a:r>
              <a:rPr lang="en-US">
                <a:solidFill>
                  <a:srgbClr val="C932CE"/>
                </a:solidFill>
                <a:latin typeface="Times" charset="0"/>
              </a:rPr>
              <a:t>Food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sz="4000"/>
              <a:t>Overshoot and Collapse</a:t>
            </a:r>
            <a:br>
              <a:rPr lang="en-US" sz="4000"/>
            </a:br>
            <a:r>
              <a:rPr lang="en-US" sz="4000"/>
              <a:t>“Limit”</a:t>
            </a:r>
          </a:p>
        </p:txBody>
      </p:sp>
      <p:pic>
        <p:nvPicPr>
          <p:cNvPr id="16388" name="Picture 4"/>
          <p:cNvPicPr>
            <a:picLocks noChangeAspect="1" noChangeArrowheads="1"/>
          </p:cNvPicPr>
          <p:nvPr/>
        </p:nvPicPr>
        <p:blipFill>
          <a:blip r:embed="rId2" cstate="print"/>
          <a:srcRect/>
          <a:stretch>
            <a:fillRect/>
          </a:stretch>
        </p:blipFill>
        <p:spPr bwMode="auto">
          <a:xfrm>
            <a:off x="685800" y="2514600"/>
            <a:ext cx="5918200" cy="3619500"/>
          </a:xfrm>
          <a:prstGeom prst="rect">
            <a:avLst/>
          </a:prstGeom>
          <a:noFill/>
        </p:spPr>
      </p:pic>
      <p:sp>
        <p:nvSpPr>
          <p:cNvPr id="16389" name="Line 5"/>
          <p:cNvSpPr>
            <a:spLocks noChangeShapeType="1"/>
          </p:cNvSpPr>
          <p:nvPr/>
        </p:nvSpPr>
        <p:spPr bwMode="auto">
          <a:xfrm flipV="1">
            <a:off x="3048000" y="2743200"/>
            <a:ext cx="0" cy="2438400"/>
          </a:xfrm>
          <a:prstGeom prst="line">
            <a:avLst/>
          </a:prstGeom>
          <a:noFill/>
          <a:ln w="9525">
            <a:solidFill>
              <a:schemeClr val="tx1"/>
            </a:solidFill>
            <a:round/>
            <a:headEnd/>
            <a:tailEnd/>
          </a:ln>
          <a:effectLst/>
        </p:spPr>
        <p:txBody>
          <a:bodyPr wrap="none" anchor="ctr"/>
          <a:lstStyle/>
          <a:p>
            <a:endParaRPr lang="en-US"/>
          </a:p>
        </p:txBody>
      </p:sp>
      <p:sp>
        <p:nvSpPr>
          <p:cNvPr id="16390" name="Text Box 6"/>
          <p:cNvSpPr txBox="1">
            <a:spLocks noChangeArrowheads="1"/>
          </p:cNvSpPr>
          <p:nvPr/>
        </p:nvSpPr>
        <p:spPr bwMode="auto">
          <a:xfrm>
            <a:off x="7239000" y="5257800"/>
            <a:ext cx="1123950" cy="366713"/>
          </a:xfrm>
          <a:prstGeom prst="rect">
            <a:avLst/>
          </a:prstGeom>
          <a:noFill/>
          <a:ln w="9525">
            <a:noFill/>
            <a:miter lim="800000"/>
            <a:headEnd/>
            <a:tailEnd/>
          </a:ln>
          <a:effectLst/>
        </p:spPr>
        <p:txBody>
          <a:bodyPr wrap="none">
            <a:spAutoFit/>
          </a:bodyPr>
          <a:lstStyle/>
          <a:p>
            <a:pPr eaLnBrk="0" hangingPunct="0"/>
            <a:r>
              <a:rPr lang="en-US">
                <a:solidFill>
                  <a:schemeClr val="accent2"/>
                </a:solidFill>
                <a:latin typeface="Times" charset="0"/>
              </a:rPr>
              <a:t>Resources</a:t>
            </a:r>
            <a:endParaRPr lang="en-US" sz="2400">
              <a:latin typeface="Times" charset="0"/>
            </a:endParaRPr>
          </a:p>
        </p:txBody>
      </p:sp>
      <p:sp>
        <p:nvSpPr>
          <p:cNvPr id="16391" name="Rectangle 7"/>
          <p:cNvSpPr>
            <a:spLocks noChangeArrowheads="1"/>
          </p:cNvSpPr>
          <p:nvPr/>
        </p:nvSpPr>
        <p:spPr bwMode="auto">
          <a:xfrm>
            <a:off x="7010400" y="4038600"/>
            <a:ext cx="1174750" cy="366713"/>
          </a:xfrm>
          <a:prstGeom prst="rect">
            <a:avLst/>
          </a:prstGeom>
          <a:noFill/>
          <a:ln w="9525">
            <a:noFill/>
            <a:miter lim="800000"/>
            <a:headEnd/>
            <a:tailEnd/>
          </a:ln>
          <a:effectLst/>
        </p:spPr>
        <p:txBody>
          <a:bodyPr wrap="none">
            <a:spAutoFit/>
          </a:bodyPr>
          <a:lstStyle/>
          <a:p>
            <a:pPr eaLnBrk="0" hangingPunct="0"/>
            <a:r>
              <a:rPr lang="en-US">
                <a:solidFill>
                  <a:srgbClr val="3AC649"/>
                </a:solidFill>
                <a:latin typeface="Times" charset="0"/>
              </a:rPr>
              <a:t>Population</a:t>
            </a:r>
          </a:p>
        </p:txBody>
      </p:sp>
      <p:sp>
        <p:nvSpPr>
          <p:cNvPr id="16392" name="Text Box 8"/>
          <p:cNvSpPr txBox="1">
            <a:spLocks noChangeArrowheads="1"/>
          </p:cNvSpPr>
          <p:nvPr/>
        </p:nvSpPr>
        <p:spPr bwMode="auto">
          <a:xfrm>
            <a:off x="6934200" y="2743200"/>
            <a:ext cx="1022350" cy="366713"/>
          </a:xfrm>
          <a:prstGeom prst="rect">
            <a:avLst/>
          </a:prstGeom>
          <a:noFill/>
          <a:ln w="9525">
            <a:noFill/>
            <a:miter lim="800000"/>
            <a:headEnd/>
            <a:tailEnd/>
          </a:ln>
          <a:effectLst/>
        </p:spPr>
        <p:txBody>
          <a:bodyPr wrap="none">
            <a:spAutoFit/>
          </a:bodyPr>
          <a:lstStyle/>
          <a:p>
            <a:pPr eaLnBrk="0" hangingPunct="0"/>
            <a:r>
              <a:rPr lang="en-US">
                <a:solidFill>
                  <a:srgbClr val="FFBA42"/>
                </a:solidFill>
                <a:latin typeface="Times" charset="0"/>
              </a:rPr>
              <a:t>Pollution</a:t>
            </a:r>
            <a:endParaRPr lang="en-US" sz="2400">
              <a:solidFill>
                <a:srgbClr val="FFBA42"/>
              </a:solidFill>
              <a:latin typeface="Times" charset="0"/>
            </a:endParaRPr>
          </a:p>
        </p:txBody>
      </p:sp>
      <p:sp>
        <p:nvSpPr>
          <p:cNvPr id="16393" name="Text Box 9"/>
          <p:cNvSpPr txBox="1">
            <a:spLocks noChangeArrowheads="1"/>
          </p:cNvSpPr>
          <p:nvPr/>
        </p:nvSpPr>
        <p:spPr bwMode="auto">
          <a:xfrm>
            <a:off x="7010400" y="4419600"/>
            <a:ext cx="1752600" cy="366713"/>
          </a:xfrm>
          <a:prstGeom prst="rect">
            <a:avLst/>
          </a:prstGeom>
          <a:noFill/>
          <a:ln w="9525">
            <a:noFill/>
            <a:miter lim="800000"/>
            <a:headEnd/>
            <a:tailEnd/>
          </a:ln>
          <a:effectLst/>
        </p:spPr>
        <p:txBody>
          <a:bodyPr wrap="none">
            <a:spAutoFit/>
          </a:bodyPr>
          <a:lstStyle/>
          <a:p>
            <a:pPr eaLnBrk="0" hangingPunct="0"/>
            <a:r>
              <a:rPr lang="en-US">
                <a:solidFill>
                  <a:srgbClr val="E3353D"/>
                </a:solidFill>
                <a:latin typeface="Times" charset="0"/>
              </a:rPr>
              <a:t>Industrial Output</a:t>
            </a:r>
            <a:endParaRPr lang="en-US" sz="2400">
              <a:latin typeface="Times" charset="0"/>
            </a:endParaRPr>
          </a:p>
        </p:txBody>
      </p:sp>
      <p:sp>
        <p:nvSpPr>
          <p:cNvPr id="16394" name="Text Box 10"/>
          <p:cNvSpPr txBox="1">
            <a:spLocks noChangeArrowheads="1"/>
          </p:cNvSpPr>
          <p:nvPr/>
        </p:nvSpPr>
        <p:spPr bwMode="auto">
          <a:xfrm>
            <a:off x="7086600" y="4876800"/>
            <a:ext cx="654050" cy="366713"/>
          </a:xfrm>
          <a:prstGeom prst="rect">
            <a:avLst/>
          </a:prstGeom>
          <a:noFill/>
          <a:ln w="9525">
            <a:noFill/>
            <a:miter lim="800000"/>
            <a:headEnd/>
            <a:tailEnd/>
          </a:ln>
          <a:effectLst/>
        </p:spPr>
        <p:txBody>
          <a:bodyPr wrap="none">
            <a:spAutoFit/>
          </a:bodyPr>
          <a:lstStyle/>
          <a:p>
            <a:pPr eaLnBrk="0" hangingPunct="0"/>
            <a:r>
              <a:rPr lang="en-US">
                <a:solidFill>
                  <a:srgbClr val="C932CE"/>
                </a:solidFill>
                <a:latin typeface="Times" charset="0"/>
              </a:rPr>
              <a:t>Food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Club of Rome Statement </a:t>
            </a:r>
          </a:p>
        </p:txBody>
      </p:sp>
      <p:sp>
        <p:nvSpPr>
          <p:cNvPr id="20483" name="Rectangle 3"/>
          <p:cNvSpPr>
            <a:spLocks noGrp="1" noChangeArrowheads="1"/>
          </p:cNvSpPr>
          <p:nvPr>
            <p:ph type="body" idx="1"/>
          </p:nvPr>
        </p:nvSpPr>
        <p:spPr/>
        <p:txBody>
          <a:bodyPr/>
          <a:lstStyle/>
          <a:p>
            <a:r>
              <a:rPr lang="fr-FR"/>
              <a:t>Our world model was built specifically to investigate five major trends of global concern – accelerating industrialization, rapid population growth, widespread malnutrition, depletion of nonrenewable resources, and a deteriorating environment.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Three Changes</a:t>
            </a:r>
          </a:p>
        </p:txBody>
      </p:sp>
      <p:sp>
        <p:nvSpPr>
          <p:cNvPr id="17411" name="Rectangle 3"/>
          <p:cNvSpPr>
            <a:spLocks noGrp="1" noChangeArrowheads="1"/>
          </p:cNvSpPr>
          <p:nvPr>
            <p:ph type="body" idx="1"/>
          </p:nvPr>
        </p:nvSpPr>
        <p:spPr/>
        <p:txBody>
          <a:bodyPr/>
          <a:lstStyle/>
          <a:p>
            <a:pPr>
              <a:lnSpc>
                <a:spcPct val="90000"/>
              </a:lnSpc>
            </a:pPr>
            <a:r>
              <a:rPr lang="en-US" sz="2800"/>
              <a:t>In 1972 global population and material &amp; energy usage were below sustainable levels; now they are above. In 1972 we needed to slow down before we overshot; now we need to get back down from being in overshoot. </a:t>
            </a:r>
          </a:p>
          <a:p>
            <a:pPr>
              <a:lnSpc>
                <a:spcPct val="90000"/>
              </a:lnSpc>
            </a:pPr>
            <a:r>
              <a:rPr lang="en-US" sz="2800"/>
              <a:t>In 1972 the model showed a time of crises 50-70 years into the future; now the crises appear 10-30 years in the future. </a:t>
            </a:r>
          </a:p>
          <a:p>
            <a:pPr>
              <a:lnSpc>
                <a:spcPct val="90000"/>
              </a:lnSpc>
            </a:pPr>
            <a:r>
              <a:rPr lang="en-US" sz="2800"/>
              <a:t>In 1972 we changed technology before it was needed and without cost; now we recognize the delays and the costs.</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TotalTime>
  <Words>1364</Words>
  <Application>Microsoft Office PowerPoint</Application>
  <PresentationFormat>On-screen Show (4:3)</PresentationFormat>
  <Paragraphs>169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Limits to growth         and        sustainable use of resources</vt:lpstr>
      <vt:lpstr>Limit of Growth</vt:lpstr>
      <vt:lpstr>Slide 3</vt:lpstr>
      <vt:lpstr>Slide 4</vt:lpstr>
      <vt:lpstr>Slide 5</vt:lpstr>
      <vt:lpstr>Sustainable Development</vt:lpstr>
      <vt:lpstr>Overshoot and Collapse “Limit”</vt:lpstr>
      <vt:lpstr>Club of Rome Statement </vt:lpstr>
      <vt:lpstr>Three Changes</vt:lpstr>
      <vt:lpstr>Some Indicators of Overshoot</vt:lpstr>
      <vt:lpstr>Slide 11</vt:lpstr>
      <vt:lpstr>Sustainability and Resource Use</vt:lpstr>
      <vt:lpstr>Technology: Some Preliminary Considerations</vt:lpstr>
      <vt:lpstr>The Technological Vision</vt:lpstr>
      <vt:lpstr>So what is sustainability?</vt:lpstr>
      <vt:lpstr>Future Generations of People</vt:lpstr>
      <vt:lpstr>Why we might not have moral responsibilities to future generations</vt:lpstr>
      <vt:lpstr>Why we might have responsibilities  to future generations</vt:lpstr>
      <vt:lpstr>Five Central Problems</vt:lpstr>
      <vt:lpstr>Five Central Problems continued</vt:lpstr>
      <vt:lpstr>Two Kinds of Sustainability</vt:lpstr>
      <vt:lpstr>Some Preliminary Considerations about Sustainable Resources</vt:lpstr>
      <vt:lpstr>Scherer on Sustainability</vt:lpstr>
      <vt:lpstr>What is problematic about conceiving of sustainability as sustainability of choice</vt:lpstr>
      <vt:lpstr>Sustainability and Environmental Justice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Limits to growth         and        sustainable use of resources</dc:title>
  <dc:creator>GEO-MAIN</dc:creator>
  <cp:lastModifiedBy>Tapasree</cp:lastModifiedBy>
  <cp:revision>6</cp:revision>
  <dcterms:created xsi:type="dcterms:W3CDTF">2017-08-18T05:26:15Z</dcterms:created>
  <dcterms:modified xsi:type="dcterms:W3CDTF">2018-02-04T05:40:06Z</dcterms:modified>
</cp:coreProperties>
</file>