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B184F-F565-49A1-BF0E-00DE377EA3C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A5F52D-3AB9-43E7-B40F-55D2710E5EA9}">
      <dgm:prSet phldrT="[Text]"/>
      <dgm:spPr/>
      <dgm:t>
        <a:bodyPr/>
        <a:lstStyle/>
        <a:p>
          <a:r>
            <a:rPr lang="en-IN" dirty="0" err="1" smtClean="0"/>
            <a:t>Rolle’s</a:t>
          </a:r>
          <a:r>
            <a:rPr lang="en-IN" dirty="0" smtClean="0"/>
            <a:t> Theorem</a:t>
          </a:r>
        </a:p>
        <a:p>
          <a:r>
            <a:rPr lang="en-IN" dirty="0" smtClean="0"/>
            <a:t>By taking f(x)=x in MVT</a:t>
          </a:r>
          <a:endParaRPr lang="en-US" dirty="0"/>
        </a:p>
      </dgm:t>
    </dgm:pt>
    <dgm:pt modelId="{9C5992F3-7AA3-4CF2-A863-1912B55188F4}" type="parTrans" cxnId="{205A683F-7023-428D-BB61-98F58BAC1EFC}">
      <dgm:prSet/>
      <dgm:spPr/>
      <dgm:t>
        <a:bodyPr/>
        <a:lstStyle/>
        <a:p>
          <a:endParaRPr lang="en-US"/>
        </a:p>
      </dgm:t>
    </dgm:pt>
    <dgm:pt modelId="{79F148EA-5AF1-4095-8BA6-CD49C4EBD28F}" type="sibTrans" cxnId="{205A683F-7023-428D-BB61-98F58BAC1EFC}">
      <dgm:prSet/>
      <dgm:spPr/>
      <dgm:t>
        <a:bodyPr/>
        <a:lstStyle/>
        <a:p>
          <a:endParaRPr lang="en-US"/>
        </a:p>
      </dgm:t>
    </dgm:pt>
    <dgm:pt modelId="{A859261D-49E9-4535-ACC3-4D6FE570A5EC}">
      <dgm:prSet phldrT="[Text]"/>
      <dgm:spPr/>
      <dgm:t>
        <a:bodyPr/>
        <a:lstStyle/>
        <a:p>
          <a:r>
            <a:rPr lang="en-IN" dirty="0" smtClean="0"/>
            <a:t>MVT (Lagrange’s) </a:t>
          </a:r>
        </a:p>
        <a:p>
          <a:r>
            <a:rPr lang="en-IN" dirty="0" smtClean="0"/>
            <a:t>By taking g(x)=x in Cauchy’s MVT</a:t>
          </a:r>
          <a:endParaRPr lang="en-US" dirty="0"/>
        </a:p>
      </dgm:t>
    </dgm:pt>
    <dgm:pt modelId="{C2D46316-DD3A-45AF-AB00-DAA8D5B1D60D}" type="parTrans" cxnId="{967710CD-7B68-4B97-9EBF-4B4895794ED9}">
      <dgm:prSet/>
      <dgm:spPr/>
      <dgm:t>
        <a:bodyPr/>
        <a:lstStyle/>
        <a:p>
          <a:endParaRPr lang="en-US"/>
        </a:p>
      </dgm:t>
    </dgm:pt>
    <dgm:pt modelId="{AEC5D081-8081-429C-BFBB-45A1F9121345}" type="sibTrans" cxnId="{967710CD-7B68-4B97-9EBF-4B4895794ED9}">
      <dgm:prSet/>
      <dgm:spPr/>
      <dgm:t>
        <a:bodyPr/>
        <a:lstStyle/>
        <a:p>
          <a:endParaRPr lang="en-US"/>
        </a:p>
      </dgm:t>
    </dgm:pt>
    <dgm:pt modelId="{03FC9383-394E-44A8-A7E9-8B7C35DAEF63}">
      <dgm:prSet phldrT="[Text]"/>
      <dgm:spPr/>
      <dgm:t>
        <a:bodyPr/>
        <a:lstStyle/>
        <a:p>
          <a:r>
            <a:rPr lang="en-IN" dirty="0" smtClean="0"/>
            <a:t>Cauchy’s MVT</a:t>
          </a:r>
          <a:endParaRPr lang="en-US" dirty="0"/>
        </a:p>
      </dgm:t>
    </dgm:pt>
    <dgm:pt modelId="{2DD4F898-1578-4621-AE6C-5C6859DC8B2E}" type="parTrans" cxnId="{B0234093-9FA0-4AB0-9C6E-72659A71F63E}">
      <dgm:prSet/>
      <dgm:spPr/>
      <dgm:t>
        <a:bodyPr/>
        <a:lstStyle/>
        <a:p>
          <a:endParaRPr lang="en-US"/>
        </a:p>
      </dgm:t>
    </dgm:pt>
    <dgm:pt modelId="{7EA5BB09-1332-4E43-90E7-FBA9F8A68964}" type="sibTrans" cxnId="{B0234093-9FA0-4AB0-9C6E-72659A71F63E}">
      <dgm:prSet/>
      <dgm:spPr/>
      <dgm:t>
        <a:bodyPr/>
        <a:lstStyle/>
        <a:p>
          <a:endParaRPr lang="en-US"/>
        </a:p>
      </dgm:t>
    </dgm:pt>
    <dgm:pt modelId="{99CD1B25-9D5A-419B-AB07-25FB67E89098}" type="pres">
      <dgm:prSet presAssocID="{887B184F-F565-49A1-BF0E-00DE377EA3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D78FDA-3332-45B2-82C5-07D45D71F00C}" type="pres">
      <dgm:prSet presAssocID="{03FC9383-394E-44A8-A7E9-8B7C35DAEF63}" presName="boxAndChildren" presStyleCnt="0"/>
      <dgm:spPr/>
    </dgm:pt>
    <dgm:pt modelId="{6A46E1DE-7027-4653-9569-E1B52494AE42}" type="pres">
      <dgm:prSet presAssocID="{03FC9383-394E-44A8-A7E9-8B7C35DAEF63}" presName="parentTextBox" presStyleLbl="node1" presStyleIdx="0" presStyleCnt="3"/>
      <dgm:spPr/>
      <dgm:t>
        <a:bodyPr/>
        <a:lstStyle/>
        <a:p>
          <a:endParaRPr lang="en-US"/>
        </a:p>
      </dgm:t>
    </dgm:pt>
    <dgm:pt modelId="{1312EB82-DF6D-4842-A4B8-2E8956DA1937}" type="pres">
      <dgm:prSet presAssocID="{AEC5D081-8081-429C-BFBB-45A1F9121345}" presName="sp" presStyleCnt="0"/>
      <dgm:spPr/>
    </dgm:pt>
    <dgm:pt modelId="{F8216B2D-CA59-468B-BC32-E93FD3319672}" type="pres">
      <dgm:prSet presAssocID="{A859261D-49E9-4535-ACC3-4D6FE570A5EC}" presName="arrowAndChildren" presStyleCnt="0"/>
      <dgm:spPr/>
    </dgm:pt>
    <dgm:pt modelId="{6E8D7550-4AEF-4B9A-ADED-11226EEBF47E}" type="pres">
      <dgm:prSet presAssocID="{A859261D-49E9-4535-ACC3-4D6FE570A5EC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C62AA26-4056-41DD-BCF4-57BAAC601235}" type="pres">
      <dgm:prSet presAssocID="{79F148EA-5AF1-4095-8BA6-CD49C4EBD28F}" presName="sp" presStyleCnt="0"/>
      <dgm:spPr/>
    </dgm:pt>
    <dgm:pt modelId="{E6E76522-58CA-4A57-BFEB-6550D7A5A7CD}" type="pres">
      <dgm:prSet presAssocID="{FDA5F52D-3AB9-43E7-B40F-55D2710E5EA9}" presName="arrowAndChildren" presStyleCnt="0"/>
      <dgm:spPr/>
    </dgm:pt>
    <dgm:pt modelId="{2548EBC0-7E9B-44AF-B458-9AB3C2A6F803}" type="pres">
      <dgm:prSet presAssocID="{FDA5F52D-3AB9-43E7-B40F-55D2710E5EA9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B0234093-9FA0-4AB0-9C6E-72659A71F63E}" srcId="{887B184F-F565-49A1-BF0E-00DE377EA3C9}" destId="{03FC9383-394E-44A8-A7E9-8B7C35DAEF63}" srcOrd="2" destOrd="0" parTransId="{2DD4F898-1578-4621-AE6C-5C6859DC8B2E}" sibTransId="{7EA5BB09-1332-4E43-90E7-FBA9F8A68964}"/>
    <dgm:cxn modelId="{205A683F-7023-428D-BB61-98F58BAC1EFC}" srcId="{887B184F-F565-49A1-BF0E-00DE377EA3C9}" destId="{FDA5F52D-3AB9-43E7-B40F-55D2710E5EA9}" srcOrd="0" destOrd="0" parTransId="{9C5992F3-7AA3-4CF2-A863-1912B55188F4}" sibTransId="{79F148EA-5AF1-4095-8BA6-CD49C4EBD28F}"/>
    <dgm:cxn modelId="{8D54EE17-8BAE-4E8F-9D69-61465A20F1DD}" type="presOf" srcId="{03FC9383-394E-44A8-A7E9-8B7C35DAEF63}" destId="{6A46E1DE-7027-4653-9569-E1B52494AE42}" srcOrd="0" destOrd="0" presId="urn:microsoft.com/office/officeart/2005/8/layout/process4"/>
    <dgm:cxn modelId="{0B4F5DF2-7AF3-4989-AF76-DC42896C646E}" type="presOf" srcId="{887B184F-F565-49A1-BF0E-00DE377EA3C9}" destId="{99CD1B25-9D5A-419B-AB07-25FB67E89098}" srcOrd="0" destOrd="0" presId="urn:microsoft.com/office/officeart/2005/8/layout/process4"/>
    <dgm:cxn modelId="{485C91BC-00FC-4D40-A978-6EF464EAF509}" type="presOf" srcId="{FDA5F52D-3AB9-43E7-B40F-55D2710E5EA9}" destId="{2548EBC0-7E9B-44AF-B458-9AB3C2A6F803}" srcOrd="0" destOrd="0" presId="urn:microsoft.com/office/officeart/2005/8/layout/process4"/>
    <dgm:cxn modelId="{967710CD-7B68-4B97-9EBF-4B4895794ED9}" srcId="{887B184F-F565-49A1-BF0E-00DE377EA3C9}" destId="{A859261D-49E9-4535-ACC3-4D6FE570A5EC}" srcOrd="1" destOrd="0" parTransId="{C2D46316-DD3A-45AF-AB00-DAA8D5B1D60D}" sibTransId="{AEC5D081-8081-429C-BFBB-45A1F9121345}"/>
    <dgm:cxn modelId="{89E29296-1FC0-46B2-94BA-D4B63EE2A955}" type="presOf" srcId="{A859261D-49E9-4535-ACC3-4D6FE570A5EC}" destId="{6E8D7550-4AEF-4B9A-ADED-11226EEBF47E}" srcOrd="0" destOrd="0" presId="urn:microsoft.com/office/officeart/2005/8/layout/process4"/>
    <dgm:cxn modelId="{6FBCAF2C-45DA-44C0-8E5E-7984BA5640E3}" type="presParOf" srcId="{99CD1B25-9D5A-419B-AB07-25FB67E89098}" destId="{40D78FDA-3332-45B2-82C5-07D45D71F00C}" srcOrd="0" destOrd="0" presId="urn:microsoft.com/office/officeart/2005/8/layout/process4"/>
    <dgm:cxn modelId="{806A46F6-6FBE-41BE-B1E3-FE8D497BCBB8}" type="presParOf" srcId="{40D78FDA-3332-45B2-82C5-07D45D71F00C}" destId="{6A46E1DE-7027-4653-9569-E1B52494AE42}" srcOrd="0" destOrd="0" presId="urn:microsoft.com/office/officeart/2005/8/layout/process4"/>
    <dgm:cxn modelId="{444D40AD-D93A-4952-B5B2-6B12C42D5AFE}" type="presParOf" srcId="{99CD1B25-9D5A-419B-AB07-25FB67E89098}" destId="{1312EB82-DF6D-4842-A4B8-2E8956DA1937}" srcOrd="1" destOrd="0" presId="urn:microsoft.com/office/officeart/2005/8/layout/process4"/>
    <dgm:cxn modelId="{2FF15AC6-AE65-428E-8A73-2C431721EBF3}" type="presParOf" srcId="{99CD1B25-9D5A-419B-AB07-25FB67E89098}" destId="{F8216B2D-CA59-468B-BC32-E93FD3319672}" srcOrd="2" destOrd="0" presId="urn:microsoft.com/office/officeart/2005/8/layout/process4"/>
    <dgm:cxn modelId="{DF7BC40C-C25D-4BB9-8097-D54F0635152E}" type="presParOf" srcId="{F8216B2D-CA59-468B-BC32-E93FD3319672}" destId="{6E8D7550-4AEF-4B9A-ADED-11226EEBF47E}" srcOrd="0" destOrd="0" presId="urn:microsoft.com/office/officeart/2005/8/layout/process4"/>
    <dgm:cxn modelId="{0F5FC58E-3BF4-42AA-A7D4-4A5C8386AB43}" type="presParOf" srcId="{99CD1B25-9D5A-419B-AB07-25FB67E89098}" destId="{4C62AA26-4056-41DD-BCF4-57BAAC601235}" srcOrd="3" destOrd="0" presId="urn:microsoft.com/office/officeart/2005/8/layout/process4"/>
    <dgm:cxn modelId="{E9AFDA24-B7E3-4E7F-B868-1BA2B38F0D56}" type="presParOf" srcId="{99CD1B25-9D5A-419B-AB07-25FB67E89098}" destId="{E6E76522-58CA-4A57-BFEB-6550D7A5A7CD}" srcOrd="4" destOrd="0" presId="urn:microsoft.com/office/officeart/2005/8/layout/process4"/>
    <dgm:cxn modelId="{C3153048-7C68-4B97-8689-F208FC1AE2C1}" type="presParOf" srcId="{E6E76522-58CA-4A57-BFEB-6550D7A5A7CD}" destId="{2548EBC0-7E9B-44AF-B458-9AB3C2A6F803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237CAC-0D4D-4D24-A2FC-64B8D8E54A5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tes.google.com/site/arnabguptamath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77062" cy="272893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Dr. </a:t>
            </a:r>
            <a:r>
              <a:rPr lang="en-IN" dirty="0" err="1" smtClean="0"/>
              <a:t>Arnab</a:t>
            </a:r>
            <a:r>
              <a:rPr lang="en-IN" dirty="0" smtClean="0"/>
              <a:t> Gupta</a:t>
            </a:r>
          </a:p>
          <a:p>
            <a:r>
              <a:rPr lang="en-IN" dirty="0" smtClean="0"/>
              <a:t>Assistant Professor</a:t>
            </a:r>
          </a:p>
          <a:p>
            <a:r>
              <a:rPr lang="en-IN" dirty="0" smtClean="0"/>
              <a:t>Department of Mathematics</a:t>
            </a:r>
          </a:p>
          <a:p>
            <a:r>
              <a:rPr lang="en-IN" dirty="0" err="1" smtClean="0"/>
              <a:t>Prabhu</a:t>
            </a:r>
            <a:r>
              <a:rPr lang="en-IN" dirty="0" smtClean="0"/>
              <a:t> </a:t>
            </a:r>
            <a:r>
              <a:rPr lang="en-IN" dirty="0" err="1" smtClean="0"/>
              <a:t>Jagatbandhu</a:t>
            </a:r>
            <a:r>
              <a:rPr lang="en-IN" dirty="0" smtClean="0"/>
              <a:t> College</a:t>
            </a:r>
          </a:p>
          <a:p>
            <a:r>
              <a:rPr lang="en-IN" dirty="0" smtClean="0"/>
              <a:t>Webpage: </a:t>
            </a:r>
            <a:r>
              <a:rPr lang="en-IN" dirty="0" smtClean="0">
                <a:hlinkClick r:id="rId2"/>
              </a:rPr>
              <a:t>www.sites.google.com/site/arnabguptamath/</a:t>
            </a:r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Mean </a:t>
            </a:r>
            <a:r>
              <a:rPr lang="en-IN" smtClean="0"/>
              <a:t>Value Theorem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Interpretation (Cauchy’s MVT)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Useful generalization of the law of mean by considering a smooth curve in parametric representation x=g(t) and y=f(t) (</a:t>
            </a:r>
            <a:r>
              <a:rPr lang="en-US" dirty="0" err="1" smtClean="0"/>
              <a:t>a≤t≤b</a:t>
            </a:r>
            <a:r>
              <a:rPr lang="en-US" dirty="0" smtClean="0"/>
              <a:t>).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slope of the tangent to the curve at t=c is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generalized law of mean asserts that there is always a value of c in a&lt;c&lt;b, for which the slope of the curve is equal to the slope of the tangent at c.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86578" y="3143248"/>
          <a:ext cx="571504" cy="608375"/>
        </p:xfrm>
        <a:graphic>
          <a:graphicData uri="http://schemas.openxmlformats.org/presentationml/2006/ole">
            <p:oleObj spid="_x0000_s25602" name="Equation" r:id="rId3" imgW="3934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Observations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To estimate some values of </a:t>
            </a:r>
            <a:r>
              <a:rPr lang="en-IN" dirty="0" err="1" smtClean="0"/>
              <a:t>trignometrical</a:t>
            </a:r>
            <a:r>
              <a:rPr lang="en-IN" dirty="0" smtClean="0"/>
              <a:t> function say sin46</a:t>
            </a:r>
            <a:r>
              <a:rPr lang="en-IN" baseline="30000" dirty="0" smtClean="0"/>
              <a:t>0 </a:t>
            </a:r>
            <a:r>
              <a:rPr lang="en-IN" dirty="0" smtClean="0"/>
              <a:t>etc.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Darboux’s</a:t>
            </a:r>
            <a:r>
              <a:rPr lang="en-IN" dirty="0" smtClean="0"/>
              <a:t> theorem: If the interval is an open subset of R and f:I</a:t>
            </a:r>
            <a:r>
              <a:rPr lang="en-IN" dirty="0" smtClean="0">
                <a:cs typeface="Calibri"/>
              </a:rPr>
              <a:t>→R</a:t>
            </a:r>
            <a:r>
              <a:rPr lang="en-IN" dirty="0" smtClean="0">
                <a:latin typeface="Calibri"/>
                <a:cs typeface="Calibri"/>
              </a:rPr>
              <a:t> is </a:t>
            </a:r>
            <a:r>
              <a:rPr lang="en-IN" dirty="0" smtClean="0">
                <a:cs typeface="Calibri"/>
              </a:rPr>
              <a:t>differentiable at every point of I, then the range of an interval f’ is an interval (not necessarily an open set).</a:t>
            </a:r>
          </a:p>
          <a:p>
            <a:pPr>
              <a:buNone/>
            </a:pPr>
            <a:r>
              <a:rPr lang="en-IN" dirty="0" smtClean="0">
                <a:cs typeface="Calibri"/>
              </a:rPr>
              <a:t>    [This has the flavour of an “</a:t>
            </a:r>
            <a:r>
              <a:rPr lang="en-IN" dirty="0" err="1" smtClean="0">
                <a:cs typeface="Calibri"/>
              </a:rPr>
              <a:t>Internediate</a:t>
            </a:r>
            <a:r>
              <a:rPr lang="en-IN" dirty="0" smtClean="0">
                <a:cs typeface="Calibri"/>
              </a:rPr>
              <a:t> Value Theorem” for f’, but we are not assuming f’ to be continuous].</a:t>
            </a:r>
          </a:p>
          <a:p>
            <a:r>
              <a:rPr lang="en-IN" dirty="0" smtClean="0">
                <a:cs typeface="Calibri"/>
              </a:rPr>
              <a:t>L’ Hospital’s Rule: If f(x) →0, g(x) →0 and f’(x)/g’(x) →L as </a:t>
            </a:r>
            <a:r>
              <a:rPr lang="en-IN" dirty="0" err="1" smtClean="0">
                <a:cs typeface="Calibri"/>
              </a:rPr>
              <a:t>x→c</a:t>
            </a:r>
            <a:r>
              <a:rPr lang="en-IN" dirty="0" smtClean="0">
                <a:cs typeface="Calibri"/>
              </a:rPr>
              <a:t>, then f(x)/g(x)→L as </a:t>
            </a:r>
            <a:r>
              <a:rPr lang="en-IN" dirty="0" err="1" smtClean="0">
                <a:cs typeface="Calibri"/>
              </a:rPr>
              <a:t>x→c</a:t>
            </a:r>
            <a:r>
              <a:rPr lang="en-IN" dirty="0" smtClean="0">
                <a:cs typeface="Calibri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 To deduce the necessary and sufficient condition of monotonic increasing or decreasing function.</a:t>
            </a:r>
          </a:p>
          <a:p>
            <a:pPr>
              <a:buNone/>
            </a:pPr>
            <a:r>
              <a:rPr lang="en-IN" dirty="0" smtClean="0"/>
              <a:t>   For a continuous function f:[</a:t>
            </a:r>
            <a:r>
              <a:rPr lang="en-IN" dirty="0" err="1" smtClean="0"/>
              <a:t>a,b</a:t>
            </a:r>
            <a:r>
              <a:rPr lang="en-IN" dirty="0" smtClean="0"/>
              <a:t>]</a:t>
            </a:r>
            <a:r>
              <a:rPr lang="en-IN" dirty="0" smtClean="0">
                <a:cs typeface="Calibri"/>
              </a:rPr>
              <a:t>→R that is differentiable on (</a:t>
            </a:r>
            <a:r>
              <a:rPr lang="en-IN" dirty="0" err="1" smtClean="0">
                <a:cs typeface="Calibri"/>
              </a:rPr>
              <a:t>a,b</a:t>
            </a:r>
            <a:r>
              <a:rPr lang="en-IN" dirty="0" smtClean="0">
                <a:cs typeface="Calibri"/>
              </a:rPr>
              <a:t>), the following conditions are equivalent:</a:t>
            </a:r>
          </a:p>
          <a:p>
            <a:pPr>
              <a:buNone/>
            </a:pPr>
            <a:r>
              <a:rPr lang="en-IN" dirty="0" smtClean="0">
                <a:cs typeface="Calibri"/>
              </a:rPr>
              <a:t>   (</a:t>
            </a:r>
            <a:r>
              <a:rPr lang="en-IN" dirty="0" err="1" smtClean="0">
                <a:cs typeface="Calibri"/>
              </a:rPr>
              <a:t>i</a:t>
            </a:r>
            <a:r>
              <a:rPr lang="en-IN" dirty="0" smtClean="0">
                <a:cs typeface="Calibri"/>
              </a:rPr>
              <a:t>) f is increasing (or decreasing)</a:t>
            </a:r>
          </a:p>
          <a:p>
            <a:pPr>
              <a:buNone/>
            </a:pPr>
            <a:r>
              <a:rPr lang="en-IN" dirty="0" smtClean="0">
                <a:cs typeface="Calibri"/>
              </a:rPr>
              <a:t>   (ii) f’(x)≥0 (or f’(x)≤0 )</a:t>
            </a:r>
          </a:p>
          <a:p>
            <a:pPr>
              <a:buNone/>
            </a:pPr>
            <a:endParaRPr lang="en-IN" dirty="0" smtClean="0">
              <a:cs typeface="Calibri"/>
            </a:endParaRP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cs typeface="Calibri"/>
              </a:rPr>
              <a:t> Not only the above examples but many more applications can found in different reference books from mathematics.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Books Recommended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A first course in real analysis: Sterling K. </a:t>
            </a:r>
            <a:r>
              <a:rPr lang="en-IN" dirty="0" err="1" smtClean="0"/>
              <a:t>Berberian</a:t>
            </a:r>
            <a:r>
              <a:rPr lang="en-IN" dirty="0" smtClean="0"/>
              <a:t>. Springer.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</a:t>
            </a:r>
            <a:r>
              <a:rPr lang="en-IN" dirty="0" smtClean="0"/>
              <a:t>Mathematical analysis: Tom M. </a:t>
            </a:r>
            <a:r>
              <a:rPr lang="en-IN" dirty="0" err="1" smtClean="0"/>
              <a:t>Apostol</a:t>
            </a:r>
            <a:r>
              <a:rPr lang="en-IN" dirty="0" smtClean="0"/>
              <a:t>. Pearson Education Inc.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</a:t>
            </a:r>
            <a:r>
              <a:rPr lang="en-IN" dirty="0" smtClean="0"/>
              <a:t>An introduction to analysis: Differential calculus. </a:t>
            </a:r>
            <a:r>
              <a:rPr lang="en-IN" dirty="0" err="1" smtClean="0"/>
              <a:t>Ghosh</a:t>
            </a:r>
            <a:r>
              <a:rPr lang="en-IN" dirty="0" smtClean="0"/>
              <a:t> and </a:t>
            </a:r>
            <a:r>
              <a:rPr lang="en-IN" dirty="0" err="1" smtClean="0"/>
              <a:t>Maity</a:t>
            </a:r>
            <a:r>
              <a:rPr lang="en-IN" dirty="0" smtClean="0"/>
              <a:t>. New Central Book Agency.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</a:t>
            </a:r>
            <a:r>
              <a:rPr lang="en-IN" dirty="0" smtClean="0"/>
              <a:t>Methods of Real analysis. Richard R Goldberg. Wiley.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b="1" dirty="0" smtClean="0"/>
          </a:p>
          <a:p>
            <a:endParaRPr lang="en-IN" b="1" dirty="0" smtClean="0"/>
          </a:p>
          <a:p>
            <a:r>
              <a:rPr lang="en-IN" sz="3200" b="1" dirty="0" smtClean="0"/>
              <a:t>Mean Value Theorem (MVT)</a:t>
            </a:r>
          </a:p>
          <a:p>
            <a:pPr>
              <a:buFont typeface="Wingdings" pitchFamily="2" charset="2"/>
              <a:buChar char="§"/>
            </a:pPr>
            <a:r>
              <a:rPr lang="en-IN" sz="3200" dirty="0" smtClean="0"/>
              <a:t> </a:t>
            </a:r>
            <a:r>
              <a:rPr lang="en-IN" sz="2400" dirty="0" smtClean="0"/>
              <a:t>Lagrange’s MVT  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 </a:t>
            </a:r>
            <a:r>
              <a:rPr lang="en-IN" sz="2400" dirty="0" err="1" smtClean="0"/>
              <a:t>Rolle’s</a:t>
            </a:r>
            <a:r>
              <a:rPr lang="en-IN" sz="2400" dirty="0" smtClean="0"/>
              <a:t> Theorem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Cauchy’s MVT</a:t>
            </a:r>
          </a:p>
          <a:p>
            <a:r>
              <a:rPr lang="en-IN" sz="3200" b="1" dirty="0" smtClean="0"/>
              <a:t>Applications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500174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Law of Mean: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For a “smooth” curve (a curve which can be drawn in a plane without lifting the pencil on a certain interval) y=f(x) (</a:t>
            </a:r>
            <a:r>
              <a:rPr lang="en-US" dirty="0" err="1" smtClean="0"/>
              <a:t>a≤x≤b</a:t>
            </a:r>
            <a:r>
              <a:rPr lang="en-US" dirty="0" smtClean="0"/>
              <a:t>) it looks evident that at some point c lies between a and b i.e. a&lt;c&lt;b, the slope of the tangent f’(c) will be equal to the slope of the chord joining the end points of the curve. That is, for some c lies between a and b (a&lt;c&lt;b),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Physical Interpretation: </a:t>
            </a:r>
          </a:p>
          <a:p>
            <a:pPr>
              <a:buNone/>
            </a:pPr>
            <a:r>
              <a:rPr lang="en-US" dirty="0" smtClean="0"/>
              <a:t>The velocity of a particle (matter) is exactly equal to the average speed.</a:t>
            </a:r>
          </a:p>
          <a:p>
            <a:pPr>
              <a:buNone/>
            </a:pPr>
            <a:r>
              <a:rPr lang="en-US" dirty="0" smtClean="0"/>
              <a:t>	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43240" y="3786190"/>
          <a:ext cx="2053266" cy="642942"/>
        </p:xfrm>
        <a:graphic>
          <a:graphicData uri="http://schemas.openxmlformats.org/presentationml/2006/ole">
            <p:oleObj spid="_x0000_s1026" name="Equation" r:id="rId3" imgW="1257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1225536"/>
          </a:xfrm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IN" sz="3200" dirty="0" smtClean="0"/>
              <a:t>Mean value Theorem (Lagrange’s MVT)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Statement: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Let f(x) be any real valued function defined in </a:t>
            </a:r>
            <a:r>
              <a:rPr lang="en-US" dirty="0" err="1" smtClean="0"/>
              <a:t>a≤x≤b</a:t>
            </a:r>
            <a:r>
              <a:rPr lang="en-US" dirty="0" smtClean="0"/>
              <a:t> such that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f(x) is continuous in </a:t>
            </a:r>
            <a:r>
              <a:rPr lang="en-US" dirty="0" err="1" smtClean="0"/>
              <a:t>a≤x≤b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(ii) f(x) is differentiable in a&lt;x&lt;b</a:t>
            </a:r>
          </a:p>
          <a:p>
            <a:pPr>
              <a:buNone/>
            </a:pPr>
            <a:r>
              <a:rPr lang="en-US" dirty="0" smtClean="0"/>
              <a:t>Then, there exists at least one c in a&lt;c&lt;b such that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sz="2800" b="1" dirty="0" smtClean="0"/>
              <a:t>Alternative form </a:t>
            </a:r>
            <a:r>
              <a:rPr lang="en-IN" sz="2400" dirty="0" smtClean="0"/>
              <a:t>(by taking b=</a:t>
            </a:r>
            <a:r>
              <a:rPr lang="en-IN" sz="2400" dirty="0" err="1" smtClean="0"/>
              <a:t>a+h</a:t>
            </a:r>
            <a:r>
              <a:rPr lang="en-IN" sz="2400" dirty="0" smtClean="0"/>
              <a:t>, h: small increment)</a:t>
            </a:r>
            <a:endParaRPr lang="en-IN" sz="2800" dirty="0" smtClean="0"/>
          </a:p>
          <a:p>
            <a:pPr>
              <a:buNone/>
            </a:pPr>
            <a:r>
              <a:rPr lang="en-IN" dirty="0" smtClean="0"/>
              <a:t>f(</a:t>
            </a:r>
            <a:r>
              <a:rPr lang="en-IN" dirty="0" err="1" smtClean="0"/>
              <a:t>a+h</a:t>
            </a:r>
            <a:r>
              <a:rPr lang="en-IN" dirty="0" smtClean="0"/>
              <a:t>)=</a:t>
            </a:r>
            <a:r>
              <a:rPr lang="en-IN" dirty="0" smtClean="0"/>
              <a:t>f(a)+</a:t>
            </a:r>
            <a:r>
              <a:rPr lang="en-IN" dirty="0" err="1" smtClean="0"/>
              <a:t>hf</a:t>
            </a:r>
            <a:r>
              <a:rPr lang="en-IN" dirty="0" smtClean="0"/>
              <a:t>’(a+</a:t>
            </a:r>
            <a:r>
              <a:rPr lang="el-GR" dirty="0" smtClean="0">
                <a:latin typeface="Calibri"/>
                <a:cs typeface="Calibri"/>
              </a:rPr>
              <a:t>θ</a:t>
            </a:r>
            <a:r>
              <a:rPr lang="en-IN" dirty="0" smtClean="0">
                <a:latin typeface="Calibri"/>
                <a:cs typeface="Calibri"/>
              </a:rPr>
              <a:t>h</a:t>
            </a:r>
            <a:r>
              <a:rPr lang="en-IN" dirty="0" smtClean="0"/>
              <a:t>) for some </a:t>
            </a:r>
            <a:r>
              <a:rPr lang="el-GR" dirty="0" smtClean="0">
                <a:latin typeface="Calibri"/>
                <a:cs typeface="Calibri"/>
              </a:rPr>
              <a:t>θ</a:t>
            </a:r>
            <a:r>
              <a:rPr lang="en-IN" dirty="0" smtClean="0">
                <a:latin typeface="Calibri"/>
                <a:cs typeface="Calibri"/>
              </a:rPr>
              <a:t>, 0&lt;</a:t>
            </a:r>
            <a:r>
              <a:rPr lang="el-GR" dirty="0" smtClean="0">
                <a:latin typeface="Calibri"/>
                <a:cs typeface="Calibri"/>
              </a:rPr>
              <a:t> θ</a:t>
            </a:r>
            <a:r>
              <a:rPr lang="en-IN" dirty="0" smtClean="0">
                <a:latin typeface="Calibri"/>
                <a:cs typeface="Calibri"/>
              </a:rPr>
              <a:t>&lt;1</a:t>
            </a:r>
            <a:endParaRPr lang="en-US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28991" y="3929066"/>
          <a:ext cx="1596985" cy="500066"/>
        </p:xfrm>
        <a:graphic>
          <a:graphicData uri="http://schemas.openxmlformats.org/presentationml/2006/ole">
            <p:oleObj spid="_x0000_s2053" name="Equation" r:id="rId3" imgW="1257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Geometrical Interpretation of MVT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For a continuous curve y=f(x) defined in </a:t>
            </a:r>
            <a:r>
              <a:rPr lang="en-US" dirty="0" err="1" smtClean="0"/>
              <a:t>a≤x≤b</a:t>
            </a:r>
            <a:r>
              <a:rPr lang="en-US" dirty="0" smtClean="0"/>
              <a:t>, the slope of the tangent f’(c) (where c lies between a and b i.e. a&lt;c&lt;b) to the curve  is parallel to the slope of the chord joining the end points of the curve.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44" name="Picture 4" descr="Graphic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459264"/>
            <a:ext cx="3544742" cy="211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Special Case of MVT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72442" cy="483872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 </a:t>
            </a:r>
            <a:r>
              <a:rPr lang="en-IN" sz="2800" b="1" dirty="0" err="1" smtClean="0"/>
              <a:t>Rolle’s</a:t>
            </a:r>
            <a:r>
              <a:rPr lang="en-IN" sz="2800" b="1" dirty="0" smtClean="0"/>
              <a:t> Theorem</a:t>
            </a:r>
          </a:p>
          <a:p>
            <a:pPr>
              <a:buNone/>
            </a:pPr>
            <a:r>
              <a:rPr lang="en-IN" sz="2400" b="1" dirty="0" smtClean="0">
                <a:cs typeface="Times New Roman" pitchFamily="18" charset="0"/>
              </a:rPr>
              <a:t>Statement:</a:t>
            </a:r>
            <a:endParaRPr lang="en-US" sz="2400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Let f(x) be any real valued function defined in </a:t>
            </a:r>
            <a:r>
              <a:rPr lang="en-US" sz="2400" dirty="0" err="1" smtClean="0">
                <a:cs typeface="Times New Roman" pitchFamily="18" charset="0"/>
              </a:rPr>
              <a:t>a≤x≤b</a:t>
            </a:r>
            <a:r>
              <a:rPr lang="en-US" sz="2400" dirty="0" smtClean="0">
                <a:cs typeface="Times New Roman" pitchFamily="18" charset="0"/>
              </a:rPr>
              <a:t> such that</a:t>
            </a: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i</a:t>
            </a:r>
            <a:r>
              <a:rPr lang="en-US" sz="2400" dirty="0" smtClean="0">
                <a:cs typeface="Times New Roman" pitchFamily="18" charset="0"/>
              </a:rPr>
              <a:t>) f(x) is continuous in </a:t>
            </a:r>
            <a:r>
              <a:rPr lang="en-US" sz="2400" dirty="0" err="1" smtClean="0">
                <a:cs typeface="Times New Roman" pitchFamily="18" charset="0"/>
              </a:rPr>
              <a:t>a≤x≤b</a:t>
            </a:r>
            <a:endParaRPr lang="en-US" sz="2400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(ii) f(x) is differentiable in a&lt;x&lt;b</a:t>
            </a: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(iii) f(a)=f(b)</a:t>
            </a: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Then, there exists at least one c in a&lt;c&lt;b such that f’(c)=0.</a:t>
            </a:r>
          </a:p>
          <a:p>
            <a:pPr>
              <a:buNone/>
            </a:pPr>
            <a:r>
              <a:rPr lang="en-IN" sz="2400" dirty="0" smtClean="0">
                <a:cs typeface="Times New Roman" pitchFamily="18" charset="0"/>
              </a:rPr>
              <a:t>Note: All the conditions of </a:t>
            </a:r>
            <a:r>
              <a:rPr lang="en-IN" sz="2400" dirty="0" err="1" smtClean="0">
                <a:cs typeface="Times New Roman" pitchFamily="18" charset="0"/>
              </a:rPr>
              <a:t>Rolle’s</a:t>
            </a:r>
            <a:r>
              <a:rPr lang="en-IN" sz="2400" dirty="0" smtClean="0">
                <a:cs typeface="Times New Roman" pitchFamily="18" charset="0"/>
              </a:rPr>
              <a:t> theorem are sufficient not necessary.</a:t>
            </a:r>
          </a:p>
          <a:p>
            <a:pPr>
              <a:buNone/>
            </a:pPr>
            <a:r>
              <a:rPr lang="en-IN" sz="2400" dirty="0" smtClean="0">
                <a:cs typeface="Times New Roman" pitchFamily="18" charset="0"/>
              </a:rPr>
              <a:t>Counter Example: </a:t>
            </a:r>
            <a:r>
              <a:rPr lang="en-IN" sz="2400" b="1" dirty="0" err="1" smtClean="0">
                <a:cs typeface="Times New Roman" pitchFamily="18" charset="0"/>
              </a:rPr>
              <a:t>i</a:t>
            </a:r>
            <a:r>
              <a:rPr lang="en-IN" sz="2400" b="1" dirty="0" smtClean="0">
                <a:cs typeface="Times New Roman" pitchFamily="18" charset="0"/>
              </a:rPr>
              <a:t>) </a:t>
            </a:r>
            <a:r>
              <a:rPr lang="en-US" sz="2400" b="1" dirty="0" smtClean="0"/>
              <a:t>f(x)=2+(x-1)</a:t>
            </a:r>
            <a:r>
              <a:rPr lang="en-US" sz="2400" b="1" baseline="30000" dirty="0" smtClean="0"/>
              <a:t>2/3</a:t>
            </a:r>
            <a:r>
              <a:rPr lang="en-US" sz="2400" b="1" dirty="0" smtClean="0"/>
              <a:t> in 0≤x≤2</a:t>
            </a:r>
          </a:p>
          <a:p>
            <a:pPr>
              <a:buNone/>
            </a:pPr>
            <a:r>
              <a:rPr lang="en-IN" sz="2400" b="1" dirty="0" smtClean="0"/>
              <a:t>                               ii) f(x)=|x-1|+|x-2| on [-1,3]</a:t>
            </a:r>
            <a:endParaRPr lang="en-US" sz="2400" b="1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>
              <a:cs typeface="Times New Roman" pitchFamily="18" charset="0"/>
            </a:endParaRPr>
          </a:p>
          <a:p>
            <a:pPr>
              <a:buNone/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IN" sz="2800" dirty="0" smtClean="0"/>
              <a:t>Geometrical Interpretation of </a:t>
            </a:r>
            <a:r>
              <a:rPr lang="en-IN" sz="2800" dirty="0" err="1" smtClean="0"/>
              <a:t>Rolle’s</a:t>
            </a:r>
            <a:r>
              <a:rPr lang="en-IN" sz="2800" dirty="0" smtClean="0"/>
              <a:t> Theorem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a continuous curve y=f(x) defined in </a:t>
            </a:r>
            <a:r>
              <a:rPr lang="en-US" dirty="0" err="1" smtClean="0"/>
              <a:t>a≤x≤b</a:t>
            </a:r>
            <a:r>
              <a:rPr lang="en-US" dirty="0" smtClean="0"/>
              <a:t>, the slope of the tangent f’(c) (where c lies between a and b i.e. a&lt;c&lt;b) to the curve joining the two end points a and b is parallel to the x-axis.</a:t>
            </a:r>
            <a:endParaRPr lang="en-US" dirty="0"/>
          </a:p>
        </p:txBody>
      </p:sp>
      <p:pic>
        <p:nvPicPr>
          <p:cNvPr id="8193" name="Picture 4" descr="http://www.ies.co.jp/math/java/calc/rolhei/ro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071810"/>
            <a:ext cx="2857520" cy="320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General case (Cauchy’s MVT)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Statement: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Let f(x) and g(x) be two real valued function defined in </a:t>
            </a:r>
            <a:r>
              <a:rPr lang="en-US" dirty="0" err="1" smtClean="0"/>
              <a:t>a≤x≤b</a:t>
            </a:r>
            <a:r>
              <a:rPr lang="en-US" dirty="0" smtClean="0"/>
              <a:t> such that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f(x) and g(x) are continuous in </a:t>
            </a:r>
            <a:r>
              <a:rPr lang="en-US" dirty="0" err="1" smtClean="0"/>
              <a:t>a≤x≤b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(ii) f(x) and g(x) are both differentiable in a&lt;x&lt;b</a:t>
            </a:r>
          </a:p>
          <a:p>
            <a:pPr>
              <a:buNone/>
            </a:pPr>
            <a:r>
              <a:rPr lang="en-US" dirty="0" smtClean="0"/>
              <a:t>(iii) g’(x)≠0 for some a&lt;x&lt;b</a:t>
            </a:r>
          </a:p>
          <a:p>
            <a:pPr>
              <a:buNone/>
            </a:pPr>
            <a:r>
              <a:rPr lang="en-US" dirty="0" smtClean="0"/>
              <a:t>Then, there exists at least one c in a&lt;c&lt;b such that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7457" y="4857760"/>
          <a:ext cx="2623723" cy="857256"/>
        </p:xfrm>
        <a:graphic>
          <a:graphicData uri="http://schemas.openxmlformats.org/presentationml/2006/ole">
            <p:oleObj spid="_x0000_s7169" name="Equation" r:id="rId3" imgW="1282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Alternative form: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sz="quarter" idx="1"/>
          </p:nvPr>
        </p:nvGraphicFramePr>
        <p:xfrm>
          <a:off x="1285875" y="2339975"/>
          <a:ext cx="6096000" cy="1031875"/>
        </p:xfrm>
        <a:graphic>
          <a:graphicData uri="http://schemas.openxmlformats.org/presentationml/2006/ole">
            <p:oleObj spid="_x0000_s6145" name="Equation" r:id="rId3" imgW="2476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931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Equity</vt:lpstr>
      <vt:lpstr>Equation</vt:lpstr>
      <vt:lpstr>Mean Value Theorem</vt:lpstr>
      <vt:lpstr>Curriculum</vt:lpstr>
      <vt:lpstr>Motivation</vt:lpstr>
      <vt:lpstr>Mean value Theorem (Lagrange’s MVT)</vt:lpstr>
      <vt:lpstr>Geometrical Interpretation of MVT</vt:lpstr>
      <vt:lpstr>Special Case of MVT</vt:lpstr>
      <vt:lpstr>Geometrical Interpretation of Rolle’s Theorem</vt:lpstr>
      <vt:lpstr>General case (Cauchy’s MVT)</vt:lpstr>
      <vt:lpstr>Alternative form:</vt:lpstr>
      <vt:lpstr>Interpretation (Cauchy’s MVT)</vt:lpstr>
      <vt:lpstr>Observations</vt:lpstr>
      <vt:lpstr>Applications</vt:lpstr>
      <vt:lpstr>Slide 13</vt:lpstr>
      <vt:lpstr>Books Recommended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 Value Theorem</dc:title>
  <dc:creator>Windows User</dc:creator>
  <cp:lastModifiedBy>Windows User</cp:lastModifiedBy>
  <cp:revision>23</cp:revision>
  <dcterms:created xsi:type="dcterms:W3CDTF">2018-01-20T08:47:43Z</dcterms:created>
  <dcterms:modified xsi:type="dcterms:W3CDTF">2018-01-21T03:28:37Z</dcterms:modified>
</cp:coreProperties>
</file>