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7" r:id="rId3"/>
    <p:sldId id="258" r:id="rId4"/>
    <p:sldId id="261" r:id="rId5"/>
    <p:sldId id="268" r:id="rId6"/>
    <p:sldId id="269" r:id="rId7"/>
    <p:sldId id="270" r:id="rId8"/>
    <p:sldId id="271" r:id="rId9"/>
    <p:sldId id="272" r:id="rId10"/>
    <p:sldId id="273" r:id="rId11"/>
    <p:sldId id="277" r:id="rId12"/>
    <p:sldId id="280" r:id="rId13"/>
    <p:sldId id="284" r:id="rId14"/>
    <p:sldId id="288" r:id="rId15"/>
    <p:sldId id="325" r:id="rId16"/>
    <p:sldId id="326" r:id="rId17"/>
    <p:sldId id="298" r:id="rId18"/>
    <p:sldId id="300" r:id="rId19"/>
    <p:sldId id="316" r:id="rId20"/>
    <p:sldId id="317" r:id="rId21"/>
    <p:sldId id="318" r:id="rId22"/>
    <p:sldId id="293" r:id="rId23"/>
    <p:sldId id="295" r:id="rId24"/>
    <p:sldId id="319" r:id="rId25"/>
    <p:sldId id="321" r:id="rId26"/>
    <p:sldId id="322" r:id="rId27"/>
    <p:sldId id="323" r:id="rId28"/>
    <p:sldId id="32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9C2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84"/>
      </p:cViewPr>
      <p:guideLst>
        <p:guide orient="horz" pos="2160"/>
        <p:guide pos="2880"/>
      </p:guideLst>
    </p:cSldViewPr>
  </p:slideViewPr>
  <p:notesTextViewPr>
    <p:cViewPr>
      <p:scale>
        <a:sx n="100" d="100"/>
        <a:sy n="100" d="100"/>
      </p:scale>
      <p:origin x="0" y="0"/>
    </p:cViewPr>
  </p:notesTextViewPr>
  <p:sorterViewPr>
    <p:cViewPr>
      <p:scale>
        <a:sx n="79" d="100"/>
        <a:sy n="79" d="100"/>
      </p:scale>
      <p:origin x="0" y="95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ata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8399BF-A690-49D1-B4DB-7520E7D2200D}" type="doc">
      <dgm:prSet loTypeId="urn:microsoft.com/office/officeart/2008/layout/PictureAccentList" loCatId="picture" qsTypeId="urn:microsoft.com/office/officeart/2005/8/quickstyle/simple2" qsCatId="simple" csTypeId="urn:microsoft.com/office/officeart/2005/8/colors/colorful5" csCatId="colorful" phldr="1"/>
      <dgm:spPr/>
      <dgm:t>
        <a:bodyPr/>
        <a:lstStyle/>
        <a:p>
          <a:endParaRPr lang="en-IN"/>
        </a:p>
      </dgm:t>
    </dgm:pt>
    <dgm:pt modelId="{F5A1A485-FE9C-40E5-AD53-8ECDA37DC115}">
      <dgm:prSet phldrT="[Text]" custT="1"/>
      <dgm:spPr>
        <a:solidFill>
          <a:schemeClr val="bg2"/>
        </a:solidFill>
      </dgm:spPr>
      <dgm:t>
        <a:bodyPr/>
        <a:lstStyle/>
        <a:p>
          <a:r>
            <a:rPr lang="en-IN" sz="2800" b="1" spc="300" dirty="0" smtClean="0">
              <a:solidFill>
                <a:schemeClr val="tx1"/>
              </a:solidFill>
              <a:effectLst>
                <a:outerShdw blurRad="38100" dist="38100" dir="2700000" algn="tl">
                  <a:srgbClr val="000000">
                    <a:alpha val="43137"/>
                  </a:srgbClr>
                </a:outerShdw>
              </a:effectLst>
            </a:rPr>
            <a:t>1. Earth’s interior with special reference to seismology [3]</a:t>
          </a:r>
          <a:endParaRPr lang="en-IN" sz="2800" b="1" spc="300" dirty="0">
            <a:solidFill>
              <a:schemeClr val="tx1"/>
            </a:solidFill>
            <a:effectLst>
              <a:outerShdw blurRad="38100" dist="38100" dir="2700000" algn="tl">
                <a:srgbClr val="000000">
                  <a:alpha val="43137"/>
                </a:srgbClr>
              </a:outerShdw>
            </a:effectLst>
          </a:endParaRPr>
        </a:p>
      </dgm:t>
    </dgm:pt>
    <dgm:pt modelId="{AF09E8BA-3324-4847-B7B1-232902C013D2}" type="parTrans" cxnId="{019A65E0-B9CE-4BA1-9E0E-8A109671C51C}">
      <dgm:prSet/>
      <dgm:spPr/>
      <dgm:t>
        <a:bodyPr/>
        <a:lstStyle/>
        <a:p>
          <a:endParaRPr lang="en-IN"/>
        </a:p>
      </dgm:t>
    </dgm:pt>
    <dgm:pt modelId="{79C68660-9C20-406B-82DD-F5609B62C398}" type="sibTrans" cxnId="{019A65E0-B9CE-4BA1-9E0E-8A109671C51C}">
      <dgm:prSet/>
      <dgm:spPr/>
      <dgm:t>
        <a:bodyPr/>
        <a:lstStyle/>
        <a:p>
          <a:endParaRPr lang="en-IN"/>
        </a:p>
      </dgm:t>
    </dgm:pt>
    <dgm:pt modelId="{8D630293-6A74-44F1-9071-177A47D7729F}">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Origin of Earth [1]</a:t>
          </a:r>
          <a:endParaRPr lang="en-IN" b="1" i="1" dirty="0">
            <a:solidFill>
              <a:schemeClr val="tx1"/>
            </a:solidFill>
            <a:effectLst>
              <a:outerShdw blurRad="38100" dist="38100" dir="2700000" algn="tl">
                <a:srgbClr val="000000">
                  <a:alpha val="43137"/>
                </a:srgbClr>
              </a:outerShdw>
            </a:effectLst>
          </a:endParaRPr>
        </a:p>
      </dgm:t>
    </dgm:pt>
    <dgm:pt modelId="{AA218750-25CC-4505-9E04-D67958E1CE43}" type="parTrans" cxnId="{72091A9A-53EA-4F82-BB85-1E19BD87BC4A}">
      <dgm:prSet/>
      <dgm:spPr/>
      <dgm:t>
        <a:bodyPr/>
        <a:lstStyle/>
        <a:p>
          <a:endParaRPr lang="en-IN"/>
        </a:p>
      </dgm:t>
    </dgm:pt>
    <dgm:pt modelId="{58C70151-DB5A-4711-A79C-B1728EAC0C58}" type="sibTrans" cxnId="{72091A9A-53EA-4F82-BB85-1E19BD87BC4A}">
      <dgm:prSet/>
      <dgm:spPr/>
      <dgm:t>
        <a:bodyPr/>
        <a:lstStyle/>
        <a:p>
          <a:endParaRPr lang="en-IN"/>
        </a:p>
      </dgm:t>
    </dgm:pt>
    <dgm:pt modelId="{812F13B9-9091-417E-AEAF-394E3B0832CB}">
      <dgm:prSet phldrT="[Text]"/>
      <dgm:spPr>
        <a:solidFill>
          <a:schemeClr val="bg2"/>
        </a:solidFill>
      </dgm:spPr>
      <dgm:t>
        <a:bodyPr/>
        <a:lstStyle/>
        <a:p>
          <a:r>
            <a:rPr lang="en-IN" b="1" i="1" u="none" dirty="0" smtClean="0">
              <a:solidFill>
                <a:schemeClr val="tx1"/>
              </a:solidFill>
              <a:effectLst>
                <a:outerShdw blurRad="38100" dist="38100" dir="2700000" algn="tl">
                  <a:srgbClr val="000000">
                    <a:alpha val="43137"/>
                  </a:srgbClr>
                </a:outerShdw>
              </a:effectLst>
            </a:rPr>
            <a:t>Primary Wave, Secondary wave, long wave [1]</a:t>
          </a:r>
          <a:endParaRPr lang="en-IN" b="1" i="1" u="none" dirty="0">
            <a:solidFill>
              <a:schemeClr val="tx1"/>
            </a:solidFill>
            <a:effectLst>
              <a:outerShdw blurRad="38100" dist="38100" dir="2700000" algn="tl">
                <a:srgbClr val="000000">
                  <a:alpha val="43137"/>
                </a:srgbClr>
              </a:outerShdw>
            </a:effectLst>
          </a:endParaRPr>
        </a:p>
      </dgm:t>
    </dgm:pt>
    <dgm:pt modelId="{AEBD8ED8-A8B8-4A00-BA96-0C3AD1CFBC40}" type="parTrans" cxnId="{719708D5-3557-478E-8E2C-ED9BF11ABAF2}">
      <dgm:prSet/>
      <dgm:spPr/>
      <dgm:t>
        <a:bodyPr/>
        <a:lstStyle/>
        <a:p>
          <a:endParaRPr lang="en-IN"/>
        </a:p>
      </dgm:t>
    </dgm:pt>
    <dgm:pt modelId="{62DE985B-782D-460D-A278-B60AB153957C}" type="sibTrans" cxnId="{719708D5-3557-478E-8E2C-ED9BF11ABAF2}">
      <dgm:prSet/>
      <dgm:spPr/>
      <dgm:t>
        <a:bodyPr/>
        <a:lstStyle/>
        <a:p>
          <a:endParaRPr lang="en-IN"/>
        </a:p>
      </dgm:t>
    </dgm:pt>
    <dgm:pt modelId="{116AD40A-B248-4A0E-90B5-A881731713F3}">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Layers of Interior  [1]</a:t>
          </a:r>
          <a:endParaRPr lang="en-IN" b="1" i="1" dirty="0">
            <a:solidFill>
              <a:schemeClr val="tx1"/>
            </a:solidFill>
            <a:effectLst>
              <a:outerShdw blurRad="38100" dist="38100" dir="2700000" algn="tl">
                <a:srgbClr val="000000">
                  <a:alpha val="43137"/>
                </a:srgbClr>
              </a:outerShdw>
            </a:effectLst>
          </a:endParaRPr>
        </a:p>
      </dgm:t>
    </dgm:pt>
    <dgm:pt modelId="{F7A709C3-1B1B-413B-B303-4A5C83424345}" type="parTrans" cxnId="{38B4F174-2335-4C17-9637-872E16F28B17}">
      <dgm:prSet/>
      <dgm:spPr/>
      <dgm:t>
        <a:bodyPr/>
        <a:lstStyle/>
        <a:p>
          <a:endParaRPr lang="en-IN"/>
        </a:p>
      </dgm:t>
    </dgm:pt>
    <dgm:pt modelId="{0BD99A63-41F7-44FC-9072-0640C5A9C841}" type="sibTrans" cxnId="{38B4F174-2335-4C17-9637-872E16F28B17}">
      <dgm:prSet/>
      <dgm:spPr/>
      <dgm:t>
        <a:bodyPr/>
        <a:lstStyle/>
        <a:p>
          <a:endParaRPr lang="en-IN"/>
        </a:p>
      </dgm:t>
    </dgm:pt>
    <dgm:pt modelId="{58F1DF90-F8E2-4BA9-B08A-73E9092D0A5A}" type="pres">
      <dgm:prSet presAssocID="{018399BF-A690-49D1-B4DB-7520E7D2200D}" presName="layout" presStyleCnt="0">
        <dgm:presLayoutVars>
          <dgm:chMax/>
          <dgm:chPref/>
          <dgm:dir/>
          <dgm:animOne val="branch"/>
          <dgm:animLvl val="lvl"/>
          <dgm:resizeHandles/>
        </dgm:presLayoutVars>
      </dgm:prSet>
      <dgm:spPr/>
      <dgm:t>
        <a:bodyPr/>
        <a:lstStyle/>
        <a:p>
          <a:endParaRPr lang="en-US"/>
        </a:p>
      </dgm:t>
    </dgm:pt>
    <dgm:pt modelId="{1AA2B2CC-D507-4A69-A708-43B3BE962C69}" type="pres">
      <dgm:prSet presAssocID="{F5A1A485-FE9C-40E5-AD53-8ECDA37DC115}" presName="root" presStyleCnt="0">
        <dgm:presLayoutVars>
          <dgm:chMax/>
          <dgm:chPref val="4"/>
        </dgm:presLayoutVars>
      </dgm:prSet>
      <dgm:spPr/>
    </dgm:pt>
    <dgm:pt modelId="{898103C6-F0C0-4C33-9363-BFC0C7195D6B}" type="pres">
      <dgm:prSet presAssocID="{F5A1A485-FE9C-40E5-AD53-8ECDA37DC115}" presName="rootComposite" presStyleCnt="0">
        <dgm:presLayoutVars/>
      </dgm:prSet>
      <dgm:spPr/>
    </dgm:pt>
    <dgm:pt modelId="{AA43A281-FCDE-4BEA-9457-AC1F38C2F6A5}" type="pres">
      <dgm:prSet presAssocID="{F5A1A485-FE9C-40E5-AD53-8ECDA37DC115}" presName="rootText" presStyleLbl="node0" presStyleIdx="0" presStyleCnt="1">
        <dgm:presLayoutVars>
          <dgm:chMax/>
          <dgm:chPref val="4"/>
        </dgm:presLayoutVars>
      </dgm:prSet>
      <dgm:spPr/>
      <dgm:t>
        <a:bodyPr/>
        <a:lstStyle/>
        <a:p>
          <a:endParaRPr lang="en-IN"/>
        </a:p>
      </dgm:t>
    </dgm:pt>
    <dgm:pt modelId="{55FEF9FA-7AFE-4FDD-8B1C-BD489423B5FF}" type="pres">
      <dgm:prSet presAssocID="{F5A1A485-FE9C-40E5-AD53-8ECDA37DC115}" presName="childShape" presStyleCnt="0">
        <dgm:presLayoutVars>
          <dgm:chMax val="0"/>
          <dgm:chPref val="0"/>
        </dgm:presLayoutVars>
      </dgm:prSet>
      <dgm:spPr/>
    </dgm:pt>
    <dgm:pt modelId="{CB36A34E-5A37-4929-B567-B7BA27C8A5FC}" type="pres">
      <dgm:prSet presAssocID="{8D630293-6A74-44F1-9071-177A47D7729F}" presName="childComposite" presStyleCnt="0">
        <dgm:presLayoutVars>
          <dgm:chMax val="0"/>
          <dgm:chPref val="0"/>
        </dgm:presLayoutVars>
      </dgm:prSet>
      <dgm:spPr/>
    </dgm:pt>
    <dgm:pt modelId="{FCFA7A1D-AEFE-407C-9203-CCCBE3B3E6C0}" type="pres">
      <dgm:prSet presAssocID="{8D630293-6A74-44F1-9071-177A47D7729F}" presName="Image" presStyleLbl="node1" presStyleIdx="0" presStyleCnt="3"/>
      <dgm:spPr>
        <a:blipFill rotWithShape="0">
          <a:blip xmlns:r="http://schemas.openxmlformats.org/officeDocument/2006/relationships" r:embed="rId1"/>
          <a:stretch>
            <a:fillRect/>
          </a:stretch>
        </a:blipFill>
      </dgm:spPr>
      <dgm:t>
        <a:bodyPr/>
        <a:lstStyle/>
        <a:p>
          <a:endParaRPr lang="en-GB"/>
        </a:p>
      </dgm:t>
    </dgm:pt>
    <dgm:pt modelId="{4006D8CA-0F70-4531-A034-89D7FF051EC4}" type="pres">
      <dgm:prSet presAssocID="{8D630293-6A74-44F1-9071-177A47D7729F}" presName="childText" presStyleLbl="lnNode1" presStyleIdx="0" presStyleCnt="3">
        <dgm:presLayoutVars>
          <dgm:chMax val="0"/>
          <dgm:chPref val="0"/>
          <dgm:bulletEnabled val="1"/>
        </dgm:presLayoutVars>
      </dgm:prSet>
      <dgm:spPr/>
      <dgm:t>
        <a:bodyPr/>
        <a:lstStyle/>
        <a:p>
          <a:endParaRPr lang="en-IN"/>
        </a:p>
      </dgm:t>
    </dgm:pt>
    <dgm:pt modelId="{8ED33DDE-174E-4FD7-AC17-89400EF0098B}" type="pres">
      <dgm:prSet presAssocID="{812F13B9-9091-417E-AEAF-394E3B0832CB}" presName="childComposite" presStyleCnt="0">
        <dgm:presLayoutVars>
          <dgm:chMax val="0"/>
          <dgm:chPref val="0"/>
        </dgm:presLayoutVars>
      </dgm:prSet>
      <dgm:spPr/>
    </dgm:pt>
    <dgm:pt modelId="{216445E2-A13B-4FD5-B8E7-E64E7747680C}" type="pres">
      <dgm:prSet presAssocID="{812F13B9-9091-417E-AEAF-394E3B0832CB}" presName="Image" presStyleLbl="node1" presStyleIdx="1" presStyleCnt="3"/>
      <dgm:spPr>
        <a:blipFill rotWithShape="0">
          <a:blip xmlns:r="http://schemas.openxmlformats.org/officeDocument/2006/relationships" r:embed="rId2"/>
          <a:stretch>
            <a:fillRect/>
          </a:stretch>
        </a:blipFill>
      </dgm:spPr>
      <dgm:t>
        <a:bodyPr/>
        <a:lstStyle/>
        <a:p>
          <a:endParaRPr lang="en-GB"/>
        </a:p>
      </dgm:t>
    </dgm:pt>
    <dgm:pt modelId="{A8A3204F-BBA5-4C03-8C6E-74813A9DCD04}" type="pres">
      <dgm:prSet presAssocID="{812F13B9-9091-417E-AEAF-394E3B0832CB}" presName="childText" presStyleLbl="lnNode1" presStyleIdx="1" presStyleCnt="3">
        <dgm:presLayoutVars>
          <dgm:chMax val="0"/>
          <dgm:chPref val="0"/>
          <dgm:bulletEnabled val="1"/>
        </dgm:presLayoutVars>
      </dgm:prSet>
      <dgm:spPr/>
      <dgm:t>
        <a:bodyPr/>
        <a:lstStyle/>
        <a:p>
          <a:endParaRPr lang="en-IN"/>
        </a:p>
      </dgm:t>
    </dgm:pt>
    <dgm:pt modelId="{D72A47D6-34D3-4A3F-85D9-4E78C4045867}" type="pres">
      <dgm:prSet presAssocID="{116AD40A-B248-4A0E-90B5-A881731713F3}" presName="childComposite" presStyleCnt="0">
        <dgm:presLayoutVars>
          <dgm:chMax val="0"/>
          <dgm:chPref val="0"/>
        </dgm:presLayoutVars>
      </dgm:prSet>
      <dgm:spPr/>
    </dgm:pt>
    <dgm:pt modelId="{2DBEE617-334E-4B7C-A4B2-7CE7DF0D573D}" type="pres">
      <dgm:prSet presAssocID="{116AD40A-B248-4A0E-90B5-A881731713F3}" presName="Image" presStyleLbl="node1" presStyleIdx="2" presStyleCnt="3"/>
      <dgm:spPr>
        <a:blipFill rotWithShape="0">
          <a:blip xmlns:r="http://schemas.openxmlformats.org/officeDocument/2006/relationships" r:embed="rId3"/>
          <a:stretch>
            <a:fillRect/>
          </a:stretch>
        </a:blipFill>
      </dgm:spPr>
      <dgm:t>
        <a:bodyPr/>
        <a:lstStyle/>
        <a:p>
          <a:endParaRPr lang="en-GB"/>
        </a:p>
      </dgm:t>
    </dgm:pt>
    <dgm:pt modelId="{2BDFD293-2AB7-43E6-A967-F0579AB93124}" type="pres">
      <dgm:prSet presAssocID="{116AD40A-B248-4A0E-90B5-A881731713F3}" presName="childText" presStyleLbl="lnNode1" presStyleIdx="2" presStyleCnt="3">
        <dgm:presLayoutVars>
          <dgm:chMax val="0"/>
          <dgm:chPref val="0"/>
          <dgm:bulletEnabled val="1"/>
        </dgm:presLayoutVars>
      </dgm:prSet>
      <dgm:spPr/>
      <dgm:t>
        <a:bodyPr/>
        <a:lstStyle/>
        <a:p>
          <a:endParaRPr lang="en-IN"/>
        </a:p>
      </dgm:t>
    </dgm:pt>
  </dgm:ptLst>
  <dgm:cxnLst>
    <dgm:cxn modelId="{5309BDD8-9F91-4926-A3A7-09FAFF47E226}" type="presOf" srcId="{018399BF-A690-49D1-B4DB-7520E7D2200D}" destId="{58F1DF90-F8E2-4BA9-B08A-73E9092D0A5A}" srcOrd="0" destOrd="0" presId="urn:microsoft.com/office/officeart/2008/layout/PictureAccentList"/>
    <dgm:cxn modelId="{719708D5-3557-478E-8E2C-ED9BF11ABAF2}" srcId="{F5A1A485-FE9C-40E5-AD53-8ECDA37DC115}" destId="{812F13B9-9091-417E-AEAF-394E3B0832CB}" srcOrd="1" destOrd="0" parTransId="{AEBD8ED8-A8B8-4A00-BA96-0C3AD1CFBC40}" sibTransId="{62DE985B-782D-460D-A278-B60AB153957C}"/>
    <dgm:cxn modelId="{F586BBB3-B822-48EE-95E8-501A1862EFE7}" type="presOf" srcId="{116AD40A-B248-4A0E-90B5-A881731713F3}" destId="{2BDFD293-2AB7-43E6-A967-F0579AB93124}" srcOrd="0" destOrd="0" presId="urn:microsoft.com/office/officeart/2008/layout/PictureAccentList"/>
    <dgm:cxn modelId="{19E87AEC-3C21-40F4-A589-374692C4A9F3}" type="presOf" srcId="{812F13B9-9091-417E-AEAF-394E3B0832CB}" destId="{A8A3204F-BBA5-4C03-8C6E-74813A9DCD04}" srcOrd="0" destOrd="0" presId="urn:microsoft.com/office/officeart/2008/layout/PictureAccentList"/>
    <dgm:cxn modelId="{019A65E0-B9CE-4BA1-9E0E-8A109671C51C}" srcId="{018399BF-A690-49D1-B4DB-7520E7D2200D}" destId="{F5A1A485-FE9C-40E5-AD53-8ECDA37DC115}" srcOrd="0" destOrd="0" parTransId="{AF09E8BA-3324-4847-B7B1-232902C013D2}" sibTransId="{79C68660-9C20-406B-82DD-F5609B62C398}"/>
    <dgm:cxn modelId="{72091A9A-53EA-4F82-BB85-1E19BD87BC4A}" srcId="{F5A1A485-FE9C-40E5-AD53-8ECDA37DC115}" destId="{8D630293-6A74-44F1-9071-177A47D7729F}" srcOrd="0" destOrd="0" parTransId="{AA218750-25CC-4505-9E04-D67958E1CE43}" sibTransId="{58C70151-DB5A-4711-A79C-B1728EAC0C58}"/>
    <dgm:cxn modelId="{38B4F174-2335-4C17-9637-872E16F28B17}" srcId="{F5A1A485-FE9C-40E5-AD53-8ECDA37DC115}" destId="{116AD40A-B248-4A0E-90B5-A881731713F3}" srcOrd="2" destOrd="0" parTransId="{F7A709C3-1B1B-413B-B303-4A5C83424345}" sibTransId="{0BD99A63-41F7-44FC-9072-0640C5A9C841}"/>
    <dgm:cxn modelId="{7B476495-9407-4326-ABE7-D7DC1B0D33DF}" type="presOf" srcId="{F5A1A485-FE9C-40E5-AD53-8ECDA37DC115}" destId="{AA43A281-FCDE-4BEA-9457-AC1F38C2F6A5}" srcOrd="0" destOrd="0" presId="urn:microsoft.com/office/officeart/2008/layout/PictureAccentList"/>
    <dgm:cxn modelId="{DA94A6D9-12F9-42A6-A6E2-636A9934FC03}" type="presOf" srcId="{8D630293-6A74-44F1-9071-177A47D7729F}" destId="{4006D8CA-0F70-4531-A034-89D7FF051EC4}" srcOrd="0" destOrd="0" presId="urn:microsoft.com/office/officeart/2008/layout/PictureAccentList"/>
    <dgm:cxn modelId="{EF8FCF2D-5EEB-4A56-BC5F-10715D83C6B8}" type="presParOf" srcId="{58F1DF90-F8E2-4BA9-B08A-73E9092D0A5A}" destId="{1AA2B2CC-D507-4A69-A708-43B3BE962C69}" srcOrd="0" destOrd="0" presId="urn:microsoft.com/office/officeart/2008/layout/PictureAccentList"/>
    <dgm:cxn modelId="{B1A6074C-649F-46EE-BA15-085CA01FB6A5}" type="presParOf" srcId="{1AA2B2CC-D507-4A69-A708-43B3BE962C69}" destId="{898103C6-F0C0-4C33-9363-BFC0C7195D6B}" srcOrd="0" destOrd="0" presId="urn:microsoft.com/office/officeart/2008/layout/PictureAccentList"/>
    <dgm:cxn modelId="{9BC147D3-3E89-48A6-A2B3-5D241025BBFE}" type="presParOf" srcId="{898103C6-F0C0-4C33-9363-BFC0C7195D6B}" destId="{AA43A281-FCDE-4BEA-9457-AC1F38C2F6A5}" srcOrd="0" destOrd="0" presId="urn:microsoft.com/office/officeart/2008/layout/PictureAccentList"/>
    <dgm:cxn modelId="{2A53756C-C629-4C4D-8C51-CB3DBA42B134}" type="presParOf" srcId="{1AA2B2CC-D507-4A69-A708-43B3BE962C69}" destId="{55FEF9FA-7AFE-4FDD-8B1C-BD489423B5FF}" srcOrd="1" destOrd="0" presId="urn:microsoft.com/office/officeart/2008/layout/PictureAccentList"/>
    <dgm:cxn modelId="{502D846D-7CBA-40B3-8398-8ED0C321AA12}" type="presParOf" srcId="{55FEF9FA-7AFE-4FDD-8B1C-BD489423B5FF}" destId="{CB36A34E-5A37-4929-B567-B7BA27C8A5FC}" srcOrd="0" destOrd="0" presId="urn:microsoft.com/office/officeart/2008/layout/PictureAccentList"/>
    <dgm:cxn modelId="{766315AB-99DF-478B-A3B0-FC0EA1A01012}" type="presParOf" srcId="{CB36A34E-5A37-4929-B567-B7BA27C8A5FC}" destId="{FCFA7A1D-AEFE-407C-9203-CCCBE3B3E6C0}" srcOrd="0" destOrd="0" presId="urn:microsoft.com/office/officeart/2008/layout/PictureAccentList"/>
    <dgm:cxn modelId="{D09C8C96-394C-47C4-8295-25162F6AEB17}" type="presParOf" srcId="{CB36A34E-5A37-4929-B567-B7BA27C8A5FC}" destId="{4006D8CA-0F70-4531-A034-89D7FF051EC4}" srcOrd="1" destOrd="0" presId="urn:microsoft.com/office/officeart/2008/layout/PictureAccentList"/>
    <dgm:cxn modelId="{05C3A184-F61D-4C14-941F-155523EC3A98}" type="presParOf" srcId="{55FEF9FA-7AFE-4FDD-8B1C-BD489423B5FF}" destId="{8ED33DDE-174E-4FD7-AC17-89400EF0098B}" srcOrd="1" destOrd="0" presId="urn:microsoft.com/office/officeart/2008/layout/PictureAccentList"/>
    <dgm:cxn modelId="{1BA2A43E-1B23-4E5B-B6EE-DFFDEAE018E8}" type="presParOf" srcId="{8ED33DDE-174E-4FD7-AC17-89400EF0098B}" destId="{216445E2-A13B-4FD5-B8E7-E64E7747680C}" srcOrd="0" destOrd="0" presId="urn:microsoft.com/office/officeart/2008/layout/PictureAccentList"/>
    <dgm:cxn modelId="{FC7AC927-03FB-40C2-9F06-B5161920A002}" type="presParOf" srcId="{8ED33DDE-174E-4FD7-AC17-89400EF0098B}" destId="{A8A3204F-BBA5-4C03-8C6E-74813A9DCD04}" srcOrd="1" destOrd="0" presId="urn:microsoft.com/office/officeart/2008/layout/PictureAccentList"/>
    <dgm:cxn modelId="{63510E78-2C84-4B52-943F-EF1036D6AADC}" type="presParOf" srcId="{55FEF9FA-7AFE-4FDD-8B1C-BD489423B5FF}" destId="{D72A47D6-34D3-4A3F-85D9-4E78C4045867}" srcOrd="2" destOrd="0" presId="urn:microsoft.com/office/officeart/2008/layout/PictureAccentList"/>
    <dgm:cxn modelId="{4972A965-26A3-4E10-949A-FDB215D619CE}" type="presParOf" srcId="{D72A47D6-34D3-4A3F-85D9-4E78C4045867}" destId="{2DBEE617-334E-4B7C-A4B2-7CE7DF0D573D}" srcOrd="0" destOrd="0" presId="urn:microsoft.com/office/officeart/2008/layout/PictureAccentList"/>
    <dgm:cxn modelId="{D1625E31-039D-40AF-B9C3-68CEEA61D2A6}" type="presParOf" srcId="{D72A47D6-34D3-4A3F-85D9-4E78C4045867}" destId="{2BDFD293-2AB7-43E6-A967-F0579AB93124}"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6AF683-3962-46B7-85F3-0CB608CA9149}" type="doc">
      <dgm:prSet loTypeId="urn:microsoft.com/office/officeart/2008/layout/PictureAccentList" loCatId="list" qsTypeId="urn:microsoft.com/office/officeart/2005/8/quickstyle/simple2" qsCatId="simple" csTypeId="urn:microsoft.com/office/officeart/2005/8/colors/colorful5" csCatId="colorful" phldr="1"/>
      <dgm:spPr/>
      <dgm:t>
        <a:bodyPr/>
        <a:lstStyle/>
        <a:p>
          <a:endParaRPr lang="en-IN"/>
        </a:p>
      </dgm:t>
    </dgm:pt>
    <dgm:pt modelId="{E59BF02D-3009-4483-98BD-FCD638F24DD5}">
      <dgm:prSet phldrT="[Text]"/>
      <dgm:spPr>
        <a:solidFill>
          <a:schemeClr val="bg2"/>
        </a:solidFill>
      </dgm:spPr>
      <dgm:t>
        <a:bodyPr/>
        <a:lstStyle/>
        <a:p>
          <a:r>
            <a:rPr lang="en-IN" b="1" i="0" dirty="0" smtClean="0">
              <a:solidFill>
                <a:schemeClr val="tx1"/>
              </a:solidFill>
              <a:effectLst>
                <a:outerShdw blurRad="38100" dist="38100" dir="2700000" algn="tl">
                  <a:srgbClr val="000000">
                    <a:alpha val="43137"/>
                  </a:srgbClr>
                </a:outerShdw>
              </a:effectLst>
            </a:rPr>
            <a:t>3. Folds &amp; Faults: Classification &amp; surface expression [6]</a:t>
          </a:r>
          <a:endParaRPr lang="en-IN" b="1" i="0" dirty="0">
            <a:solidFill>
              <a:schemeClr val="tx1"/>
            </a:solidFill>
            <a:effectLst>
              <a:outerShdw blurRad="38100" dist="38100" dir="2700000" algn="tl">
                <a:srgbClr val="000000">
                  <a:alpha val="43137"/>
                </a:srgbClr>
              </a:outerShdw>
            </a:effectLst>
          </a:endParaRPr>
        </a:p>
      </dgm:t>
    </dgm:pt>
    <dgm:pt modelId="{3CB20140-8620-4582-BD43-8475EC2AE820}" type="parTrans" cxnId="{1F5C966E-18BF-4F44-AC09-1FD5E76AC3E7}">
      <dgm:prSet/>
      <dgm:spPr/>
      <dgm:t>
        <a:bodyPr/>
        <a:lstStyle/>
        <a:p>
          <a:endParaRPr lang="en-IN"/>
        </a:p>
      </dgm:t>
    </dgm:pt>
    <dgm:pt modelId="{17544616-9FA6-4D4A-B87D-E966BA45C59B}" type="sibTrans" cxnId="{1F5C966E-18BF-4F44-AC09-1FD5E76AC3E7}">
      <dgm:prSet/>
      <dgm:spPr/>
      <dgm:t>
        <a:bodyPr/>
        <a:lstStyle/>
        <a:p>
          <a:endParaRPr lang="en-IN"/>
        </a:p>
      </dgm:t>
    </dgm:pt>
    <dgm:pt modelId="{B9273E34-DB35-4A71-A91A-31D967D69947}">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Concepts and mechanism of folds (1)</a:t>
          </a:r>
          <a:endParaRPr lang="en-IN" b="1" i="1" dirty="0">
            <a:solidFill>
              <a:schemeClr val="tx1"/>
            </a:solidFill>
            <a:effectLst>
              <a:outerShdw blurRad="38100" dist="38100" dir="2700000" algn="tl">
                <a:srgbClr val="000000">
                  <a:alpha val="43137"/>
                </a:srgbClr>
              </a:outerShdw>
            </a:effectLst>
          </a:endParaRPr>
        </a:p>
      </dgm:t>
    </dgm:pt>
    <dgm:pt modelId="{6DAC5748-A7BA-47B6-AF24-CCB3D8626581}" type="parTrans" cxnId="{FF42F068-8098-48F7-9A7E-9C36278E10FA}">
      <dgm:prSet/>
      <dgm:spPr/>
      <dgm:t>
        <a:bodyPr/>
        <a:lstStyle/>
        <a:p>
          <a:endParaRPr lang="en-IN"/>
        </a:p>
      </dgm:t>
    </dgm:pt>
    <dgm:pt modelId="{00C8129D-14CD-4F33-B642-A393359EF95F}" type="sibTrans" cxnId="{FF42F068-8098-48F7-9A7E-9C36278E10FA}">
      <dgm:prSet/>
      <dgm:spPr/>
      <dgm:t>
        <a:bodyPr/>
        <a:lstStyle/>
        <a:p>
          <a:endParaRPr lang="en-IN"/>
        </a:p>
      </dgm:t>
    </dgm:pt>
    <dgm:pt modelId="{7DAADAC5-DB31-47BB-A238-E7E44E42813E}">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Classification of fold (1)</a:t>
          </a:r>
          <a:endParaRPr lang="en-IN" b="1" i="1" dirty="0">
            <a:solidFill>
              <a:schemeClr val="tx1"/>
            </a:solidFill>
            <a:effectLst>
              <a:outerShdw blurRad="38100" dist="38100" dir="2700000" algn="tl">
                <a:srgbClr val="000000">
                  <a:alpha val="43137"/>
                </a:srgbClr>
              </a:outerShdw>
            </a:effectLst>
          </a:endParaRPr>
        </a:p>
      </dgm:t>
    </dgm:pt>
    <dgm:pt modelId="{71AF97A2-7EF7-40EF-ABE0-76B67DF79738}" type="parTrans" cxnId="{067675BB-8262-4D59-8FA0-19CAB334565B}">
      <dgm:prSet/>
      <dgm:spPr/>
      <dgm:t>
        <a:bodyPr/>
        <a:lstStyle/>
        <a:p>
          <a:endParaRPr lang="en-IN"/>
        </a:p>
      </dgm:t>
    </dgm:pt>
    <dgm:pt modelId="{12B0A24A-DE31-4B4A-8529-0A882C643E39}" type="sibTrans" cxnId="{067675BB-8262-4D59-8FA0-19CAB334565B}">
      <dgm:prSet/>
      <dgm:spPr/>
      <dgm:t>
        <a:bodyPr/>
        <a:lstStyle/>
        <a:p>
          <a:endParaRPr lang="en-IN"/>
        </a:p>
      </dgm:t>
    </dgm:pt>
    <dgm:pt modelId="{60743677-831F-45E9-B906-87036258D14B}">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Resultant landform/ surface expression (1)</a:t>
          </a:r>
          <a:endParaRPr lang="en-IN" b="1" i="1" dirty="0">
            <a:solidFill>
              <a:schemeClr val="tx1"/>
            </a:solidFill>
            <a:effectLst>
              <a:outerShdw blurRad="38100" dist="38100" dir="2700000" algn="tl">
                <a:srgbClr val="000000">
                  <a:alpha val="43137"/>
                </a:srgbClr>
              </a:outerShdw>
            </a:effectLst>
          </a:endParaRPr>
        </a:p>
      </dgm:t>
    </dgm:pt>
    <dgm:pt modelId="{98CE74A7-52B7-4DB7-AC85-1A2E666F4C0D}" type="parTrans" cxnId="{0598DC1B-3E95-4A16-9A06-3AFD2E289D0A}">
      <dgm:prSet/>
      <dgm:spPr/>
      <dgm:t>
        <a:bodyPr/>
        <a:lstStyle/>
        <a:p>
          <a:endParaRPr lang="en-IN"/>
        </a:p>
      </dgm:t>
    </dgm:pt>
    <dgm:pt modelId="{B0BA3A9E-F9B6-4C96-85BC-35C8ECF7AE55}" type="sibTrans" cxnId="{0598DC1B-3E95-4A16-9A06-3AFD2E289D0A}">
      <dgm:prSet/>
      <dgm:spPr/>
      <dgm:t>
        <a:bodyPr/>
        <a:lstStyle/>
        <a:p>
          <a:endParaRPr lang="en-IN"/>
        </a:p>
      </dgm:t>
    </dgm:pt>
    <dgm:pt modelId="{DF48C9A1-A4F1-48EA-95BF-D0858BD1F10A}">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Fault scarp, fault line scarp, composite fault scarp</a:t>
          </a:r>
          <a:endParaRPr lang="en-IN" b="1" i="1" dirty="0">
            <a:solidFill>
              <a:schemeClr val="tx1"/>
            </a:solidFill>
            <a:effectLst>
              <a:outerShdw blurRad="38100" dist="38100" dir="2700000" algn="tl">
                <a:srgbClr val="000000">
                  <a:alpha val="43137"/>
                </a:srgbClr>
              </a:outerShdw>
            </a:effectLst>
          </a:endParaRPr>
        </a:p>
      </dgm:t>
    </dgm:pt>
    <dgm:pt modelId="{7318921B-EBF7-424C-B467-4013A8178F49}" type="parTrans" cxnId="{C412EA69-EE66-43EC-A7A7-A315E4CAC166}">
      <dgm:prSet/>
      <dgm:spPr/>
      <dgm:t>
        <a:bodyPr/>
        <a:lstStyle/>
        <a:p>
          <a:endParaRPr lang="en-IN"/>
        </a:p>
      </dgm:t>
    </dgm:pt>
    <dgm:pt modelId="{7E9B1798-8F38-4FFE-A7EB-4DE44C05D14C}" type="sibTrans" cxnId="{C412EA69-EE66-43EC-A7A7-A315E4CAC166}">
      <dgm:prSet/>
      <dgm:spPr/>
      <dgm:t>
        <a:bodyPr/>
        <a:lstStyle/>
        <a:p>
          <a:endParaRPr lang="en-IN"/>
        </a:p>
      </dgm:t>
    </dgm:pt>
    <dgm:pt modelId="{83C31C3C-8C2F-44DF-B1AC-9A48536150AB}" type="pres">
      <dgm:prSet presAssocID="{DE6AF683-3962-46B7-85F3-0CB608CA9149}" presName="layout" presStyleCnt="0">
        <dgm:presLayoutVars>
          <dgm:chMax/>
          <dgm:chPref/>
          <dgm:dir/>
          <dgm:animOne val="branch"/>
          <dgm:animLvl val="lvl"/>
          <dgm:resizeHandles/>
        </dgm:presLayoutVars>
      </dgm:prSet>
      <dgm:spPr/>
      <dgm:t>
        <a:bodyPr/>
        <a:lstStyle/>
        <a:p>
          <a:endParaRPr lang="en-US"/>
        </a:p>
      </dgm:t>
    </dgm:pt>
    <dgm:pt modelId="{2267175A-D990-49C0-A1E0-4E159516822F}" type="pres">
      <dgm:prSet presAssocID="{E59BF02D-3009-4483-98BD-FCD638F24DD5}" presName="root" presStyleCnt="0">
        <dgm:presLayoutVars>
          <dgm:chMax/>
          <dgm:chPref val="4"/>
        </dgm:presLayoutVars>
      </dgm:prSet>
      <dgm:spPr/>
    </dgm:pt>
    <dgm:pt modelId="{000B2BD6-2176-40AF-8D14-FACD562EA236}" type="pres">
      <dgm:prSet presAssocID="{E59BF02D-3009-4483-98BD-FCD638F24DD5}" presName="rootComposite" presStyleCnt="0">
        <dgm:presLayoutVars/>
      </dgm:prSet>
      <dgm:spPr/>
    </dgm:pt>
    <dgm:pt modelId="{F162801A-F339-41F8-8EA5-42D1A89063F0}" type="pres">
      <dgm:prSet presAssocID="{E59BF02D-3009-4483-98BD-FCD638F24DD5}" presName="rootText" presStyleLbl="node0" presStyleIdx="0" presStyleCnt="1">
        <dgm:presLayoutVars>
          <dgm:chMax/>
          <dgm:chPref val="4"/>
        </dgm:presLayoutVars>
      </dgm:prSet>
      <dgm:spPr/>
      <dgm:t>
        <a:bodyPr/>
        <a:lstStyle/>
        <a:p>
          <a:endParaRPr lang="en-IN"/>
        </a:p>
      </dgm:t>
    </dgm:pt>
    <dgm:pt modelId="{BDE8EEC4-6D1E-4A94-BCE3-2001A04BC6C7}" type="pres">
      <dgm:prSet presAssocID="{E59BF02D-3009-4483-98BD-FCD638F24DD5}" presName="childShape" presStyleCnt="0">
        <dgm:presLayoutVars>
          <dgm:chMax val="0"/>
          <dgm:chPref val="0"/>
        </dgm:presLayoutVars>
      </dgm:prSet>
      <dgm:spPr/>
    </dgm:pt>
    <dgm:pt modelId="{9C7A8465-B4C1-4E7F-B4E4-105A60CDFE89}" type="pres">
      <dgm:prSet presAssocID="{B9273E34-DB35-4A71-A91A-31D967D69947}" presName="childComposite" presStyleCnt="0">
        <dgm:presLayoutVars>
          <dgm:chMax val="0"/>
          <dgm:chPref val="0"/>
        </dgm:presLayoutVars>
      </dgm:prSet>
      <dgm:spPr/>
    </dgm:pt>
    <dgm:pt modelId="{9A2B6B3B-6FD1-4A72-A9ED-1EED83A93FAE}" type="pres">
      <dgm:prSet presAssocID="{B9273E34-DB35-4A71-A91A-31D967D69947}" presName="Image" presStyleLbl="node1" presStyleIdx="0" presStyleCnt="4"/>
      <dgm:spPr>
        <a:solidFill>
          <a:schemeClr val="accent2">
            <a:lumMod val="20000"/>
            <a:lumOff val="80000"/>
          </a:schemeClr>
        </a:solidFill>
      </dgm:spPr>
      <dgm:t>
        <a:bodyPr/>
        <a:lstStyle/>
        <a:p>
          <a:endParaRPr lang="en-GB"/>
        </a:p>
      </dgm:t>
    </dgm:pt>
    <dgm:pt modelId="{80D23418-27A2-4A60-8781-2288CDD8D57E}" type="pres">
      <dgm:prSet presAssocID="{B9273E34-DB35-4A71-A91A-31D967D69947}" presName="childText" presStyleLbl="lnNode1" presStyleIdx="0" presStyleCnt="4">
        <dgm:presLayoutVars>
          <dgm:chMax val="0"/>
          <dgm:chPref val="0"/>
          <dgm:bulletEnabled val="1"/>
        </dgm:presLayoutVars>
      </dgm:prSet>
      <dgm:spPr/>
      <dgm:t>
        <a:bodyPr/>
        <a:lstStyle/>
        <a:p>
          <a:endParaRPr lang="en-US"/>
        </a:p>
      </dgm:t>
    </dgm:pt>
    <dgm:pt modelId="{17998015-060C-485B-B57C-2122BABB42A5}" type="pres">
      <dgm:prSet presAssocID="{7DAADAC5-DB31-47BB-A238-E7E44E42813E}" presName="childComposite" presStyleCnt="0">
        <dgm:presLayoutVars>
          <dgm:chMax val="0"/>
          <dgm:chPref val="0"/>
        </dgm:presLayoutVars>
      </dgm:prSet>
      <dgm:spPr/>
    </dgm:pt>
    <dgm:pt modelId="{CE6E302B-6286-45F8-98DC-D23D955FC715}" type="pres">
      <dgm:prSet presAssocID="{7DAADAC5-DB31-47BB-A238-E7E44E42813E}" presName="Image" presStyleLbl="node1" presStyleIdx="1" presStyleCnt="4"/>
      <dgm:spPr>
        <a:solidFill>
          <a:schemeClr val="accent2">
            <a:lumMod val="20000"/>
            <a:lumOff val="80000"/>
          </a:schemeClr>
        </a:solidFill>
      </dgm:spPr>
      <dgm:t>
        <a:bodyPr/>
        <a:lstStyle/>
        <a:p>
          <a:endParaRPr lang="en-GB"/>
        </a:p>
      </dgm:t>
    </dgm:pt>
    <dgm:pt modelId="{93E70CFF-E3C6-494F-8992-043936AABF8C}" type="pres">
      <dgm:prSet presAssocID="{7DAADAC5-DB31-47BB-A238-E7E44E42813E}" presName="childText" presStyleLbl="lnNode1" presStyleIdx="1" presStyleCnt="4">
        <dgm:presLayoutVars>
          <dgm:chMax val="0"/>
          <dgm:chPref val="0"/>
          <dgm:bulletEnabled val="1"/>
        </dgm:presLayoutVars>
      </dgm:prSet>
      <dgm:spPr/>
      <dgm:t>
        <a:bodyPr/>
        <a:lstStyle/>
        <a:p>
          <a:endParaRPr lang="en-IN"/>
        </a:p>
      </dgm:t>
    </dgm:pt>
    <dgm:pt modelId="{6203860C-86E6-43E3-8D60-36700E4CC3C9}" type="pres">
      <dgm:prSet presAssocID="{60743677-831F-45E9-B906-87036258D14B}" presName="childComposite" presStyleCnt="0">
        <dgm:presLayoutVars>
          <dgm:chMax val="0"/>
          <dgm:chPref val="0"/>
        </dgm:presLayoutVars>
      </dgm:prSet>
      <dgm:spPr/>
    </dgm:pt>
    <dgm:pt modelId="{F1B937C7-4F3D-42D6-ABDC-7566F5596521}" type="pres">
      <dgm:prSet presAssocID="{60743677-831F-45E9-B906-87036258D14B}" presName="Image" presStyleLbl="node1" presStyleIdx="2" presStyleCnt="4"/>
      <dgm:spPr>
        <a:solidFill>
          <a:schemeClr val="accent2">
            <a:lumMod val="20000"/>
            <a:lumOff val="80000"/>
          </a:schemeClr>
        </a:solidFill>
      </dgm:spPr>
      <dgm:t>
        <a:bodyPr/>
        <a:lstStyle/>
        <a:p>
          <a:endParaRPr lang="en-GB"/>
        </a:p>
      </dgm:t>
    </dgm:pt>
    <dgm:pt modelId="{0FF144D5-73AF-4A2B-A031-7D4B8BC4B432}" type="pres">
      <dgm:prSet presAssocID="{60743677-831F-45E9-B906-87036258D14B}" presName="childText" presStyleLbl="lnNode1" presStyleIdx="2" presStyleCnt="4">
        <dgm:presLayoutVars>
          <dgm:chMax val="0"/>
          <dgm:chPref val="0"/>
          <dgm:bulletEnabled val="1"/>
        </dgm:presLayoutVars>
      </dgm:prSet>
      <dgm:spPr/>
      <dgm:t>
        <a:bodyPr/>
        <a:lstStyle/>
        <a:p>
          <a:endParaRPr lang="en-US"/>
        </a:p>
      </dgm:t>
    </dgm:pt>
    <dgm:pt modelId="{95E01081-75A8-41ED-970D-385883059449}" type="pres">
      <dgm:prSet presAssocID="{DF48C9A1-A4F1-48EA-95BF-D0858BD1F10A}" presName="childComposite" presStyleCnt="0">
        <dgm:presLayoutVars>
          <dgm:chMax val="0"/>
          <dgm:chPref val="0"/>
        </dgm:presLayoutVars>
      </dgm:prSet>
      <dgm:spPr/>
    </dgm:pt>
    <dgm:pt modelId="{933452B7-1E5F-4D50-BD11-8EAAFF8D55A4}" type="pres">
      <dgm:prSet presAssocID="{DF48C9A1-A4F1-48EA-95BF-D0858BD1F10A}" presName="Image" presStyleLbl="node1" presStyleIdx="3" presStyleCnt="4"/>
      <dgm:spPr>
        <a:solidFill>
          <a:schemeClr val="accent2">
            <a:lumMod val="20000"/>
            <a:lumOff val="80000"/>
          </a:schemeClr>
        </a:solidFill>
      </dgm:spPr>
      <dgm:t>
        <a:bodyPr/>
        <a:lstStyle/>
        <a:p>
          <a:endParaRPr lang="en-GB"/>
        </a:p>
      </dgm:t>
    </dgm:pt>
    <dgm:pt modelId="{D06BB6DD-543F-47C5-82F3-11592B47C71A}" type="pres">
      <dgm:prSet presAssocID="{DF48C9A1-A4F1-48EA-95BF-D0858BD1F10A}" presName="childText" presStyleLbl="lnNode1" presStyleIdx="3" presStyleCnt="4">
        <dgm:presLayoutVars>
          <dgm:chMax val="0"/>
          <dgm:chPref val="0"/>
          <dgm:bulletEnabled val="1"/>
        </dgm:presLayoutVars>
      </dgm:prSet>
      <dgm:spPr/>
      <dgm:t>
        <a:bodyPr/>
        <a:lstStyle/>
        <a:p>
          <a:endParaRPr lang="en-IN"/>
        </a:p>
      </dgm:t>
    </dgm:pt>
  </dgm:ptLst>
  <dgm:cxnLst>
    <dgm:cxn modelId="{0598DC1B-3E95-4A16-9A06-3AFD2E289D0A}" srcId="{E59BF02D-3009-4483-98BD-FCD638F24DD5}" destId="{60743677-831F-45E9-B906-87036258D14B}" srcOrd="2" destOrd="0" parTransId="{98CE74A7-52B7-4DB7-AC85-1A2E666F4C0D}" sibTransId="{B0BA3A9E-F9B6-4C96-85BC-35C8ECF7AE55}"/>
    <dgm:cxn modelId="{C412EA69-EE66-43EC-A7A7-A315E4CAC166}" srcId="{E59BF02D-3009-4483-98BD-FCD638F24DD5}" destId="{DF48C9A1-A4F1-48EA-95BF-D0858BD1F10A}" srcOrd="3" destOrd="0" parTransId="{7318921B-EBF7-424C-B467-4013A8178F49}" sibTransId="{7E9B1798-8F38-4FFE-A7EB-4DE44C05D14C}"/>
    <dgm:cxn modelId="{CD1D2A80-4651-4067-B412-18784B287C26}" type="presOf" srcId="{DF48C9A1-A4F1-48EA-95BF-D0858BD1F10A}" destId="{D06BB6DD-543F-47C5-82F3-11592B47C71A}" srcOrd="0" destOrd="0" presId="urn:microsoft.com/office/officeart/2008/layout/PictureAccentList"/>
    <dgm:cxn modelId="{0D04215C-9694-4686-A682-3C4F96A21FB9}" type="presOf" srcId="{DE6AF683-3962-46B7-85F3-0CB608CA9149}" destId="{83C31C3C-8C2F-44DF-B1AC-9A48536150AB}" srcOrd="0" destOrd="0" presId="urn:microsoft.com/office/officeart/2008/layout/PictureAccentList"/>
    <dgm:cxn modelId="{067675BB-8262-4D59-8FA0-19CAB334565B}" srcId="{E59BF02D-3009-4483-98BD-FCD638F24DD5}" destId="{7DAADAC5-DB31-47BB-A238-E7E44E42813E}" srcOrd="1" destOrd="0" parTransId="{71AF97A2-7EF7-40EF-ABE0-76B67DF79738}" sibTransId="{12B0A24A-DE31-4B4A-8529-0A882C643E39}"/>
    <dgm:cxn modelId="{C109E52F-0ECB-4887-8783-5560F689BAED}" type="presOf" srcId="{B9273E34-DB35-4A71-A91A-31D967D69947}" destId="{80D23418-27A2-4A60-8781-2288CDD8D57E}" srcOrd="0" destOrd="0" presId="urn:microsoft.com/office/officeart/2008/layout/PictureAccentList"/>
    <dgm:cxn modelId="{2C515975-CAB3-4DAF-A0D0-63A0D3EBA9A0}" type="presOf" srcId="{E59BF02D-3009-4483-98BD-FCD638F24DD5}" destId="{F162801A-F339-41F8-8EA5-42D1A89063F0}" srcOrd="0" destOrd="0" presId="urn:microsoft.com/office/officeart/2008/layout/PictureAccentList"/>
    <dgm:cxn modelId="{6C602038-226A-4703-82C5-E6BB2FCAA028}" type="presOf" srcId="{7DAADAC5-DB31-47BB-A238-E7E44E42813E}" destId="{93E70CFF-E3C6-494F-8992-043936AABF8C}" srcOrd="0" destOrd="0" presId="urn:microsoft.com/office/officeart/2008/layout/PictureAccentList"/>
    <dgm:cxn modelId="{FF42F068-8098-48F7-9A7E-9C36278E10FA}" srcId="{E59BF02D-3009-4483-98BD-FCD638F24DD5}" destId="{B9273E34-DB35-4A71-A91A-31D967D69947}" srcOrd="0" destOrd="0" parTransId="{6DAC5748-A7BA-47B6-AF24-CCB3D8626581}" sibTransId="{00C8129D-14CD-4F33-B642-A393359EF95F}"/>
    <dgm:cxn modelId="{55203EFF-9F18-49F6-900E-114A2FF833AF}" type="presOf" srcId="{60743677-831F-45E9-B906-87036258D14B}" destId="{0FF144D5-73AF-4A2B-A031-7D4B8BC4B432}" srcOrd="0" destOrd="0" presId="urn:microsoft.com/office/officeart/2008/layout/PictureAccentList"/>
    <dgm:cxn modelId="{1F5C966E-18BF-4F44-AC09-1FD5E76AC3E7}" srcId="{DE6AF683-3962-46B7-85F3-0CB608CA9149}" destId="{E59BF02D-3009-4483-98BD-FCD638F24DD5}" srcOrd="0" destOrd="0" parTransId="{3CB20140-8620-4582-BD43-8475EC2AE820}" sibTransId="{17544616-9FA6-4D4A-B87D-E966BA45C59B}"/>
    <dgm:cxn modelId="{9342F8DE-CE82-4A1A-AE20-D6019E9AE056}" type="presParOf" srcId="{83C31C3C-8C2F-44DF-B1AC-9A48536150AB}" destId="{2267175A-D990-49C0-A1E0-4E159516822F}" srcOrd="0" destOrd="0" presId="urn:microsoft.com/office/officeart/2008/layout/PictureAccentList"/>
    <dgm:cxn modelId="{880CBDC3-02C6-46AF-BEDC-8A5087B4C33A}" type="presParOf" srcId="{2267175A-D990-49C0-A1E0-4E159516822F}" destId="{000B2BD6-2176-40AF-8D14-FACD562EA236}" srcOrd="0" destOrd="0" presId="urn:microsoft.com/office/officeart/2008/layout/PictureAccentList"/>
    <dgm:cxn modelId="{D7118AD5-72F0-45FC-A0F3-73772982B09E}" type="presParOf" srcId="{000B2BD6-2176-40AF-8D14-FACD562EA236}" destId="{F162801A-F339-41F8-8EA5-42D1A89063F0}" srcOrd="0" destOrd="0" presId="urn:microsoft.com/office/officeart/2008/layout/PictureAccentList"/>
    <dgm:cxn modelId="{B37E91AC-6BFD-47C0-B894-45EC025B94D0}" type="presParOf" srcId="{2267175A-D990-49C0-A1E0-4E159516822F}" destId="{BDE8EEC4-6D1E-4A94-BCE3-2001A04BC6C7}" srcOrd="1" destOrd="0" presId="urn:microsoft.com/office/officeart/2008/layout/PictureAccentList"/>
    <dgm:cxn modelId="{D648D6B6-4A64-47CD-A76B-EF84178DB19B}" type="presParOf" srcId="{BDE8EEC4-6D1E-4A94-BCE3-2001A04BC6C7}" destId="{9C7A8465-B4C1-4E7F-B4E4-105A60CDFE89}" srcOrd="0" destOrd="0" presId="urn:microsoft.com/office/officeart/2008/layout/PictureAccentList"/>
    <dgm:cxn modelId="{B4D29232-A1F4-4C04-BCA8-76581AD30E0A}" type="presParOf" srcId="{9C7A8465-B4C1-4E7F-B4E4-105A60CDFE89}" destId="{9A2B6B3B-6FD1-4A72-A9ED-1EED83A93FAE}" srcOrd="0" destOrd="0" presId="urn:microsoft.com/office/officeart/2008/layout/PictureAccentList"/>
    <dgm:cxn modelId="{A107C7BD-174C-4587-AE14-68979D4C4602}" type="presParOf" srcId="{9C7A8465-B4C1-4E7F-B4E4-105A60CDFE89}" destId="{80D23418-27A2-4A60-8781-2288CDD8D57E}" srcOrd="1" destOrd="0" presId="urn:microsoft.com/office/officeart/2008/layout/PictureAccentList"/>
    <dgm:cxn modelId="{6D7EDFC0-F0EA-4F4E-9E9F-066A9156DB8A}" type="presParOf" srcId="{BDE8EEC4-6D1E-4A94-BCE3-2001A04BC6C7}" destId="{17998015-060C-485B-B57C-2122BABB42A5}" srcOrd="1" destOrd="0" presId="urn:microsoft.com/office/officeart/2008/layout/PictureAccentList"/>
    <dgm:cxn modelId="{B4640FA1-E4D5-453A-98E7-1A3910E78150}" type="presParOf" srcId="{17998015-060C-485B-B57C-2122BABB42A5}" destId="{CE6E302B-6286-45F8-98DC-D23D955FC715}" srcOrd="0" destOrd="0" presId="urn:microsoft.com/office/officeart/2008/layout/PictureAccentList"/>
    <dgm:cxn modelId="{E325A22F-779D-4128-84F0-4E89C6500643}" type="presParOf" srcId="{17998015-060C-485B-B57C-2122BABB42A5}" destId="{93E70CFF-E3C6-494F-8992-043936AABF8C}" srcOrd="1" destOrd="0" presId="urn:microsoft.com/office/officeart/2008/layout/PictureAccentList"/>
    <dgm:cxn modelId="{3080A324-165E-4491-BE80-E9FEEC5B3B6F}" type="presParOf" srcId="{BDE8EEC4-6D1E-4A94-BCE3-2001A04BC6C7}" destId="{6203860C-86E6-43E3-8D60-36700E4CC3C9}" srcOrd="2" destOrd="0" presId="urn:microsoft.com/office/officeart/2008/layout/PictureAccentList"/>
    <dgm:cxn modelId="{0CEBB175-4B8C-4939-A43A-37B58DE4A741}" type="presParOf" srcId="{6203860C-86E6-43E3-8D60-36700E4CC3C9}" destId="{F1B937C7-4F3D-42D6-ABDC-7566F5596521}" srcOrd="0" destOrd="0" presId="urn:microsoft.com/office/officeart/2008/layout/PictureAccentList"/>
    <dgm:cxn modelId="{1FD68FE7-D23D-4747-BA3F-4CE561B1B790}" type="presParOf" srcId="{6203860C-86E6-43E3-8D60-36700E4CC3C9}" destId="{0FF144D5-73AF-4A2B-A031-7D4B8BC4B432}" srcOrd="1" destOrd="0" presId="urn:microsoft.com/office/officeart/2008/layout/PictureAccentList"/>
    <dgm:cxn modelId="{22086C06-A45D-4593-AE17-094713AD48BF}" type="presParOf" srcId="{BDE8EEC4-6D1E-4A94-BCE3-2001A04BC6C7}" destId="{95E01081-75A8-41ED-970D-385883059449}" srcOrd="3" destOrd="0" presId="urn:microsoft.com/office/officeart/2008/layout/PictureAccentList"/>
    <dgm:cxn modelId="{E6AD31D8-84F5-4641-BA62-C9148C747A85}" type="presParOf" srcId="{95E01081-75A8-41ED-970D-385883059449}" destId="{933452B7-1E5F-4D50-BD11-8EAAFF8D55A4}" srcOrd="0" destOrd="0" presId="urn:microsoft.com/office/officeart/2008/layout/PictureAccentList"/>
    <dgm:cxn modelId="{8ABF5A42-9747-41B7-A1E6-E11319EC875A}" type="presParOf" srcId="{95E01081-75A8-41ED-970D-385883059449}" destId="{D06BB6DD-543F-47C5-82F3-11592B47C71A}"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2F4CC9-570F-48DB-9F34-2DB7459B62D5}" type="doc">
      <dgm:prSet loTypeId="urn:microsoft.com/office/officeart/2008/layout/PictureAccentList" loCatId="list" qsTypeId="urn:microsoft.com/office/officeart/2005/8/quickstyle/simple2" qsCatId="simple" csTypeId="urn:microsoft.com/office/officeart/2005/8/colors/colorful1#1" csCatId="colorful" phldr="1"/>
      <dgm:spPr/>
      <dgm:t>
        <a:bodyPr/>
        <a:lstStyle/>
        <a:p>
          <a:endParaRPr lang="en-IN"/>
        </a:p>
      </dgm:t>
    </dgm:pt>
    <dgm:pt modelId="{9F482989-C900-4449-B7CC-3EBD7D8C6457}">
      <dgm:prSet phldrT="[Text]"/>
      <dgm:spPr>
        <a:solidFill>
          <a:schemeClr val="bg2"/>
        </a:solidFill>
      </dgm:spPr>
      <dgm:t>
        <a:bodyPr/>
        <a:lstStyle/>
        <a:p>
          <a:r>
            <a:rPr lang="en-IN" b="1" i="0" dirty="0" smtClean="0">
              <a:solidFill>
                <a:schemeClr val="tx1"/>
              </a:solidFill>
              <a:effectLst>
                <a:outerShdw blurRad="38100" dist="38100" dir="2700000" algn="tl">
                  <a:srgbClr val="000000">
                    <a:alpha val="43137"/>
                  </a:srgbClr>
                </a:outerShdw>
              </a:effectLst>
            </a:rPr>
            <a:t>4. Degradational processes: Weathering, mass wasting &amp; resultant landforms [4]</a:t>
          </a:r>
          <a:endParaRPr lang="en-IN" b="1" i="0" dirty="0">
            <a:solidFill>
              <a:schemeClr val="tx1"/>
            </a:solidFill>
            <a:effectLst>
              <a:outerShdw blurRad="38100" dist="38100" dir="2700000" algn="tl">
                <a:srgbClr val="000000">
                  <a:alpha val="43137"/>
                </a:srgbClr>
              </a:outerShdw>
            </a:effectLst>
          </a:endParaRPr>
        </a:p>
      </dgm:t>
    </dgm:pt>
    <dgm:pt modelId="{CBA7095E-DC39-459F-9933-EBDFE6604FC0}" type="parTrans" cxnId="{806949E0-680A-417A-984A-323BBB6C4AB6}">
      <dgm:prSet/>
      <dgm:spPr/>
      <dgm:t>
        <a:bodyPr/>
        <a:lstStyle/>
        <a:p>
          <a:endParaRPr lang="en-IN"/>
        </a:p>
      </dgm:t>
    </dgm:pt>
    <dgm:pt modelId="{E606D14D-5D01-484D-93BF-F5F1D9D09B5F}" type="sibTrans" cxnId="{806949E0-680A-417A-984A-323BBB6C4AB6}">
      <dgm:prSet/>
      <dgm:spPr/>
      <dgm:t>
        <a:bodyPr/>
        <a:lstStyle/>
        <a:p>
          <a:endParaRPr lang="en-IN"/>
        </a:p>
      </dgm:t>
    </dgm:pt>
    <dgm:pt modelId="{51AD5F2F-2B3C-4576-A84B-A7D834A73FAE}">
      <dgm:prSet phldrT="[Text]"/>
      <dgm:spPr>
        <a:solidFill>
          <a:schemeClr val="bg2">
            <a:lumMod val="90000"/>
          </a:schemeClr>
        </a:solidFill>
      </dgm:spPr>
      <dgm:t>
        <a:bodyPr/>
        <a:lstStyle/>
        <a:p>
          <a:r>
            <a:rPr lang="en-IN" b="1" i="1" dirty="0" smtClean="0">
              <a:solidFill>
                <a:schemeClr val="tx1"/>
              </a:solidFill>
              <a:effectLst>
                <a:outerShdw blurRad="38100" dist="38100" dir="2700000" algn="tl">
                  <a:srgbClr val="000000">
                    <a:alpha val="43137"/>
                  </a:srgbClr>
                </a:outerShdw>
              </a:effectLst>
            </a:rPr>
            <a:t>Processes of weathering- physical, chemical &amp; biological (1)</a:t>
          </a:r>
          <a:endParaRPr lang="en-IN" b="1" i="1" dirty="0">
            <a:solidFill>
              <a:schemeClr val="tx1"/>
            </a:solidFill>
            <a:effectLst>
              <a:outerShdw blurRad="38100" dist="38100" dir="2700000" algn="tl">
                <a:srgbClr val="000000">
                  <a:alpha val="43137"/>
                </a:srgbClr>
              </a:outerShdw>
            </a:effectLst>
          </a:endParaRPr>
        </a:p>
      </dgm:t>
    </dgm:pt>
    <dgm:pt modelId="{3A741054-B3D3-4856-8D85-2D03955C7025}" type="parTrans" cxnId="{9FE2F6CA-4BFC-4D05-82DF-46B841C78FAB}">
      <dgm:prSet/>
      <dgm:spPr/>
      <dgm:t>
        <a:bodyPr/>
        <a:lstStyle/>
        <a:p>
          <a:endParaRPr lang="en-IN"/>
        </a:p>
      </dgm:t>
    </dgm:pt>
    <dgm:pt modelId="{453A5AFC-38DD-4A01-914A-9FA9A275F0DA}" type="sibTrans" cxnId="{9FE2F6CA-4BFC-4D05-82DF-46B841C78FAB}">
      <dgm:prSet/>
      <dgm:spPr/>
      <dgm:t>
        <a:bodyPr/>
        <a:lstStyle/>
        <a:p>
          <a:endParaRPr lang="en-IN"/>
        </a:p>
      </dgm:t>
    </dgm:pt>
    <dgm:pt modelId="{5EABB0B0-3252-4355-919D-B36F15CF8660}">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Resultant landforms (1)</a:t>
          </a:r>
          <a:endParaRPr lang="en-IN" b="1" i="1" dirty="0">
            <a:solidFill>
              <a:schemeClr val="tx1"/>
            </a:solidFill>
            <a:effectLst>
              <a:outerShdw blurRad="38100" dist="38100" dir="2700000" algn="tl">
                <a:srgbClr val="000000">
                  <a:alpha val="43137"/>
                </a:srgbClr>
              </a:outerShdw>
            </a:effectLst>
          </a:endParaRPr>
        </a:p>
      </dgm:t>
    </dgm:pt>
    <dgm:pt modelId="{068F9054-EA20-4D1F-A9A4-1686EBB503F5}" type="parTrans" cxnId="{41665E80-9169-4334-9CD4-405A5A9E32CD}">
      <dgm:prSet/>
      <dgm:spPr/>
      <dgm:t>
        <a:bodyPr/>
        <a:lstStyle/>
        <a:p>
          <a:endParaRPr lang="en-IN"/>
        </a:p>
      </dgm:t>
    </dgm:pt>
    <dgm:pt modelId="{111003BB-8253-4A89-8938-97D8227AF377}" type="sibTrans" cxnId="{41665E80-9169-4334-9CD4-405A5A9E32CD}">
      <dgm:prSet/>
      <dgm:spPr/>
      <dgm:t>
        <a:bodyPr/>
        <a:lstStyle/>
        <a:p>
          <a:endParaRPr lang="en-IN"/>
        </a:p>
      </dgm:t>
    </dgm:pt>
    <dgm:pt modelId="{CBA63F23-89F3-4041-8EAE-3D9AFC86104D}">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Concepts of mass wasting (1)</a:t>
          </a:r>
          <a:endParaRPr lang="en-IN" b="1" i="1" dirty="0">
            <a:solidFill>
              <a:schemeClr val="tx1"/>
            </a:solidFill>
            <a:effectLst>
              <a:outerShdw blurRad="38100" dist="38100" dir="2700000" algn="tl">
                <a:srgbClr val="000000">
                  <a:alpha val="43137"/>
                </a:srgbClr>
              </a:outerShdw>
            </a:effectLst>
          </a:endParaRPr>
        </a:p>
      </dgm:t>
    </dgm:pt>
    <dgm:pt modelId="{873148FF-57BB-4DAC-AF9C-E09D6BE90573}" type="parTrans" cxnId="{41B53967-670C-4561-A383-5DEFF973BBB3}">
      <dgm:prSet/>
      <dgm:spPr/>
      <dgm:t>
        <a:bodyPr/>
        <a:lstStyle/>
        <a:p>
          <a:endParaRPr lang="en-IN"/>
        </a:p>
      </dgm:t>
    </dgm:pt>
    <dgm:pt modelId="{54F64087-9A29-400B-89FC-D8259FE86092}" type="sibTrans" cxnId="{41B53967-670C-4561-A383-5DEFF973BBB3}">
      <dgm:prSet/>
      <dgm:spPr/>
      <dgm:t>
        <a:bodyPr/>
        <a:lstStyle/>
        <a:p>
          <a:endParaRPr lang="en-IN"/>
        </a:p>
      </dgm:t>
    </dgm:pt>
    <dgm:pt modelId="{69839B9E-6F87-4BAE-8739-14E0448DE2EE}">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Slow and rapid type (1)</a:t>
          </a:r>
          <a:endParaRPr lang="en-IN" b="1" i="1" dirty="0">
            <a:solidFill>
              <a:schemeClr val="tx1"/>
            </a:solidFill>
            <a:effectLst>
              <a:outerShdw blurRad="38100" dist="38100" dir="2700000" algn="tl">
                <a:srgbClr val="000000">
                  <a:alpha val="43137"/>
                </a:srgbClr>
              </a:outerShdw>
            </a:effectLst>
          </a:endParaRPr>
        </a:p>
      </dgm:t>
    </dgm:pt>
    <dgm:pt modelId="{1CD00C19-2BB6-492E-898E-67114368FEE4}" type="parTrans" cxnId="{C02DF06E-FF73-47B3-B3E1-DA93B51F4FD3}">
      <dgm:prSet/>
      <dgm:spPr/>
      <dgm:t>
        <a:bodyPr/>
        <a:lstStyle/>
        <a:p>
          <a:endParaRPr lang="en-IN"/>
        </a:p>
      </dgm:t>
    </dgm:pt>
    <dgm:pt modelId="{B3E02186-DE7C-4941-8330-B5C9E7EF6FBE}" type="sibTrans" cxnId="{C02DF06E-FF73-47B3-B3E1-DA93B51F4FD3}">
      <dgm:prSet/>
      <dgm:spPr/>
      <dgm:t>
        <a:bodyPr/>
        <a:lstStyle/>
        <a:p>
          <a:endParaRPr lang="en-IN"/>
        </a:p>
      </dgm:t>
    </dgm:pt>
    <dgm:pt modelId="{15116109-0B85-4325-888F-A1B9D928C2BA}">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Resultant landform(1)</a:t>
          </a:r>
          <a:endParaRPr lang="en-IN" b="1" i="1" dirty="0">
            <a:solidFill>
              <a:schemeClr val="tx1"/>
            </a:solidFill>
            <a:effectLst>
              <a:outerShdw blurRad="38100" dist="38100" dir="2700000" algn="tl">
                <a:srgbClr val="000000">
                  <a:alpha val="43137"/>
                </a:srgbClr>
              </a:outerShdw>
            </a:effectLst>
          </a:endParaRPr>
        </a:p>
      </dgm:t>
    </dgm:pt>
    <dgm:pt modelId="{30DA6D1B-A3A9-4D2E-9762-E719559A2E55}" type="parTrans" cxnId="{AFA198D2-24BE-44C4-97F5-6F09073AD244}">
      <dgm:prSet/>
      <dgm:spPr/>
      <dgm:t>
        <a:bodyPr/>
        <a:lstStyle/>
        <a:p>
          <a:endParaRPr lang="en-IN"/>
        </a:p>
      </dgm:t>
    </dgm:pt>
    <dgm:pt modelId="{5AB799C2-AE05-41A1-92AA-3CA0E2CC2690}" type="sibTrans" cxnId="{AFA198D2-24BE-44C4-97F5-6F09073AD244}">
      <dgm:prSet/>
      <dgm:spPr/>
      <dgm:t>
        <a:bodyPr/>
        <a:lstStyle/>
        <a:p>
          <a:endParaRPr lang="en-IN"/>
        </a:p>
      </dgm:t>
    </dgm:pt>
    <dgm:pt modelId="{5185058C-6D1D-4E4A-83FA-66F484DA4EDE}" type="pres">
      <dgm:prSet presAssocID="{552F4CC9-570F-48DB-9F34-2DB7459B62D5}" presName="layout" presStyleCnt="0">
        <dgm:presLayoutVars>
          <dgm:chMax/>
          <dgm:chPref/>
          <dgm:dir/>
          <dgm:animOne val="branch"/>
          <dgm:animLvl val="lvl"/>
          <dgm:resizeHandles/>
        </dgm:presLayoutVars>
      </dgm:prSet>
      <dgm:spPr/>
      <dgm:t>
        <a:bodyPr/>
        <a:lstStyle/>
        <a:p>
          <a:endParaRPr lang="en-US"/>
        </a:p>
      </dgm:t>
    </dgm:pt>
    <dgm:pt modelId="{339B7508-E08E-41A4-B936-05AD187D3793}" type="pres">
      <dgm:prSet presAssocID="{9F482989-C900-4449-B7CC-3EBD7D8C6457}" presName="root" presStyleCnt="0">
        <dgm:presLayoutVars>
          <dgm:chMax/>
          <dgm:chPref val="4"/>
        </dgm:presLayoutVars>
      </dgm:prSet>
      <dgm:spPr/>
    </dgm:pt>
    <dgm:pt modelId="{E3DE4B16-CA63-4947-9D04-91DAF36D6D2C}" type="pres">
      <dgm:prSet presAssocID="{9F482989-C900-4449-B7CC-3EBD7D8C6457}" presName="rootComposite" presStyleCnt="0">
        <dgm:presLayoutVars/>
      </dgm:prSet>
      <dgm:spPr/>
    </dgm:pt>
    <dgm:pt modelId="{18B07A53-DB7E-4747-83B2-619FAB955902}" type="pres">
      <dgm:prSet presAssocID="{9F482989-C900-4449-B7CC-3EBD7D8C6457}" presName="rootText" presStyleLbl="node0" presStyleIdx="0" presStyleCnt="1">
        <dgm:presLayoutVars>
          <dgm:chMax/>
          <dgm:chPref val="4"/>
        </dgm:presLayoutVars>
      </dgm:prSet>
      <dgm:spPr/>
      <dgm:t>
        <a:bodyPr/>
        <a:lstStyle/>
        <a:p>
          <a:endParaRPr lang="en-IN"/>
        </a:p>
      </dgm:t>
    </dgm:pt>
    <dgm:pt modelId="{9DE3D1AE-4EF2-46BE-8FA8-E8AD109593D9}" type="pres">
      <dgm:prSet presAssocID="{9F482989-C900-4449-B7CC-3EBD7D8C6457}" presName="childShape" presStyleCnt="0">
        <dgm:presLayoutVars>
          <dgm:chMax val="0"/>
          <dgm:chPref val="0"/>
        </dgm:presLayoutVars>
      </dgm:prSet>
      <dgm:spPr/>
    </dgm:pt>
    <dgm:pt modelId="{D7F86E26-79BC-4930-A823-B47B27F92034}" type="pres">
      <dgm:prSet presAssocID="{51AD5F2F-2B3C-4576-A84B-A7D834A73FAE}" presName="childComposite" presStyleCnt="0">
        <dgm:presLayoutVars>
          <dgm:chMax val="0"/>
          <dgm:chPref val="0"/>
        </dgm:presLayoutVars>
      </dgm:prSet>
      <dgm:spPr/>
    </dgm:pt>
    <dgm:pt modelId="{965E55A1-1CE3-4144-8C10-EED9B79ACD21}" type="pres">
      <dgm:prSet presAssocID="{51AD5F2F-2B3C-4576-A84B-A7D834A73FAE}" presName="Image" presStyleLbl="node1" presStyleIdx="0" presStyleCnt="5"/>
      <dgm:spPr>
        <a:solidFill>
          <a:schemeClr val="bg1">
            <a:lumMod val="85000"/>
          </a:schemeClr>
        </a:solidFill>
      </dgm:spPr>
      <dgm:t>
        <a:bodyPr/>
        <a:lstStyle/>
        <a:p>
          <a:endParaRPr lang="en-GB"/>
        </a:p>
      </dgm:t>
    </dgm:pt>
    <dgm:pt modelId="{8A5CAFDC-3F77-4FF8-BDD3-5E839A188C31}" type="pres">
      <dgm:prSet presAssocID="{51AD5F2F-2B3C-4576-A84B-A7D834A73FAE}" presName="childText" presStyleLbl="lnNode1" presStyleIdx="0" presStyleCnt="5">
        <dgm:presLayoutVars>
          <dgm:chMax val="0"/>
          <dgm:chPref val="0"/>
          <dgm:bulletEnabled val="1"/>
        </dgm:presLayoutVars>
      </dgm:prSet>
      <dgm:spPr/>
      <dgm:t>
        <a:bodyPr/>
        <a:lstStyle/>
        <a:p>
          <a:endParaRPr lang="en-IN"/>
        </a:p>
      </dgm:t>
    </dgm:pt>
    <dgm:pt modelId="{951EB96E-781F-4342-9DB3-321288B66FE4}" type="pres">
      <dgm:prSet presAssocID="{5EABB0B0-3252-4355-919D-B36F15CF8660}" presName="childComposite" presStyleCnt="0">
        <dgm:presLayoutVars>
          <dgm:chMax val="0"/>
          <dgm:chPref val="0"/>
        </dgm:presLayoutVars>
      </dgm:prSet>
      <dgm:spPr/>
    </dgm:pt>
    <dgm:pt modelId="{CE18C58A-907F-41E1-BB06-9F23DE2BB946}" type="pres">
      <dgm:prSet presAssocID="{5EABB0B0-3252-4355-919D-B36F15CF8660}" presName="Image" presStyleLbl="node1" presStyleIdx="1" presStyleCnt="5"/>
      <dgm:spPr>
        <a:solidFill>
          <a:schemeClr val="bg1">
            <a:lumMod val="85000"/>
          </a:schemeClr>
        </a:solidFill>
      </dgm:spPr>
      <dgm:t>
        <a:bodyPr/>
        <a:lstStyle/>
        <a:p>
          <a:endParaRPr lang="en-GB"/>
        </a:p>
      </dgm:t>
    </dgm:pt>
    <dgm:pt modelId="{B642A929-8646-451D-8A93-3CDC75A67CCA}" type="pres">
      <dgm:prSet presAssocID="{5EABB0B0-3252-4355-919D-B36F15CF8660}" presName="childText" presStyleLbl="lnNode1" presStyleIdx="1" presStyleCnt="5">
        <dgm:presLayoutVars>
          <dgm:chMax val="0"/>
          <dgm:chPref val="0"/>
          <dgm:bulletEnabled val="1"/>
        </dgm:presLayoutVars>
      </dgm:prSet>
      <dgm:spPr/>
      <dgm:t>
        <a:bodyPr/>
        <a:lstStyle/>
        <a:p>
          <a:endParaRPr lang="en-US"/>
        </a:p>
      </dgm:t>
    </dgm:pt>
    <dgm:pt modelId="{7CB6AC2C-C1B0-4B3C-A386-F336BE5440E4}" type="pres">
      <dgm:prSet presAssocID="{CBA63F23-89F3-4041-8EAE-3D9AFC86104D}" presName="childComposite" presStyleCnt="0">
        <dgm:presLayoutVars>
          <dgm:chMax val="0"/>
          <dgm:chPref val="0"/>
        </dgm:presLayoutVars>
      </dgm:prSet>
      <dgm:spPr/>
    </dgm:pt>
    <dgm:pt modelId="{B6738CD8-76F9-49ED-89F8-A878B0D24AFA}" type="pres">
      <dgm:prSet presAssocID="{CBA63F23-89F3-4041-8EAE-3D9AFC86104D}" presName="Image" presStyleLbl="node1" presStyleIdx="2" presStyleCnt="5"/>
      <dgm:spPr>
        <a:solidFill>
          <a:schemeClr val="bg1">
            <a:lumMod val="85000"/>
          </a:schemeClr>
        </a:solidFill>
      </dgm:spPr>
      <dgm:t>
        <a:bodyPr/>
        <a:lstStyle/>
        <a:p>
          <a:endParaRPr lang="en-GB"/>
        </a:p>
      </dgm:t>
    </dgm:pt>
    <dgm:pt modelId="{0793BC71-6063-4482-BDA3-83818BA50EEF}" type="pres">
      <dgm:prSet presAssocID="{CBA63F23-89F3-4041-8EAE-3D9AFC86104D}" presName="childText" presStyleLbl="lnNode1" presStyleIdx="2" presStyleCnt="5">
        <dgm:presLayoutVars>
          <dgm:chMax val="0"/>
          <dgm:chPref val="0"/>
          <dgm:bulletEnabled val="1"/>
        </dgm:presLayoutVars>
      </dgm:prSet>
      <dgm:spPr/>
      <dgm:t>
        <a:bodyPr/>
        <a:lstStyle/>
        <a:p>
          <a:endParaRPr lang="en-US"/>
        </a:p>
      </dgm:t>
    </dgm:pt>
    <dgm:pt modelId="{51739842-4141-42C4-9E39-1C265935B749}" type="pres">
      <dgm:prSet presAssocID="{69839B9E-6F87-4BAE-8739-14E0448DE2EE}" presName="childComposite" presStyleCnt="0">
        <dgm:presLayoutVars>
          <dgm:chMax val="0"/>
          <dgm:chPref val="0"/>
        </dgm:presLayoutVars>
      </dgm:prSet>
      <dgm:spPr/>
    </dgm:pt>
    <dgm:pt modelId="{8EF79D89-581C-4252-BE94-9FFF056966C1}" type="pres">
      <dgm:prSet presAssocID="{69839B9E-6F87-4BAE-8739-14E0448DE2EE}" presName="Image" presStyleLbl="node1" presStyleIdx="3" presStyleCnt="5"/>
      <dgm:spPr>
        <a:solidFill>
          <a:schemeClr val="bg1">
            <a:lumMod val="85000"/>
          </a:schemeClr>
        </a:solidFill>
      </dgm:spPr>
      <dgm:t>
        <a:bodyPr/>
        <a:lstStyle/>
        <a:p>
          <a:endParaRPr lang="en-GB"/>
        </a:p>
      </dgm:t>
    </dgm:pt>
    <dgm:pt modelId="{774E0998-5F5D-4835-BDDA-637D9FA99788}" type="pres">
      <dgm:prSet presAssocID="{69839B9E-6F87-4BAE-8739-14E0448DE2EE}" presName="childText" presStyleLbl="lnNode1" presStyleIdx="3" presStyleCnt="5">
        <dgm:presLayoutVars>
          <dgm:chMax val="0"/>
          <dgm:chPref val="0"/>
          <dgm:bulletEnabled val="1"/>
        </dgm:presLayoutVars>
      </dgm:prSet>
      <dgm:spPr/>
      <dgm:t>
        <a:bodyPr/>
        <a:lstStyle/>
        <a:p>
          <a:endParaRPr lang="en-US"/>
        </a:p>
      </dgm:t>
    </dgm:pt>
    <dgm:pt modelId="{0162D557-2667-4F93-AC22-CD0133F5AF91}" type="pres">
      <dgm:prSet presAssocID="{15116109-0B85-4325-888F-A1B9D928C2BA}" presName="childComposite" presStyleCnt="0">
        <dgm:presLayoutVars>
          <dgm:chMax val="0"/>
          <dgm:chPref val="0"/>
        </dgm:presLayoutVars>
      </dgm:prSet>
      <dgm:spPr/>
    </dgm:pt>
    <dgm:pt modelId="{80C63AD5-18BF-4D02-987F-AC1A82F9D975}" type="pres">
      <dgm:prSet presAssocID="{15116109-0B85-4325-888F-A1B9D928C2BA}" presName="Image" presStyleLbl="node1" presStyleIdx="4" presStyleCnt="5"/>
      <dgm:spPr>
        <a:solidFill>
          <a:schemeClr val="bg1">
            <a:lumMod val="85000"/>
          </a:schemeClr>
        </a:solidFill>
      </dgm:spPr>
      <dgm:t>
        <a:bodyPr/>
        <a:lstStyle/>
        <a:p>
          <a:endParaRPr lang="en-GB"/>
        </a:p>
      </dgm:t>
    </dgm:pt>
    <dgm:pt modelId="{F2F5E7F0-D126-4C03-B72B-43DA07A1E348}" type="pres">
      <dgm:prSet presAssocID="{15116109-0B85-4325-888F-A1B9D928C2BA}" presName="childText" presStyleLbl="lnNode1" presStyleIdx="4" presStyleCnt="5">
        <dgm:presLayoutVars>
          <dgm:chMax val="0"/>
          <dgm:chPref val="0"/>
          <dgm:bulletEnabled val="1"/>
        </dgm:presLayoutVars>
      </dgm:prSet>
      <dgm:spPr/>
      <dgm:t>
        <a:bodyPr/>
        <a:lstStyle/>
        <a:p>
          <a:endParaRPr lang="en-IN"/>
        </a:p>
      </dgm:t>
    </dgm:pt>
  </dgm:ptLst>
  <dgm:cxnLst>
    <dgm:cxn modelId="{AFA198D2-24BE-44C4-97F5-6F09073AD244}" srcId="{9F482989-C900-4449-B7CC-3EBD7D8C6457}" destId="{15116109-0B85-4325-888F-A1B9D928C2BA}" srcOrd="4" destOrd="0" parTransId="{30DA6D1B-A3A9-4D2E-9762-E719559A2E55}" sibTransId="{5AB799C2-AE05-41A1-92AA-3CA0E2CC2690}"/>
    <dgm:cxn modelId="{41665E80-9169-4334-9CD4-405A5A9E32CD}" srcId="{9F482989-C900-4449-B7CC-3EBD7D8C6457}" destId="{5EABB0B0-3252-4355-919D-B36F15CF8660}" srcOrd="1" destOrd="0" parTransId="{068F9054-EA20-4D1F-A9A4-1686EBB503F5}" sibTransId="{111003BB-8253-4A89-8938-97D8227AF377}"/>
    <dgm:cxn modelId="{9FE2F6CA-4BFC-4D05-82DF-46B841C78FAB}" srcId="{9F482989-C900-4449-B7CC-3EBD7D8C6457}" destId="{51AD5F2F-2B3C-4576-A84B-A7D834A73FAE}" srcOrd="0" destOrd="0" parTransId="{3A741054-B3D3-4856-8D85-2D03955C7025}" sibTransId="{453A5AFC-38DD-4A01-914A-9FA9A275F0DA}"/>
    <dgm:cxn modelId="{41B53967-670C-4561-A383-5DEFF973BBB3}" srcId="{9F482989-C900-4449-B7CC-3EBD7D8C6457}" destId="{CBA63F23-89F3-4041-8EAE-3D9AFC86104D}" srcOrd="2" destOrd="0" parTransId="{873148FF-57BB-4DAC-AF9C-E09D6BE90573}" sibTransId="{54F64087-9A29-400B-89FC-D8259FE86092}"/>
    <dgm:cxn modelId="{806949E0-680A-417A-984A-323BBB6C4AB6}" srcId="{552F4CC9-570F-48DB-9F34-2DB7459B62D5}" destId="{9F482989-C900-4449-B7CC-3EBD7D8C6457}" srcOrd="0" destOrd="0" parTransId="{CBA7095E-DC39-459F-9933-EBDFE6604FC0}" sibTransId="{E606D14D-5D01-484D-93BF-F5F1D9D09B5F}"/>
    <dgm:cxn modelId="{2AFD17D8-E710-4DEB-8E00-4C70F2FE1EE9}" type="presOf" srcId="{CBA63F23-89F3-4041-8EAE-3D9AFC86104D}" destId="{0793BC71-6063-4482-BDA3-83818BA50EEF}" srcOrd="0" destOrd="0" presId="urn:microsoft.com/office/officeart/2008/layout/PictureAccentList"/>
    <dgm:cxn modelId="{667AC5CF-8A44-46C8-BBA6-B4148449B515}" type="presOf" srcId="{9F482989-C900-4449-B7CC-3EBD7D8C6457}" destId="{18B07A53-DB7E-4747-83B2-619FAB955902}" srcOrd="0" destOrd="0" presId="urn:microsoft.com/office/officeart/2008/layout/PictureAccentList"/>
    <dgm:cxn modelId="{7B973356-7AB4-4BA5-954F-C48D9C751E48}" type="presOf" srcId="{69839B9E-6F87-4BAE-8739-14E0448DE2EE}" destId="{774E0998-5F5D-4835-BDDA-637D9FA99788}" srcOrd="0" destOrd="0" presId="urn:microsoft.com/office/officeart/2008/layout/PictureAccentList"/>
    <dgm:cxn modelId="{152C7FB4-903C-4E40-A2CD-8B153A917240}" type="presOf" srcId="{5EABB0B0-3252-4355-919D-B36F15CF8660}" destId="{B642A929-8646-451D-8A93-3CDC75A67CCA}" srcOrd="0" destOrd="0" presId="urn:microsoft.com/office/officeart/2008/layout/PictureAccentList"/>
    <dgm:cxn modelId="{3727E2D4-8126-4625-8E26-4CF41D8CCB1D}" type="presOf" srcId="{15116109-0B85-4325-888F-A1B9D928C2BA}" destId="{F2F5E7F0-D126-4C03-B72B-43DA07A1E348}" srcOrd="0" destOrd="0" presId="urn:microsoft.com/office/officeart/2008/layout/PictureAccentList"/>
    <dgm:cxn modelId="{131531D9-B715-4691-BDF2-7C796F90EFC9}" type="presOf" srcId="{552F4CC9-570F-48DB-9F34-2DB7459B62D5}" destId="{5185058C-6D1D-4E4A-83FA-66F484DA4EDE}" srcOrd="0" destOrd="0" presId="urn:microsoft.com/office/officeart/2008/layout/PictureAccentList"/>
    <dgm:cxn modelId="{C02DF06E-FF73-47B3-B3E1-DA93B51F4FD3}" srcId="{9F482989-C900-4449-B7CC-3EBD7D8C6457}" destId="{69839B9E-6F87-4BAE-8739-14E0448DE2EE}" srcOrd="3" destOrd="0" parTransId="{1CD00C19-2BB6-492E-898E-67114368FEE4}" sibTransId="{B3E02186-DE7C-4941-8330-B5C9E7EF6FBE}"/>
    <dgm:cxn modelId="{D2A609F2-F456-46E4-B442-ECB77EBCDAD4}" type="presOf" srcId="{51AD5F2F-2B3C-4576-A84B-A7D834A73FAE}" destId="{8A5CAFDC-3F77-4FF8-BDD3-5E839A188C31}" srcOrd="0" destOrd="0" presId="urn:microsoft.com/office/officeart/2008/layout/PictureAccentList"/>
    <dgm:cxn modelId="{850AAA74-0180-4E8C-AC38-F6DAC66F8D57}" type="presParOf" srcId="{5185058C-6D1D-4E4A-83FA-66F484DA4EDE}" destId="{339B7508-E08E-41A4-B936-05AD187D3793}" srcOrd="0" destOrd="0" presId="urn:microsoft.com/office/officeart/2008/layout/PictureAccentList"/>
    <dgm:cxn modelId="{E2F4D61F-8E35-4CF2-922B-38B1D1B4E1DD}" type="presParOf" srcId="{339B7508-E08E-41A4-B936-05AD187D3793}" destId="{E3DE4B16-CA63-4947-9D04-91DAF36D6D2C}" srcOrd="0" destOrd="0" presId="urn:microsoft.com/office/officeart/2008/layout/PictureAccentList"/>
    <dgm:cxn modelId="{732DFC9A-2CDA-4A36-BE56-96C510E09921}" type="presParOf" srcId="{E3DE4B16-CA63-4947-9D04-91DAF36D6D2C}" destId="{18B07A53-DB7E-4747-83B2-619FAB955902}" srcOrd="0" destOrd="0" presId="urn:microsoft.com/office/officeart/2008/layout/PictureAccentList"/>
    <dgm:cxn modelId="{6D7B2B61-0E1B-483D-867C-0E9F9F4A87F0}" type="presParOf" srcId="{339B7508-E08E-41A4-B936-05AD187D3793}" destId="{9DE3D1AE-4EF2-46BE-8FA8-E8AD109593D9}" srcOrd="1" destOrd="0" presId="urn:microsoft.com/office/officeart/2008/layout/PictureAccentList"/>
    <dgm:cxn modelId="{9B8D4A75-6372-4D66-B76E-15C7AC948991}" type="presParOf" srcId="{9DE3D1AE-4EF2-46BE-8FA8-E8AD109593D9}" destId="{D7F86E26-79BC-4930-A823-B47B27F92034}" srcOrd="0" destOrd="0" presId="urn:microsoft.com/office/officeart/2008/layout/PictureAccentList"/>
    <dgm:cxn modelId="{1C9B639B-01CE-446C-AB3E-1BE4825AD041}" type="presParOf" srcId="{D7F86E26-79BC-4930-A823-B47B27F92034}" destId="{965E55A1-1CE3-4144-8C10-EED9B79ACD21}" srcOrd="0" destOrd="0" presId="urn:microsoft.com/office/officeart/2008/layout/PictureAccentList"/>
    <dgm:cxn modelId="{C63D6C59-69F5-4708-9E14-E231091A54A8}" type="presParOf" srcId="{D7F86E26-79BC-4930-A823-B47B27F92034}" destId="{8A5CAFDC-3F77-4FF8-BDD3-5E839A188C31}" srcOrd="1" destOrd="0" presId="urn:microsoft.com/office/officeart/2008/layout/PictureAccentList"/>
    <dgm:cxn modelId="{CF5F9EEC-5B6D-4569-B80D-533E46861AAB}" type="presParOf" srcId="{9DE3D1AE-4EF2-46BE-8FA8-E8AD109593D9}" destId="{951EB96E-781F-4342-9DB3-321288B66FE4}" srcOrd="1" destOrd="0" presId="urn:microsoft.com/office/officeart/2008/layout/PictureAccentList"/>
    <dgm:cxn modelId="{8B549FC1-C11F-43BC-B113-CFD2D2D31E66}" type="presParOf" srcId="{951EB96E-781F-4342-9DB3-321288B66FE4}" destId="{CE18C58A-907F-41E1-BB06-9F23DE2BB946}" srcOrd="0" destOrd="0" presId="urn:microsoft.com/office/officeart/2008/layout/PictureAccentList"/>
    <dgm:cxn modelId="{6A5FDD88-8377-4919-B191-84C28E836780}" type="presParOf" srcId="{951EB96E-781F-4342-9DB3-321288B66FE4}" destId="{B642A929-8646-451D-8A93-3CDC75A67CCA}" srcOrd="1" destOrd="0" presId="urn:microsoft.com/office/officeart/2008/layout/PictureAccentList"/>
    <dgm:cxn modelId="{F84BB87B-0B7F-4C96-9E15-449ADDC34CCD}" type="presParOf" srcId="{9DE3D1AE-4EF2-46BE-8FA8-E8AD109593D9}" destId="{7CB6AC2C-C1B0-4B3C-A386-F336BE5440E4}" srcOrd="2" destOrd="0" presId="urn:microsoft.com/office/officeart/2008/layout/PictureAccentList"/>
    <dgm:cxn modelId="{DCE62BCC-396E-49F3-B2CE-EDD7EF84A48F}" type="presParOf" srcId="{7CB6AC2C-C1B0-4B3C-A386-F336BE5440E4}" destId="{B6738CD8-76F9-49ED-89F8-A878B0D24AFA}" srcOrd="0" destOrd="0" presId="urn:microsoft.com/office/officeart/2008/layout/PictureAccentList"/>
    <dgm:cxn modelId="{6DDCFD22-FBBF-42EC-ABD7-DF705D7714C1}" type="presParOf" srcId="{7CB6AC2C-C1B0-4B3C-A386-F336BE5440E4}" destId="{0793BC71-6063-4482-BDA3-83818BA50EEF}" srcOrd="1" destOrd="0" presId="urn:microsoft.com/office/officeart/2008/layout/PictureAccentList"/>
    <dgm:cxn modelId="{068117C9-3A10-4F13-AE2C-D4C92D0FEB19}" type="presParOf" srcId="{9DE3D1AE-4EF2-46BE-8FA8-E8AD109593D9}" destId="{51739842-4141-42C4-9E39-1C265935B749}" srcOrd="3" destOrd="0" presId="urn:microsoft.com/office/officeart/2008/layout/PictureAccentList"/>
    <dgm:cxn modelId="{0F06E4AC-C22F-4634-BE1D-634910113FDD}" type="presParOf" srcId="{51739842-4141-42C4-9E39-1C265935B749}" destId="{8EF79D89-581C-4252-BE94-9FFF056966C1}" srcOrd="0" destOrd="0" presId="urn:microsoft.com/office/officeart/2008/layout/PictureAccentList"/>
    <dgm:cxn modelId="{0095344C-5B7E-4D2C-8C9C-F72E0F54B2BC}" type="presParOf" srcId="{51739842-4141-42C4-9E39-1C265935B749}" destId="{774E0998-5F5D-4835-BDDA-637D9FA99788}" srcOrd="1" destOrd="0" presId="urn:microsoft.com/office/officeart/2008/layout/PictureAccentList"/>
    <dgm:cxn modelId="{006644B5-50D8-4AB7-9DE3-0201F1A8F1CE}" type="presParOf" srcId="{9DE3D1AE-4EF2-46BE-8FA8-E8AD109593D9}" destId="{0162D557-2667-4F93-AC22-CD0133F5AF91}" srcOrd="4" destOrd="0" presId="urn:microsoft.com/office/officeart/2008/layout/PictureAccentList"/>
    <dgm:cxn modelId="{C0FFB99B-0890-4EF1-AE55-96D26EE3CD4E}" type="presParOf" srcId="{0162D557-2667-4F93-AC22-CD0133F5AF91}" destId="{80C63AD5-18BF-4D02-987F-AC1A82F9D975}" srcOrd="0" destOrd="0" presId="urn:microsoft.com/office/officeart/2008/layout/PictureAccentList"/>
    <dgm:cxn modelId="{5D5288FC-57F3-4619-9F8A-C8163800D48D}" type="presParOf" srcId="{0162D557-2667-4F93-AC22-CD0133F5AF91}" destId="{F2F5E7F0-D126-4C03-B72B-43DA07A1E348}"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AC91D5-9438-44EC-B616-FB44047CE978}" type="doc">
      <dgm:prSet loTypeId="urn:microsoft.com/office/officeart/2008/layout/PictureAccentList" loCatId="list" qsTypeId="urn:microsoft.com/office/officeart/2005/8/quickstyle/simple2" qsCatId="simple" csTypeId="urn:microsoft.com/office/officeart/2005/8/colors/colorful1#2" csCatId="colorful" phldr="1"/>
      <dgm:spPr/>
      <dgm:t>
        <a:bodyPr/>
        <a:lstStyle/>
        <a:p>
          <a:endParaRPr lang="en-IN"/>
        </a:p>
      </dgm:t>
    </dgm:pt>
    <dgm:pt modelId="{5923ED25-AABB-49A7-8FE5-7D7D58387223}">
      <dgm:prSet phldrT="[Text]"/>
      <dgm:spPr>
        <a:solidFill>
          <a:schemeClr val="bg2"/>
        </a:solidFill>
      </dgm:spPr>
      <dgm:t>
        <a:bodyPr/>
        <a:lstStyle/>
        <a:p>
          <a:r>
            <a:rPr lang="en-IN" b="1" i="0" dirty="0" smtClean="0">
              <a:solidFill>
                <a:schemeClr val="tx1"/>
              </a:solidFill>
              <a:effectLst>
                <a:outerShdw blurRad="38100" dist="38100" dir="2700000" algn="tl">
                  <a:srgbClr val="000000">
                    <a:alpha val="43137"/>
                  </a:srgbClr>
                </a:outerShdw>
              </a:effectLst>
            </a:rPr>
            <a:t>5. </a:t>
          </a:r>
          <a:r>
            <a:rPr lang="en-IN" b="1" i="0" dirty="0" smtClean="0">
              <a:solidFill>
                <a:schemeClr val="tx1">
                  <a:lumMod val="85000"/>
                  <a:lumOff val="15000"/>
                </a:schemeClr>
              </a:solidFill>
              <a:effectLst>
                <a:outerShdw blurRad="38100" dist="38100" dir="2700000" algn="tl">
                  <a:srgbClr val="000000">
                    <a:alpha val="43137"/>
                  </a:srgbClr>
                </a:outerShdw>
              </a:effectLst>
            </a:rPr>
            <a:t>Principal geomorphic agents: Classification &amp; evolution of fluvial, coastal, aeolian &amp; glacial landforms [12]</a:t>
          </a:r>
          <a:endParaRPr lang="en-IN" b="1" i="0" dirty="0">
            <a:solidFill>
              <a:schemeClr val="tx1">
                <a:lumMod val="85000"/>
                <a:lumOff val="15000"/>
              </a:schemeClr>
            </a:solidFill>
            <a:effectLst>
              <a:outerShdw blurRad="38100" dist="38100" dir="2700000" algn="tl">
                <a:srgbClr val="000000">
                  <a:alpha val="43137"/>
                </a:srgbClr>
              </a:outerShdw>
            </a:effectLst>
          </a:endParaRPr>
        </a:p>
      </dgm:t>
    </dgm:pt>
    <dgm:pt modelId="{A53A7263-E618-416A-B885-3456C224571C}" type="parTrans" cxnId="{8BE87943-58EE-4FF1-812B-7E244292F8CC}">
      <dgm:prSet/>
      <dgm:spPr/>
      <dgm:t>
        <a:bodyPr/>
        <a:lstStyle/>
        <a:p>
          <a:endParaRPr lang="en-IN"/>
        </a:p>
      </dgm:t>
    </dgm:pt>
    <dgm:pt modelId="{93C18360-A59A-4C38-9832-025BA5EDB661}" type="sibTrans" cxnId="{8BE87943-58EE-4FF1-812B-7E244292F8CC}">
      <dgm:prSet/>
      <dgm:spPr/>
      <dgm:t>
        <a:bodyPr/>
        <a:lstStyle/>
        <a:p>
          <a:endParaRPr lang="en-IN"/>
        </a:p>
      </dgm:t>
    </dgm:pt>
    <dgm:pt modelId="{278991B6-792F-4996-9968-898E1AFE86ED}">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Classification &amp; evaluation of fluvial landforms  (3)</a:t>
          </a:r>
          <a:endParaRPr lang="en-IN" b="1" i="1" dirty="0">
            <a:solidFill>
              <a:schemeClr val="tx1"/>
            </a:solidFill>
            <a:effectLst>
              <a:outerShdw blurRad="38100" dist="38100" dir="2700000" algn="tl">
                <a:srgbClr val="000000">
                  <a:alpha val="43137"/>
                </a:srgbClr>
              </a:outerShdw>
            </a:effectLst>
          </a:endParaRPr>
        </a:p>
      </dgm:t>
    </dgm:pt>
    <dgm:pt modelId="{BD0DD245-88FC-43F5-A727-6E108A820EBF}" type="parTrans" cxnId="{CD472671-283C-4FBC-838A-960A0F211852}">
      <dgm:prSet/>
      <dgm:spPr/>
      <dgm:t>
        <a:bodyPr/>
        <a:lstStyle/>
        <a:p>
          <a:endParaRPr lang="en-IN"/>
        </a:p>
      </dgm:t>
    </dgm:pt>
    <dgm:pt modelId="{179E3251-F207-4271-9907-A52CE632555C}" type="sibTrans" cxnId="{CD472671-283C-4FBC-838A-960A0F211852}">
      <dgm:prSet/>
      <dgm:spPr/>
      <dgm:t>
        <a:bodyPr/>
        <a:lstStyle/>
        <a:p>
          <a:endParaRPr lang="en-IN"/>
        </a:p>
      </dgm:t>
    </dgm:pt>
    <dgm:pt modelId="{2E82532A-872B-4289-BBE5-A5B7EB41EBC8}">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Classification &amp; evaluation of coastal landforms (3)</a:t>
          </a:r>
          <a:endParaRPr lang="en-IN" b="1" i="1" dirty="0">
            <a:solidFill>
              <a:schemeClr val="tx1"/>
            </a:solidFill>
            <a:effectLst>
              <a:outerShdw blurRad="38100" dist="38100" dir="2700000" algn="tl">
                <a:srgbClr val="000000">
                  <a:alpha val="43137"/>
                </a:srgbClr>
              </a:outerShdw>
            </a:effectLst>
          </a:endParaRPr>
        </a:p>
      </dgm:t>
    </dgm:pt>
    <dgm:pt modelId="{3BC32168-E2D6-44D1-B667-98E5D45F86AD}" type="parTrans" cxnId="{6F368639-3DF3-409B-AB68-2093FA250AE3}">
      <dgm:prSet/>
      <dgm:spPr/>
      <dgm:t>
        <a:bodyPr/>
        <a:lstStyle/>
        <a:p>
          <a:endParaRPr lang="en-IN"/>
        </a:p>
      </dgm:t>
    </dgm:pt>
    <dgm:pt modelId="{323A1338-C205-4019-989E-B2BD6F7FB197}" type="sibTrans" cxnId="{6F368639-3DF3-409B-AB68-2093FA250AE3}">
      <dgm:prSet/>
      <dgm:spPr/>
      <dgm:t>
        <a:bodyPr/>
        <a:lstStyle/>
        <a:p>
          <a:endParaRPr lang="en-IN"/>
        </a:p>
      </dgm:t>
    </dgm:pt>
    <dgm:pt modelId="{ED1E8F87-918A-410B-A6EE-5E6DC60101A6}">
      <dgm:prSe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Classification &amp; evaluation of glacial landforms  (3)</a:t>
          </a:r>
          <a:endParaRPr lang="en-IN" b="1" i="1" dirty="0">
            <a:solidFill>
              <a:schemeClr val="tx1"/>
            </a:solidFill>
            <a:effectLst>
              <a:outerShdw blurRad="38100" dist="38100" dir="2700000" algn="tl">
                <a:srgbClr val="000000">
                  <a:alpha val="43137"/>
                </a:srgbClr>
              </a:outerShdw>
            </a:effectLst>
          </a:endParaRPr>
        </a:p>
      </dgm:t>
    </dgm:pt>
    <dgm:pt modelId="{C815C070-9AE7-4925-B630-E75204E21377}" type="parTrans" cxnId="{3A9373CA-018E-4D47-8489-90CCC81AE256}">
      <dgm:prSet/>
      <dgm:spPr/>
      <dgm:t>
        <a:bodyPr/>
        <a:lstStyle/>
        <a:p>
          <a:endParaRPr lang="en-IN"/>
        </a:p>
      </dgm:t>
    </dgm:pt>
    <dgm:pt modelId="{1C9E51DD-3B05-4EEA-8894-D5D5E893F962}" type="sibTrans" cxnId="{3A9373CA-018E-4D47-8489-90CCC81AE256}">
      <dgm:prSet/>
      <dgm:spPr/>
      <dgm:t>
        <a:bodyPr/>
        <a:lstStyle/>
        <a:p>
          <a:endParaRPr lang="en-IN"/>
        </a:p>
      </dgm:t>
    </dgm:pt>
    <dgm:pt modelId="{A128E574-5BB5-4D30-8487-15694C870CB5}">
      <dgm:prSe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Classification &amp; evaluation of  aeolian landforms  (3)</a:t>
          </a:r>
          <a:endParaRPr lang="en-IN" b="1" i="1" dirty="0">
            <a:solidFill>
              <a:schemeClr val="tx1"/>
            </a:solidFill>
            <a:effectLst>
              <a:outerShdw blurRad="38100" dist="38100" dir="2700000" algn="tl">
                <a:srgbClr val="000000">
                  <a:alpha val="43137"/>
                </a:srgbClr>
              </a:outerShdw>
            </a:effectLst>
          </a:endParaRPr>
        </a:p>
      </dgm:t>
    </dgm:pt>
    <dgm:pt modelId="{DCA98130-D19B-4E46-BC31-697B6C173223}" type="parTrans" cxnId="{AB45EA1A-72C5-44D0-8858-4698094D8135}">
      <dgm:prSet/>
      <dgm:spPr/>
      <dgm:t>
        <a:bodyPr/>
        <a:lstStyle/>
        <a:p>
          <a:endParaRPr lang="en-IN"/>
        </a:p>
      </dgm:t>
    </dgm:pt>
    <dgm:pt modelId="{9FB0F994-423F-4D1D-A93C-D4CDC33CB76B}" type="sibTrans" cxnId="{AB45EA1A-72C5-44D0-8858-4698094D8135}">
      <dgm:prSet/>
      <dgm:spPr/>
      <dgm:t>
        <a:bodyPr/>
        <a:lstStyle/>
        <a:p>
          <a:endParaRPr lang="en-IN"/>
        </a:p>
      </dgm:t>
    </dgm:pt>
    <dgm:pt modelId="{0EF2E3BB-A9D2-4439-8352-6E449AD8D989}" type="pres">
      <dgm:prSet presAssocID="{92AC91D5-9438-44EC-B616-FB44047CE978}" presName="layout" presStyleCnt="0">
        <dgm:presLayoutVars>
          <dgm:chMax/>
          <dgm:chPref/>
          <dgm:dir/>
          <dgm:animOne val="branch"/>
          <dgm:animLvl val="lvl"/>
          <dgm:resizeHandles/>
        </dgm:presLayoutVars>
      </dgm:prSet>
      <dgm:spPr/>
      <dgm:t>
        <a:bodyPr/>
        <a:lstStyle/>
        <a:p>
          <a:endParaRPr lang="en-US"/>
        </a:p>
      </dgm:t>
    </dgm:pt>
    <dgm:pt modelId="{06694928-D5B5-4C90-A9E0-15FE7FAD73AF}" type="pres">
      <dgm:prSet presAssocID="{5923ED25-AABB-49A7-8FE5-7D7D58387223}" presName="root" presStyleCnt="0">
        <dgm:presLayoutVars>
          <dgm:chMax/>
          <dgm:chPref val="4"/>
        </dgm:presLayoutVars>
      </dgm:prSet>
      <dgm:spPr/>
    </dgm:pt>
    <dgm:pt modelId="{07D6309E-2957-41E3-BD12-BD9DCE8D1C37}" type="pres">
      <dgm:prSet presAssocID="{5923ED25-AABB-49A7-8FE5-7D7D58387223}" presName="rootComposite" presStyleCnt="0">
        <dgm:presLayoutVars/>
      </dgm:prSet>
      <dgm:spPr/>
    </dgm:pt>
    <dgm:pt modelId="{FDB77B86-1A18-4D04-AFBA-F712893A3A9C}" type="pres">
      <dgm:prSet presAssocID="{5923ED25-AABB-49A7-8FE5-7D7D58387223}" presName="rootText" presStyleLbl="node0" presStyleIdx="0" presStyleCnt="1">
        <dgm:presLayoutVars>
          <dgm:chMax/>
          <dgm:chPref val="4"/>
        </dgm:presLayoutVars>
      </dgm:prSet>
      <dgm:spPr/>
      <dgm:t>
        <a:bodyPr/>
        <a:lstStyle/>
        <a:p>
          <a:endParaRPr lang="en-IN"/>
        </a:p>
      </dgm:t>
    </dgm:pt>
    <dgm:pt modelId="{8190FECD-84B8-4ED8-B693-B081BCFE1051}" type="pres">
      <dgm:prSet presAssocID="{5923ED25-AABB-49A7-8FE5-7D7D58387223}" presName="childShape" presStyleCnt="0">
        <dgm:presLayoutVars>
          <dgm:chMax val="0"/>
          <dgm:chPref val="0"/>
        </dgm:presLayoutVars>
      </dgm:prSet>
      <dgm:spPr/>
    </dgm:pt>
    <dgm:pt modelId="{DAB27576-7607-4864-AAF0-EB0163E3A85F}" type="pres">
      <dgm:prSet presAssocID="{278991B6-792F-4996-9968-898E1AFE86ED}" presName="childComposite" presStyleCnt="0">
        <dgm:presLayoutVars>
          <dgm:chMax val="0"/>
          <dgm:chPref val="0"/>
        </dgm:presLayoutVars>
      </dgm:prSet>
      <dgm:spPr/>
    </dgm:pt>
    <dgm:pt modelId="{E86984FA-65A8-4D43-95F6-9E75872C66D6}" type="pres">
      <dgm:prSet presAssocID="{278991B6-792F-4996-9968-898E1AFE86ED}" presName="Image" presStyleLbl="node1" presStyleIdx="0" presStyleCnt="4"/>
      <dgm:spPr>
        <a:solidFill>
          <a:schemeClr val="bg2"/>
        </a:solidFill>
      </dgm:spPr>
      <dgm:t>
        <a:bodyPr/>
        <a:lstStyle/>
        <a:p>
          <a:endParaRPr lang="en-GB"/>
        </a:p>
      </dgm:t>
    </dgm:pt>
    <dgm:pt modelId="{66E97BD8-07CC-4D1B-86F1-8BE608446CC5}" type="pres">
      <dgm:prSet presAssocID="{278991B6-792F-4996-9968-898E1AFE86ED}" presName="childText" presStyleLbl="lnNode1" presStyleIdx="0" presStyleCnt="4">
        <dgm:presLayoutVars>
          <dgm:chMax val="0"/>
          <dgm:chPref val="0"/>
          <dgm:bulletEnabled val="1"/>
        </dgm:presLayoutVars>
      </dgm:prSet>
      <dgm:spPr/>
      <dgm:t>
        <a:bodyPr/>
        <a:lstStyle/>
        <a:p>
          <a:endParaRPr lang="en-IN"/>
        </a:p>
      </dgm:t>
    </dgm:pt>
    <dgm:pt modelId="{15D5FE48-9387-4F07-AD51-52FE98C91C28}" type="pres">
      <dgm:prSet presAssocID="{2E82532A-872B-4289-BBE5-A5B7EB41EBC8}" presName="childComposite" presStyleCnt="0">
        <dgm:presLayoutVars>
          <dgm:chMax val="0"/>
          <dgm:chPref val="0"/>
        </dgm:presLayoutVars>
      </dgm:prSet>
      <dgm:spPr/>
    </dgm:pt>
    <dgm:pt modelId="{EE5ABD7B-E0E3-428E-965A-BC1DC79DBE92}" type="pres">
      <dgm:prSet presAssocID="{2E82532A-872B-4289-BBE5-A5B7EB41EBC8}" presName="Image" presStyleLbl="node1" presStyleIdx="1" presStyleCnt="4"/>
      <dgm:spPr>
        <a:solidFill>
          <a:schemeClr val="bg2"/>
        </a:solidFill>
      </dgm:spPr>
      <dgm:t>
        <a:bodyPr/>
        <a:lstStyle/>
        <a:p>
          <a:endParaRPr lang="en-GB"/>
        </a:p>
      </dgm:t>
    </dgm:pt>
    <dgm:pt modelId="{F6F9F5E0-20F5-4A58-9E96-89BE6EB8B771}" type="pres">
      <dgm:prSet presAssocID="{2E82532A-872B-4289-BBE5-A5B7EB41EBC8}" presName="childText" presStyleLbl="lnNode1" presStyleIdx="1" presStyleCnt="4" custLinFactNeighborX="265" custLinFactNeighborY="-699">
        <dgm:presLayoutVars>
          <dgm:chMax val="0"/>
          <dgm:chPref val="0"/>
          <dgm:bulletEnabled val="1"/>
        </dgm:presLayoutVars>
      </dgm:prSet>
      <dgm:spPr/>
      <dgm:t>
        <a:bodyPr/>
        <a:lstStyle/>
        <a:p>
          <a:endParaRPr lang="en-IN"/>
        </a:p>
      </dgm:t>
    </dgm:pt>
    <dgm:pt modelId="{A7782042-C48C-462F-8969-6AF16D47A753}" type="pres">
      <dgm:prSet presAssocID="{A128E574-5BB5-4D30-8487-15694C870CB5}" presName="childComposite" presStyleCnt="0">
        <dgm:presLayoutVars>
          <dgm:chMax val="0"/>
          <dgm:chPref val="0"/>
        </dgm:presLayoutVars>
      </dgm:prSet>
      <dgm:spPr/>
    </dgm:pt>
    <dgm:pt modelId="{35295430-7914-4220-8EF1-72266ED6BB76}" type="pres">
      <dgm:prSet presAssocID="{A128E574-5BB5-4D30-8487-15694C870CB5}" presName="Image" presStyleLbl="node1" presStyleIdx="2" presStyleCnt="4"/>
      <dgm:spPr>
        <a:solidFill>
          <a:schemeClr val="bg2"/>
        </a:solidFill>
      </dgm:spPr>
      <dgm:t>
        <a:bodyPr/>
        <a:lstStyle/>
        <a:p>
          <a:endParaRPr lang="en-GB"/>
        </a:p>
      </dgm:t>
    </dgm:pt>
    <dgm:pt modelId="{9CE94164-12C9-471E-952A-CD20E50CD857}" type="pres">
      <dgm:prSet presAssocID="{A128E574-5BB5-4D30-8487-15694C870CB5}" presName="childText" presStyleLbl="lnNode1" presStyleIdx="2" presStyleCnt="4">
        <dgm:presLayoutVars>
          <dgm:chMax val="0"/>
          <dgm:chPref val="0"/>
          <dgm:bulletEnabled val="1"/>
        </dgm:presLayoutVars>
      </dgm:prSet>
      <dgm:spPr/>
      <dgm:t>
        <a:bodyPr/>
        <a:lstStyle/>
        <a:p>
          <a:endParaRPr lang="en-IN"/>
        </a:p>
      </dgm:t>
    </dgm:pt>
    <dgm:pt modelId="{A84D3938-BCB2-45C9-9C47-6CE5FE9A601D}" type="pres">
      <dgm:prSet presAssocID="{ED1E8F87-918A-410B-A6EE-5E6DC60101A6}" presName="childComposite" presStyleCnt="0">
        <dgm:presLayoutVars>
          <dgm:chMax val="0"/>
          <dgm:chPref val="0"/>
        </dgm:presLayoutVars>
      </dgm:prSet>
      <dgm:spPr/>
    </dgm:pt>
    <dgm:pt modelId="{6575C832-57F3-4565-915A-9C25F40FF82D}" type="pres">
      <dgm:prSet presAssocID="{ED1E8F87-918A-410B-A6EE-5E6DC60101A6}" presName="Image" presStyleLbl="node1" presStyleIdx="3" presStyleCnt="4"/>
      <dgm:spPr>
        <a:solidFill>
          <a:schemeClr val="bg2"/>
        </a:solidFill>
      </dgm:spPr>
      <dgm:t>
        <a:bodyPr/>
        <a:lstStyle/>
        <a:p>
          <a:endParaRPr lang="en-GB"/>
        </a:p>
      </dgm:t>
    </dgm:pt>
    <dgm:pt modelId="{748085FB-EF08-4346-9A36-C3E1B69AC368}" type="pres">
      <dgm:prSet presAssocID="{ED1E8F87-918A-410B-A6EE-5E6DC60101A6}" presName="childText" presStyleLbl="lnNode1" presStyleIdx="3" presStyleCnt="4">
        <dgm:presLayoutVars>
          <dgm:chMax val="0"/>
          <dgm:chPref val="0"/>
          <dgm:bulletEnabled val="1"/>
        </dgm:presLayoutVars>
      </dgm:prSet>
      <dgm:spPr/>
      <dgm:t>
        <a:bodyPr/>
        <a:lstStyle/>
        <a:p>
          <a:endParaRPr lang="en-IN"/>
        </a:p>
      </dgm:t>
    </dgm:pt>
  </dgm:ptLst>
  <dgm:cxnLst>
    <dgm:cxn modelId="{AF458E9D-2918-4313-84C9-1393F92BDA59}" type="presOf" srcId="{A128E574-5BB5-4D30-8487-15694C870CB5}" destId="{9CE94164-12C9-471E-952A-CD20E50CD857}" srcOrd="0" destOrd="0" presId="urn:microsoft.com/office/officeart/2008/layout/PictureAccentList"/>
    <dgm:cxn modelId="{9A166CF5-822D-4A47-8142-C91D3A21745C}" type="presOf" srcId="{2E82532A-872B-4289-BBE5-A5B7EB41EBC8}" destId="{F6F9F5E0-20F5-4A58-9E96-89BE6EB8B771}" srcOrd="0" destOrd="0" presId="urn:microsoft.com/office/officeart/2008/layout/PictureAccentList"/>
    <dgm:cxn modelId="{6F368639-3DF3-409B-AB68-2093FA250AE3}" srcId="{5923ED25-AABB-49A7-8FE5-7D7D58387223}" destId="{2E82532A-872B-4289-BBE5-A5B7EB41EBC8}" srcOrd="1" destOrd="0" parTransId="{3BC32168-E2D6-44D1-B667-98E5D45F86AD}" sibTransId="{323A1338-C205-4019-989E-B2BD6F7FB197}"/>
    <dgm:cxn modelId="{3A9373CA-018E-4D47-8489-90CCC81AE256}" srcId="{5923ED25-AABB-49A7-8FE5-7D7D58387223}" destId="{ED1E8F87-918A-410B-A6EE-5E6DC60101A6}" srcOrd="3" destOrd="0" parTransId="{C815C070-9AE7-4925-B630-E75204E21377}" sibTransId="{1C9E51DD-3B05-4EEA-8894-D5D5E893F962}"/>
    <dgm:cxn modelId="{CD472671-283C-4FBC-838A-960A0F211852}" srcId="{5923ED25-AABB-49A7-8FE5-7D7D58387223}" destId="{278991B6-792F-4996-9968-898E1AFE86ED}" srcOrd="0" destOrd="0" parTransId="{BD0DD245-88FC-43F5-A727-6E108A820EBF}" sibTransId="{179E3251-F207-4271-9907-A52CE632555C}"/>
    <dgm:cxn modelId="{8BE87943-58EE-4FF1-812B-7E244292F8CC}" srcId="{92AC91D5-9438-44EC-B616-FB44047CE978}" destId="{5923ED25-AABB-49A7-8FE5-7D7D58387223}" srcOrd="0" destOrd="0" parTransId="{A53A7263-E618-416A-B885-3456C224571C}" sibTransId="{93C18360-A59A-4C38-9832-025BA5EDB661}"/>
    <dgm:cxn modelId="{BC337902-7D14-4F22-ADAA-DFE07B5CB500}" type="presOf" srcId="{5923ED25-AABB-49A7-8FE5-7D7D58387223}" destId="{FDB77B86-1A18-4D04-AFBA-F712893A3A9C}" srcOrd="0" destOrd="0" presId="urn:microsoft.com/office/officeart/2008/layout/PictureAccentList"/>
    <dgm:cxn modelId="{D81DB0E7-EB83-45A4-B8F5-2A154F4415B3}" type="presOf" srcId="{92AC91D5-9438-44EC-B616-FB44047CE978}" destId="{0EF2E3BB-A9D2-4439-8352-6E449AD8D989}" srcOrd="0" destOrd="0" presId="urn:microsoft.com/office/officeart/2008/layout/PictureAccentList"/>
    <dgm:cxn modelId="{5D1AACCC-D358-4C2C-95EE-0C2795F329A2}" type="presOf" srcId="{ED1E8F87-918A-410B-A6EE-5E6DC60101A6}" destId="{748085FB-EF08-4346-9A36-C3E1B69AC368}" srcOrd="0" destOrd="0" presId="urn:microsoft.com/office/officeart/2008/layout/PictureAccentList"/>
    <dgm:cxn modelId="{AB45EA1A-72C5-44D0-8858-4698094D8135}" srcId="{5923ED25-AABB-49A7-8FE5-7D7D58387223}" destId="{A128E574-5BB5-4D30-8487-15694C870CB5}" srcOrd="2" destOrd="0" parTransId="{DCA98130-D19B-4E46-BC31-697B6C173223}" sibTransId="{9FB0F994-423F-4D1D-A93C-D4CDC33CB76B}"/>
    <dgm:cxn modelId="{5F0A57AE-747B-4170-B0F5-AF0161A668EB}" type="presOf" srcId="{278991B6-792F-4996-9968-898E1AFE86ED}" destId="{66E97BD8-07CC-4D1B-86F1-8BE608446CC5}" srcOrd="0" destOrd="0" presId="urn:microsoft.com/office/officeart/2008/layout/PictureAccentList"/>
    <dgm:cxn modelId="{15AD9A44-B496-4A45-A5A6-23892FBC93DA}" type="presParOf" srcId="{0EF2E3BB-A9D2-4439-8352-6E449AD8D989}" destId="{06694928-D5B5-4C90-A9E0-15FE7FAD73AF}" srcOrd="0" destOrd="0" presId="urn:microsoft.com/office/officeart/2008/layout/PictureAccentList"/>
    <dgm:cxn modelId="{7BBC1F41-4AD5-49F0-8D3F-4A7D102BEFC2}" type="presParOf" srcId="{06694928-D5B5-4C90-A9E0-15FE7FAD73AF}" destId="{07D6309E-2957-41E3-BD12-BD9DCE8D1C37}" srcOrd="0" destOrd="0" presId="urn:microsoft.com/office/officeart/2008/layout/PictureAccentList"/>
    <dgm:cxn modelId="{5A9C3718-D7F6-4078-AF72-DC5F2ADA3395}" type="presParOf" srcId="{07D6309E-2957-41E3-BD12-BD9DCE8D1C37}" destId="{FDB77B86-1A18-4D04-AFBA-F712893A3A9C}" srcOrd="0" destOrd="0" presId="urn:microsoft.com/office/officeart/2008/layout/PictureAccentList"/>
    <dgm:cxn modelId="{EDDFBBB9-51E7-4808-8470-DE1D140C98D5}" type="presParOf" srcId="{06694928-D5B5-4C90-A9E0-15FE7FAD73AF}" destId="{8190FECD-84B8-4ED8-B693-B081BCFE1051}" srcOrd="1" destOrd="0" presId="urn:microsoft.com/office/officeart/2008/layout/PictureAccentList"/>
    <dgm:cxn modelId="{4FAE2624-3845-49DF-B6F2-7315730ADE87}" type="presParOf" srcId="{8190FECD-84B8-4ED8-B693-B081BCFE1051}" destId="{DAB27576-7607-4864-AAF0-EB0163E3A85F}" srcOrd="0" destOrd="0" presId="urn:microsoft.com/office/officeart/2008/layout/PictureAccentList"/>
    <dgm:cxn modelId="{4DD502E4-A59D-473B-9A70-E04F8644E5A4}" type="presParOf" srcId="{DAB27576-7607-4864-AAF0-EB0163E3A85F}" destId="{E86984FA-65A8-4D43-95F6-9E75872C66D6}" srcOrd="0" destOrd="0" presId="urn:microsoft.com/office/officeart/2008/layout/PictureAccentList"/>
    <dgm:cxn modelId="{F061BC8E-7174-4004-8098-5404BE8964C7}" type="presParOf" srcId="{DAB27576-7607-4864-AAF0-EB0163E3A85F}" destId="{66E97BD8-07CC-4D1B-86F1-8BE608446CC5}" srcOrd="1" destOrd="0" presId="urn:microsoft.com/office/officeart/2008/layout/PictureAccentList"/>
    <dgm:cxn modelId="{DDC84D16-DD64-4E34-A00A-6E758A2D2EB1}" type="presParOf" srcId="{8190FECD-84B8-4ED8-B693-B081BCFE1051}" destId="{15D5FE48-9387-4F07-AD51-52FE98C91C28}" srcOrd="1" destOrd="0" presId="urn:microsoft.com/office/officeart/2008/layout/PictureAccentList"/>
    <dgm:cxn modelId="{485F6394-2760-4281-9FC5-99D05ED6F922}" type="presParOf" srcId="{15D5FE48-9387-4F07-AD51-52FE98C91C28}" destId="{EE5ABD7B-E0E3-428E-965A-BC1DC79DBE92}" srcOrd="0" destOrd="0" presId="urn:microsoft.com/office/officeart/2008/layout/PictureAccentList"/>
    <dgm:cxn modelId="{377245BE-ECC0-4376-9557-F82D8941A3C7}" type="presParOf" srcId="{15D5FE48-9387-4F07-AD51-52FE98C91C28}" destId="{F6F9F5E0-20F5-4A58-9E96-89BE6EB8B771}" srcOrd="1" destOrd="0" presId="urn:microsoft.com/office/officeart/2008/layout/PictureAccentList"/>
    <dgm:cxn modelId="{B6F19F11-9BBB-49E5-8BBC-C60D9EE52856}" type="presParOf" srcId="{8190FECD-84B8-4ED8-B693-B081BCFE1051}" destId="{A7782042-C48C-462F-8969-6AF16D47A753}" srcOrd="2" destOrd="0" presId="urn:microsoft.com/office/officeart/2008/layout/PictureAccentList"/>
    <dgm:cxn modelId="{CBB4A51C-FCA5-4A09-8D88-92EED6642620}" type="presParOf" srcId="{A7782042-C48C-462F-8969-6AF16D47A753}" destId="{35295430-7914-4220-8EF1-72266ED6BB76}" srcOrd="0" destOrd="0" presId="urn:microsoft.com/office/officeart/2008/layout/PictureAccentList"/>
    <dgm:cxn modelId="{2380E28E-B1A7-414C-B8FC-A98835E3C9E2}" type="presParOf" srcId="{A7782042-C48C-462F-8969-6AF16D47A753}" destId="{9CE94164-12C9-471E-952A-CD20E50CD857}" srcOrd="1" destOrd="0" presId="urn:microsoft.com/office/officeart/2008/layout/PictureAccentList"/>
    <dgm:cxn modelId="{7647131D-8806-4B69-B4C6-8683A2806D23}" type="presParOf" srcId="{8190FECD-84B8-4ED8-B693-B081BCFE1051}" destId="{A84D3938-BCB2-45C9-9C47-6CE5FE9A601D}" srcOrd="3" destOrd="0" presId="urn:microsoft.com/office/officeart/2008/layout/PictureAccentList"/>
    <dgm:cxn modelId="{161EF473-38E1-4F4F-8B64-28FCF888DBE5}" type="presParOf" srcId="{A84D3938-BCB2-45C9-9C47-6CE5FE9A601D}" destId="{6575C832-57F3-4565-915A-9C25F40FF82D}" srcOrd="0" destOrd="0" presId="urn:microsoft.com/office/officeart/2008/layout/PictureAccentList"/>
    <dgm:cxn modelId="{34E790CD-1705-4415-A5E2-34341E32B682}" type="presParOf" srcId="{A84D3938-BCB2-45C9-9C47-6CE5FE9A601D}" destId="{748085FB-EF08-4346-9A36-C3E1B69AC368}"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B9FFA6-85DE-4496-95DF-B50A057A2E50}" type="doc">
      <dgm:prSet loTypeId="urn:microsoft.com/office/officeart/2008/layout/PictureAccentList" loCatId="list" qsTypeId="urn:microsoft.com/office/officeart/2005/8/quickstyle/simple2" qsCatId="simple" csTypeId="urn:microsoft.com/office/officeart/2005/8/colors/colorful1#3" csCatId="colorful" phldr="1"/>
      <dgm:spPr/>
      <dgm:t>
        <a:bodyPr/>
        <a:lstStyle/>
        <a:p>
          <a:endParaRPr lang="en-IN"/>
        </a:p>
      </dgm:t>
    </dgm:pt>
    <dgm:pt modelId="{23140988-066D-4462-8BBA-60581430147F}">
      <dgm:prSet phldrT="[Text]"/>
      <dgm:spPr>
        <a:solidFill>
          <a:schemeClr val="bg2"/>
        </a:solidFill>
      </dgm:spPr>
      <dgm:t>
        <a:bodyPr/>
        <a:lstStyle/>
        <a:p>
          <a:r>
            <a:rPr lang="en-IN" b="1" i="0" dirty="0" smtClean="0">
              <a:solidFill>
                <a:schemeClr val="tx1"/>
              </a:solidFill>
              <a:effectLst>
                <a:outerShdw blurRad="38100" dist="38100" dir="2700000" algn="tl">
                  <a:srgbClr val="000000">
                    <a:alpha val="43137"/>
                  </a:srgbClr>
                </a:outerShdw>
              </a:effectLst>
            </a:rPr>
            <a:t>6. Ideas of Davis, Penck &amp; King on slope evolution: System approach &amp; its significance in geomorphology [7]</a:t>
          </a:r>
          <a:endParaRPr lang="en-IN" b="1" i="0" dirty="0">
            <a:solidFill>
              <a:schemeClr val="tx1"/>
            </a:solidFill>
            <a:effectLst>
              <a:outerShdw blurRad="38100" dist="38100" dir="2700000" algn="tl">
                <a:srgbClr val="000000">
                  <a:alpha val="43137"/>
                </a:srgbClr>
              </a:outerShdw>
            </a:effectLst>
          </a:endParaRPr>
        </a:p>
      </dgm:t>
    </dgm:pt>
    <dgm:pt modelId="{39E94568-692F-4C41-80AA-365EDB417E7F}" type="parTrans" cxnId="{8B701E8F-B9AF-4A92-B4CA-E25C102AAFEA}">
      <dgm:prSet/>
      <dgm:spPr/>
      <dgm:t>
        <a:bodyPr/>
        <a:lstStyle/>
        <a:p>
          <a:endParaRPr lang="en-IN"/>
        </a:p>
      </dgm:t>
    </dgm:pt>
    <dgm:pt modelId="{8E93553F-F552-478F-BA67-4B63EDF470F1}" type="sibTrans" cxnId="{8B701E8F-B9AF-4A92-B4CA-E25C102AAFEA}">
      <dgm:prSet/>
      <dgm:spPr/>
      <dgm:t>
        <a:bodyPr/>
        <a:lstStyle/>
        <a:p>
          <a:endParaRPr lang="en-IN"/>
        </a:p>
      </dgm:t>
    </dgm:pt>
    <dgm:pt modelId="{B202B04E-2DA6-4C36-9A4B-E5C2B7C9F1DB}">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System approach in geomorphology and its significance (1)</a:t>
          </a:r>
          <a:endParaRPr lang="en-IN" b="1" i="1" dirty="0">
            <a:solidFill>
              <a:schemeClr val="tx1"/>
            </a:solidFill>
            <a:effectLst>
              <a:outerShdw blurRad="38100" dist="38100" dir="2700000" algn="tl">
                <a:srgbClr val="000000">
                  <a:alpha val="43137"/>
                </a:srgbClr>
              </a:outerShdw>
            </a:effectLst>
          </a:endParaRPr>
        </a:p>
      </dgm:t>
    </dgm:pt>
    <dgm:pt modelId="{8236D373-5B43-4AAD-AA58-1DCB6E6BA74C}" type="parTrans" cxnId="{245F1C44-E842-44BE-A405-0452322762D1}">
      <dgm:prSet/>
      <dgm:spPr/>
      <dgm:t>
        <a:bodyPr/>
        <a:lstStyle/>
        <a:p>
          <a:endParaRPr lang="en-IN"/>
        </a:p>
      </dgm:t>
    </dgm:pt>
    <dgm:pt modelId="{9E59AED4-B196-4BAD-9B5F-FC6F3152108F}" type="sibTrans" cxnId="{245F1C44-E842-44BE-A405-0452322762D1}">
      <dgm:prSet/>
      <dgm:spPr/>
      <dgm:t>
        <a:bodyPr/>
        <a:lstStyle/>
        <a:p>
          <a:endParaRPr lang="en-IN"/>
        </a:p>
      </dgm:t>
    </dgm:pt>
    <dgm:pt modelId="{5CB010BA-D9B4-4E79-9787-9CBF89E9CBC1}">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Cyclic concept of Davis (1)</a:t>
          </a:r>
          <a:endParaRPr lang="en-IN" b="1" i="1" dirty="0">
            <a:solidFill>
              <a:schemeClr val="tx1"/>
            </a:solidFill>
            <a:effectLst>
              <a:outerShdw blurRad="38100" dist="38100" dir="2700000" algn="tl">
                <a:srgbClr val="000000">
                  <a:alpha val="43137"/>
                </a:srgbClr>
              </a:outerShdw>
            </a:effectLst>
          </a:endParaRPr>
        </a:p>
      </dgm:t>
    </dgm:pt>
    <dgm:pt modelId="{C51AC390-BE70-4A10-B61A-8910F03FD418}" type="parTrans" cxnId="{156B310D-0E5D-4FAB-BE86-1ECBE9800766}">
      <dgm:prSet/>
      <dgm:spPr/>
      <dgm:t>
        <a:bodyPr/>
        <a:lstStyle/>
        <a:p>
          <a:endParaRPr lang="en-IN"/>
        </a:p>
      </dgm:t>
    </dgm:pt>
    <dgm:pt modelId="{BB680575-1068-4980-84DD-75875D1A49FA}" type="sibTrans" cxnId="{156B310D-0E5D-4FAB-BE86-1ECBE9800766}">
      <dgm:prSet/>
      <dgm:spPr/>
      <dgm:t>
        <a:bodyPr/>
        <a:lstStyle/>
        <a:p>
          <a:endParaRPr lang="en-IN"/>
        </a:p>
      </dgm:t>
    </dgm:pt>
    <dgm:pt modelId="{F7A437AD-188B-4119-B4B1-1F670D21652F}">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Criticism of Davisian model (1)</a:t>
          </a:r>
          <a:endParaRPr lang="en-IN" b="1" i="1" dirty="0">
            <a:solidFill>
              <a:schemeClr val="tx1"/>
            </a:solidFill>
            <a:effectLst>
              <a:outerShdw blurRad="38100" dist="38100" dir="2700000" algn="tl">
                <a:srgbClr val="000000">
                  <a:alpha val="43137"/>
                </a:srgbClr>
              </a:outerShdw>
            </a:effectLst>
          </a:endParaRPr>
        </a:p>
      </dgm:t>
    </dgm:pt>
    <dgm:pt modelId="{947E9830-1AD0-4EED-B4A5-28D2B477D10F}" type="parTrans" cxnId="{F22CD403-85DA-4E91-A031-B27115F84868}">
      <dgm:prSet/>
      <dgm:spPr/>
      <dgm:t>
        <a:bodyPr/>
        <a:lstStyle/>
        <a:p>
          <a:endParaRPr lang="en-IN"/>
        </a:p>
      </dgm:t>
    </dgm:pt>
    <dgm:pt modelId="{1B252CB9-1FE1-49C7-9FCE-C7135572BBAF}" type="sibTrans" cxnId="{F22CD403-85DA-4E91-A031-B27115F84868}">
      <dgm:prSet/>
      <dgm:spPr/>
      <dgm:t>
        <a:bodyPr/>
        <a:lstStyle/>
        <a:p>
          <a:endParaRPr lang="en-IN"/>
        </a:p>
      </dgm:t>
    </dgm:pt>
    <dgm:pt modelId="{C7ABD9E7-BEA2-448C-A3AE-4D54341708B2}">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Penck’s model of cycle of erosion (1)</a:t>
          </a:r>
          <a:endParaRPr lang="en-IN" b="1" i="1" dirty="0">
            <a:solidFill>
              <a:schemeClr val="tx1"/>
            </a:solidFill>
            <a:effectLst>
              <a:outerShdw blurRad="38100" dist="38100" dir="2700000" algn="tl">
                <a:srgbClr val="000000">
                  <a:alpha val="43137"/>
                </a:srgbClr>
              </a:outerShdw>
            </a:effectLst>
          </a:endParaRPr>
        </a:p>
      </dgm:t>
    </dgm:pt>
    <dgm:pt modelId="{3AA7806A-A381-4732-80C3-A185B4931808}" type="parTrans" cxnId="{5FE674F7-5916-4FF0-93A6-4C65630C1064}">
      <dgm:prSet/>
      <dgm:spPr/>
      <dgm:t>
        <a:bodyPr/>
        <a:lstStyle/>
        <a:p>
          <a:endParaRPr lang="en-IN"/>
        </a:p>
      </dgm:t>
    </dgm:pt>
    <dgm:pt modelId="{80167C52-34E0-4065-9AEC-44D8E4FF5F43}" type="sibTrans" cxnId="{5FE674F7-5916-4FF0-93A6-4C65630C1064}">
      <dgm:prSet/>
      <dgm:spPr/>
      <dgm:t>
        <a:bodyPr/>
        <a:lstStyle/>
        <a:p>
          <a:endParaRPr lang="en-IN"/>
        </a:p>
      </dgm:t>
    </dgm:pt>
    <dgm:pt modelId="{BBD7D2CC-F344-4BF1-B082-FC72CA7AFB3B}">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Slope evolution by Penck (1)</a:t>
          </a:r>
          <a:endParaRPr lang="en-IN" b="1" i="1" dirty="0">
            <a:solidFill>
              <a:schemeClr val="tx1"/>
            </a:solidFill>
            <a:effectLst>
              <a:outerShdw blurRad="38100" dist="38100" dir="2700000" algn="tl">
                <a:srgbClr val="000000">
                  <a:alpha val="43137"/>
                </a:srgbClr>
              </a:outerShdw>
            </a:effectLst>
          </a:endParaRPr>
        </a:p>
      </dgm:t>
    </dgm:pt>
    <dgm:pt modelId="{270E6D23-CCDF-40CF-90C0-D033A4BAD7FB}" type="parTrans" cxnId="{AAFCAB14-E3EB-4C5E-B2B9-C24C1E098ECB}">
      <dgm:prSet/>
      <dgm:spPr/>
      <dgm:t>
        <a:bodyPr/>
        <a:lstStyle/>
        <a:p>
          <a:endParaRPr lang="en-IN"/>
        </a:p>
      </dgm:t>
    </dgm:pt>
    <dgm:pt modelId="{51979FCF-483A-4B3A-BF4C-A6E2CFD10F33}" type="sibTrans" cxnId="{AAFCAB14-E3EB-4C5E-B2B9-C24C1E098ECB}">
      <dgm:prSet/>
      <dgm:spPr/>
      <dgm:t>
        <a:bodyPr/>
        <a:lstStyle/>
        <a:p>
          <a:endParaRPr lang="en-IN"/>
        </a:p>
      </dgm:t>
    </dgm:pt>
    <dgm:pt modelId="{01BA3ED2-69AA-48B1-BB5B-ACD200B74528}">
      <dgm:prSet phldrT="[Text]"/>
      <dgm:spPr>
        <a:solidFill>
          <a:schemeClr val="bg2"/>
        </a:solidFill>
      </dgm:spPr>
      <dgm:t>
        <a:bodyPr/>
        <a:lstStyle/>
        <a:p>
          <a:r>
            <a:rPr lang="en-IN" b="1" i="1" dirty="0" smtClean="0">
              <a:solidFill>
                <a:schemeClr val="tx1"/>
              </a:solidFill>
              <a:effectLst>
                <a:outerShdw blurRad="38100" dist="38100" dir="2700000" algn="tl">
                  <a:srgbClr val="000000">
                    <a:alpha val="43137"/>
                  </a:srgbClr>
                </a:outerShdw>
              </a:effectLst>
            </a:rPr>
            <a:t>Slope evolution by King (1)</a:t>
          </a:r>
          <a:endParaRPr lang="en-IN" b="1" i="1" dirty="0">
            <a:solidFill>
              <a:schemeClr val="tx1"/>
            </a:solidFill>
            <a:effectLst>
              <a:outerShdw blurRad="38100" dist="38100" dir="2700000" algn="tl">
                <a:srgbClr val="000000">
                  <a:alpha val="43137"/>
                </a:srgbClr>
              </a:outerShdw>
            </a:effectLst>
          </a:endParaRPr>
        </a:p>
      </dgm:t>
    </dgm:pt>
    <dgm:pt modelId="{AF7495AC-70A6-484C-A683-85F29E230DBE}" type="parTrans" cxnId="{AF2C3F39-D11A-4E23-96C6-901D7AC12378}">
      <dgm:prSet/>
      <dgm:spPr/>
      <dgm:t>
        <a:bodyPr/>
        <a:lstStyle/>
        <a:p>
          <a:endParaRPr lang="en-IN"/>
        </a:p>
      </dgm:t>
    </dgm:pt>
    <dgm:pt modelId="{EEBF47A7-F7F2-4784-93BA-C31DEB34735A}" type="sibTrans" cxnId="{AF2C3F39-D11A-4E23-96C6-901D7AC12378}">
      <dgm:prSet/>
      <dgm:spPr/>
      <dgm:t>
        <a:bodyPr/>
        <a:lstStyle/>
        <a:p>
          <a:endParaRPr lang="en-IN"/>
        </a:p>
      </dgm:t>
    </dgm:pt>
    <dgm:pt modelId="{75A8E6FF-AD48-4176-A673-FFAC1B0204CF}" type="pres">
      <dgm:prSet presAssocID="{F0B9FFA6-85DE-4496-95DF-B50A057A2E50}" presName="layout" presStyleCnt="0">
        <dgm:presLayoutVars>
          <dgm:chMax/>
          <dgm:chPref/>
          <dgm:dir/>
          <dgm:animOne val="branch"/>
          <dgm:animLvl val="lvl"/>
          <dgm:resizeHandles/>
        </dgm:presLayoutVars>
      </dgm:prSet>
      <dgm:spPr/>
      <dgm:t>
        <a:bodyPr/>
        <a:lstStyle/>
        <a:p>
          <a:endParaRPr lang="en-US"/>
        </a:p>
      </dgm:t>
    </dgm:pt>
    <dgm:pt modelId="{D36D3447-4923-40AD-8297-5248A5A7086B}" type="pres">
      <dgm:prSet presAssocID="{23140988-066D-4462-8BBA-60581430147F}" presName="root" presStyleCnt="0">
        <dgm:presLayoutVars>
          <dgm:chMax/>
          <dgm:chPref val="4"/>
        </dgm:presLayoutVars>
      </dgm:prSet>
      <dgm:spPr/>
    </dgm:pt>
    <dgm:pt modelId="{04E01281-1C4F-4E6C-85C3-502513DD344A}" type="pres">
      <dgm:prSet presAssocID="{23140988-066D-4462-8BBA-60581430147F}" presName="rootComposite" presStyleCnt="0">
        <dgm:presLayoutVars/>
      </dgm:prSet>
      <dgm:spPr/>
    </dgm:pt>
    <dgm:pt modelId="{B5606744-2D00-49D1-A5D3-F63E9ECDD6A3}" type="pres">
      <dgm:prSet presAssocID="{23140988-066D-4462-8BBA-60581430147F}" presName="rootText" presStyleLbl="node0" presStyleIdx="0" presStyleCnt="1">
        <dgm:presLayoutVars>
          <dgm:chMax/>
          <dgm:chPref val="4"/>
        </dgm:presLayoutVars>
      </dgm:prSet>
      <dgm:spPr/>
      <dgm:t>
        <a:bodyPr/>
        <a:lstStyle/>
        <a:p>
          <a:endParaRPr lang="en-US"/>
        </a:p>
      </dgm:t>
    </dgm:pt>
    <dgm:pt modelId="{8D94F6E7-F715-42E7-B2E7-421F7906E4F2}" type="pres">
      <dgm:prSet presAssocID="{23140988-066D-4462-8BBA-60581430147F}" presName="childShape" presStyleCnt="0">
        <dgm:presLayoutVars>
          <dgm:chMax val="0"/>
          <dgm:chPref val="0"/>
        </dgm:presLayoutVars>
      </dgm:prSet>
      <dgm:spPr/>
    </dgm:pt>
    <dgm:pt modelId="{3B64A263-3ADF-4E7C-B850-7ACCA4867E1B}" type="pres">
      <dgm:prSet presAssocID="{B202B04E-2DA6-4C36-9A4B-E5C2B7C9F1DB}" presName="childComposite" presStyleCnt="0">
        <dgm:presLayoutVars>
          <dgm:chMax val="0"/>
          <dgm:chPref val="0"/>
        </dgm:presLayoutVars>
      </dgm:prSet>
      <dgm:spPr/>
    </dgm:pt>
    <dgm:pt modelId="{4BC866D8-1B45-49AB-9397-98CF373FEC2C}" type="pres">
      <dgm:prSet presAssocID="{B202B04E-2DA6-4C36-9A4B-E5C2B7C9F1DB}" presName="Image" presStyleLbl="node1" presStyleIdx="0" presStyleCnt="6"/>
      <dgm:spPr/>
    </dgm:pt>
    <dgm:pt modelId="{0D4F7350-290D-4017-8269-DAE57236084B}" type="pres">
      <dgm:prSet presAssocID="{B202B04E-2DA6-4C36-9A4B-E5C2B7C9F1DB}" presName="childText" presStyleLbl="lnNode1" presStyleIdx="0" presStyleCnt="6">
        <dgm:presLayoutVars>
          <dgm:chMax val="0"/>
          <dgm:chPref val="0"/>
          <dgm:bulletEnabled val="1"/>
        </dgm:presLayoutVars>
      </dgm:prSet>
      <dgm:spPr/>
      <dgm:t>
        <a:bodyPr/>
        <a:lstStyle/>
        <a:p>
          <a:endParaRPr lang="en-IN"/>
        </a:p>
      </dgm:t>
    </dgm:pt>
    <dgm:pt modelId="{B26FA7A2-55D2-402B-9A19-DA1D5506FB0B}" type="pres">
      <dgm:prSet presAssocID="{5CB010BA-D9B4-4E79-9787-9CBF89E9CBC1}" presName="childComposite" presStyleCnt="0">
        <dgm:presLayoutVars>
          <dgm:chMax val="0"/>
          <dgm:chPref val="0"/>
        </dgm:presLayoutVars>
      </dgm:prSet>
      <dgm:spPr/>
    </dgm:pt>
    <dgm:pt modelId="{2F3ACF79-66AC-4E39-BC3F-820F7DF5F703}" type="pres">
      <dgm:prSet presAssocID="{5CB010BA-D9B4-4E79-9787-9CBF89E9CBC1}" presName="Image" presStyleLbl="node1" presStyleIdx="1" presStyleCnt="6"/>
      <dgm:spPr>
        <a:blipFill rotWithShape="0">
          <a:blip xmlns:r="http://schemas.openxmlformats.org/officeDocument/2006/relationships" r:embed="rId1"/>
          <a:stretch>
            <a:fillRect/>
          </a:stretch>
        </a:blipFill>
      </dgm:spPr>
      <dgm:t>
        <a:bodyPr/>
        <a:lstStyle/>
        <a:p>
          <a:endParaRPr lang="en-GB"/>
        </a:p>
      </dgm:t>
    </dgm:pt>
    <dgm:pt modelId="{E4B8B2CE-A999-4D8B-A620-E040C8B8D5BA}" type="pres">
      <dgm:prSet presAssocID="{5CB010BA-D9B4-4E79-9787-9CBF89E9CBC1}" presName="childText" presStyleLbl="lnNode1" presStyleIdx="1" presStyleCnt="6">
        <dgm:presLayoutVars>
          <dgm:chMax val="0"/>
          <dgm:chPref val="0"/>
          <dgm:bulletEnabled val="1"/>
        </dgm:presLayoutVars>
      </dgm:prSet>
      <dgm:spPr/>
      <dgm:t>
        <a:bodyPr/>
        <a:lstStyle/>
        <a:p>
          <a:endParaRPr lang="en-IN"/>
        </a:p>
      </dgm:t>
    </dgm:pt>
    <dgm:pt modelId="{85D3485C-511A-43EE-B915-3DD503B5CBDC}" type="pres">
      <dgm:prSet presAssocID="{F7A437AD-188B-4119-B4B1-1F670D21652F}" presName="childComposite" presStyleCnt="0">
        <dgm:presLayoutVars>
          <dgm:chMax val="0"/>
          <dgm:chPref val="0"/>
        </dgm:presLayoutVars>
      </dgm:prSet>
      <dgm:spPr/>
    </dgm:pt>
    <dgm:pt modelId="{A6765236-157D-419B-95C9-101F3D776FEB}" type="pres">
      <dgm:prSet presAssocID="{F7A437AD-188B-4119-B4B1-1F670D21652F}" presName="Image" presStyleLbl="node1" presStyleIdx="2" presStyleCnt="6"/>
      <dgm:spPr/>
      <dgm:t>
        <a:bodyPr/>
        <a:lstStyle/>
        <a:p>
          <a:endParaRPr lang="en-GB"/>
        </a:p>
      </dgm:t>
    </dgm:pt>
    <dgm:pt modelId="{DB75E350-2267-4DB3-9EF4-09357EDE2C99}" type="pres">
      <dgm:prSet presAssocID="{F7A437AD-188B-4119-B4B1-1F670D21652F}" presName="childText" presStyleLbl="lnNode1" presStyleIdx="2" presStyleCnt="6">
        <dgm:presLayoutVars>
          <dgm:chMax val="0"/>
          <dgm:chPref val="0"/>
          <dgm:bulletEnabled val="1"/>
        </dgm:presLayoutVars>
      </dgm:prSet>
      <dgm:spPr/>
      <dgm:t>
        <a:bodyPr/>
        <a:lstStyle/>
        <a:p>
          <a:endParaRPr lang="en-IN"/>
        </a:p>
      </dgm:t>
    </dgm:pt>
    <dgm:pt modelId="{2A8BFF4F-05A0-4A93-85F6-B83E7B754FAE}" type="pres">
      <dgm:prSet presAssocID="{C7ABD9E7-BEA2-448C-A3AE-4D54341708B2}" presName="childComposite" presStyleCnt="0">
        <dgm:presLayoutVars>
          <dgm:chMax val="0"/>
          <dgm:chPref val="0"/>
        </dgm:presLayoutVars>
      </dgm:prSet>
      <dgm:spPr/>
    </dgm:pt>
    <dgm:pt modelId="{A20F0ADE-578C-48B4-8A90-4FD086D7AAAA}" type="pres">
      <dgm:prSet presAssocID="{C7ABD9E7-BEA2-448C-A3AE-4D54341708B2}" presName="Image" presStyleLbl="node1" presStyleIdx="3" presStyleCnt="6"/>
      <dgm:spPr>
        <a:blipFill rotWithShape="0">
          <a:blip xmlns:r="http://schemas.openxmlformats.org/officeDocument/2006/relationships" r:embed="rId2"/>
          <a:stretch>
            <a:fillRect/>
          </a:stretch>
        </a:blipFill>
      </dgm:spPr>
      <dgm:t>
        <a:bodyPr/>
        <a:lstStyle/>
        <a:p>
          <a:endParaRPr lang="en-GB"/>
        </a:p>
      </dgm:t>
    </dgm:pt>
    <dgm:pt modelId="{311F25F5-BF9B-417B-901A-A9954567FA9C}" type="pres">
      <dgm:prSet presAssocID="{C7ABD9E7-BEA2-448C-A3AE-4D54341708B2}" presName="childText" presStyleLbl="lnNode1" presStyleIdx="3" presStyleCnt="6">
        <dgm:presLayoutVars>
          <dgm:chMax val="0"/>
          <dgm:chPref val="0"/>
          <dgm:bulletEnabled val="1"/>
        </dgm:presLayoutVars>
      </dgm:prSet>
      <dgm:spPr/>
      <dgm:t>
        <a:bodyPr/>
        <a:lstStyle/>
        <a:p>
          <a:endParaRPr lang="en-IN"/>
        </a:p>
      </dgm:t>
    </dgm:pt>
    <dgm:pt modelId="{DE232AF3-F377-491C-8996-BB9CC7528CA9}" type="pres">
      <dgm:prSet presAssocID="{BBD7D2CC-F344-4BF1-B082-FC72CA7AFB3B}" presName="childComposite" presStyleCnt="0">
        <dgm:presLayoutVars>
          <dgm:chMax val="0"/>
          <dgm:chPref val="0"/>
        </dgm:presLayoutVars>
      </dgm:prSet>
      <dgm:spPr/>
    </dgm:pt>
    <dgm:pt modelId="{69D30CF1-4C30-4738-8B38-3C3F8DEDA8BC}" type="pres">
      <dgm:prSet presAssocID="{BBD7D2CC-F344-4BF1-B082-FC72CA7AFB3B}" presName="Image" presStyleLbl="node1" presStyleIdx="4" presStyleCnt="6"/>
      <dgm:spPr>
        <a:blipFill rotWithShape="0">
          <a:blip xmlns:r="http://schemas.openxmlformats.org/officeDocument/2006/relationships" r:embed="rId3"/>
          <a:stretch>
            <a:fillRect/>
          </a:stretch>
        </a:blipFill>
      </dgm:spPr>
      <dgm:t>
        <a:bodyPr/>
        <a:lstStyle/>
        <a:p>
          <a:endParaRPr lang="en-GB"/>
        </a:p>
      </dgm:t>
    </dgm:pt>
    <dgm:pt modelId="{72C69758-F118-47EB-A5FC-2CD18DEAF654}" type="pres">
      <dgm:prSet presAssocID="{BBD7D2CC-F344-4BF1-B082-FC72CA7AFB3B}" presName="childText" presStyleLbl="lnNode1" presStyleIdx="4" presStyleCnt="6">
        <dgm:presLayoutVars>
          <dgm:chMax val="0"/>
          <dgm:chPref val="0"/>
          <dgm:bulletEnabled val="1"/>
        </dgm:presLayoutVars>
      </dgm:prSet>
      <dgm:spPr/>
      <dgm:t>
        <a:bodyPr/>
        <a:lstStyle/>
        <a:p>
          <a:endParaRPr lang="en-IN"/>
        </a:p>
      </dgm:t>
    </dgm:pt>
    <dgm:pt modelId="{35A79093-8A1E-44F0-AF48-B3770778240F}" type="pres">
      <dgm:prSet presAssocID="{01BA3ED2-69AA-48B1-BB5B-ACD200B74528}" presName="childComposite" presStyleCnt="0">
        <dgm:presLayoutVars>
          <dgm:chMax val="0"/>
          <dgm:chPref val="0"/>
        </dgm:presLayoutVars>
      </dgm:prSet>
      <dgm:spPr/>
    </dgm:pt>
    <dgm:pt modelId="{78A67145-24FA-4896-8D50-2AE67DEE90AC}" type="pres">
      <dgm:prSet presAssocID="{01BA3ED2-69AA-48B1-BB5B-ACD200B74528}" presName="Image" presStyleLbl="node1" presStyleIdx="5" presStyleCnt="6"/>
      <dgm:spPr/>
      <dgm:t>
        <a:bodyPr/>
        <a:lstStyle/>
        <a:p>
          <a:endParaRPr lang="en-GB"/>
        </a:p>
      </dgm:t>
    </dgm:pt>
    <dgm:pt modelId="{3557D67F-6C1E-4BCB-B799-9D7827C5717E}" type="pres">
      <dgm:prSet presAssocID="{01BA3ED2-69AA-48B1-BB5B-ACD200B74528}" presName="childText" presStyleLbl="lnNode1" presStyleIdx="5" presStyleCnt="6">
        <dgm:presLayoutVars>
          <dgm:chMax val="0"/>
          <dgm:chPref val="0"/>
          <dgm:bulletEnabled val="1"/>
        </dgm:presLayoutVars>
      </dgm:prSet>
      <dgm:spPr/>
      <dgm:t>
        <a:bodyPr/>
        <a:lstStyle/>
        <a:p>
          <a:endParaRPr lang="en-US"/>
        </a:p>
      </dgm:t>
    </dgm:pt>
  </dgm:ptLst>
  <dgm:cxnLst>
    <dgm:cxn modelId="{AF86C923-7D0E-43A5-AC0C-9E4836329789}" type="presOf" srcId="{F7A437AD-188B-4119-B4B1-1F670D21652F}" destId="{DB75E350-2267-4DB3-9EF4-09357EDE2C99}" srcOrd="0" destOrd="0" presId="urn:microsoft.com/office/officeart/2008/layout/PictureAccentList"/>
    <dgm:cxn modelId="{B654896F-2190-480D-AB24-9EB5559572A7}" type="presOf" srcId="{5CB010BA-D9B4-4E79-9787-9CBF89E9CBC1}" destId="{E4B8B2CE-A999-4D8B-A620-E040C8B8D5BA}" srcOrd="0" destOrd="0" presId="urn:microsoft.com/office/officeart/2008/layout/PictureAccentList"/>
    <dgm:cxn modelId="{031F6708-67BF-4461-83F4-D740F5A5E8A3}" type="presOf" srcId="{B202B04E-2DA6-4C36-9A4B-E5C2B7C9F1DB}" destId="{0D4F7350-290D-4017-8269-DAE57236084B}" srcOrd="0" destOrd="0" presId="urn:microsoft.com/office/officeart/2008/layout/PictureAccentList"/>
    <dgm:cxn modelId="{AAFCAB14-E3EB-4C5E-B2B9-C24C1E098ECB}" srcId="{23140988-066D-4462-8BBA-60581430147F}" destId="{BBD7D2CC-F344-4BF1-B082-FC72CA7AFB3B}" srcOrd="4" destOrd="0" parTransId="{270E6D23-CCDF-40CF-90C0-D033A4BAD7FB}" sibTransId="{51979FCF-483A-4B3A-BF4C-A6E2CFD10F33}"/>
    <dgm:cxn modelId="{8B701E8F-B9AF-4A92-B4CA-E25C102AAFEA}" srcId="{F0B9FFA6-85DE-4496-95DF-B50A057A2E50}" destId="{23140988-066D-4462-8BBA-60581430147F}" srcOrd="0" destOrd="0" parTransId="{39E94568-692F-4C41-80AA-365EDB417E7F}" sibTransId="{8E93553F-F552-478F-BA67-4B63EDF470F1}"/>
    <dgm:cxn modelId="{245F1C44-E842-44BE-A405-0452322762D1}" srcId="{23140988-066D-4462-8BBA-60581430147F}" destId="{B202B04E-2DA6-4C36-9A4B-E5C2B7C9F1DB}" srcOrd="0" destOrd="0" parTransId="{8236D373-5B43-4AAD-AA58-1DCB6E6BA74C}" sibTransId="{9E59AED4-B196-4BAD-9B5F-FC6F3152108F}"/>
    <dgm:cxn modelId="{E5416AE5-2221-42FA-A363-CB41B7780571}" type="presOf" srcId="{C7ABD9E7-BEA2-448C-A3AE-4D54341708B2}" destId="{311F25F5-BF9B-417B-901A-A9954567FA9C}" srcOrd="0" destOrd="0" presId="urn:microsoft.com/office/officeart/2008/layout/PictureAccentList"/>
    <dgm:cxn modelId="{AF2C3F39-D11A-4E23-96C6-901D7AC12378}" srcId="{23140988-066D-4462-8BBA-60581430147F}" destId="{01BA3ED2-69AA-48B1-BB5B-ACD200B74528}" srcOrd="5" destOrd="0" parTransId="{AF7495AC-70A6-484C-A683-85F29E230DBE}" sibTransId="{EEBF47A7-F7F2-4784-93BA-C31DEB34735A}"/>
    <dgm:cxn modelId="{5FE674F7-5916-4FF0-93A6-4C65630C1064}" srcId="{23140988-066D-4462-8BBA-60581430147F}" destId="{C7ABD9E7-BEA2-448C-A3AE-4D54341708B2}" srcOrd="3" destOrd="0" parTransId="{3AA7806A-A381-4732-80C3-A185B4931808}" sibTransId="{80167C52-34E0-4065-9AEC-44D8E4FF5F43}"/>
    <dgm:cxn modelId="{156B310D-0E5D-4FAB-BE86-1ECBE9800766}" srcId="{23140988-066D-4462-8BBA-60581430147F}" destId="{5CB010BA-D9B4-4E79-9787-9CBF89E9CBC1}" srcOrd="1" destOrd="0" parTransId="{C51AC390-BE70-4A10-B61A-8910F03FD418}" sibTransId="{BB680575-1068-4980-84DD-75875D1A49FA}"/>
    <dgm:cxn modelId="{7E464FB1-4FC1-4B1F-BA6D-84EA6F08F62E}" type="presOf" srcId="{01BA3ED2-69AA-48B1-BB5B-ACD200B74528}" destId="{3557D67F-6C1E-4BCB-B799-9D7827C5717E}" srcOrd="0" destOrd="0" presId="urn:microsoft.com/office/officeart/2008/layout/PictureAccentList"/>
    <dgm:cxn modelId="{F22CD403-85DA-4E91-A031-B27115F84868}" srcId="{23140988-066D-4462-8BBA-60581430147F}" destId="{F7A437AD-188B-4119-B4B1-1F670D21652F}" srcOrd="2" destOrd="0" parTransId="{947E9830-1AD0-4EED-B4A5-28D2B477D10F}" sibTransId="{1B252CB9-1FE1-49C7-9FCE-C7135572BBAF}"/>
    <dgm:cxn modelId="{A97D3DC7-CA5F-4943-B015-20E61560F9AF}" type="presOf" srcId="{F0B9FFA6-85DE-4496-95DF-B50A057A2E50}" destId="{75A8E6FF-AD48-4176-A673-FFAC1B0204CF}" srcOrd="0" destOrd="0" presId="urn:microsoft.com/office/officeart/2008/layout/PictureAccentList"/>
    <dgm:cxn modelId="{D186D34D-3E84-4C4D-BD21-6609CB15E1C5}" type="presOf" srcId="{23140988-066D-4462-8BBA-60581430147F}" destId="{B5606744-2D00-49D1-A5D3-F63E9ECDD6A3}" srcOrd="0" destOrd="0" presId="urn:microsoft.com/office/officeart/2008/layout/PictureAccentList"/>
    <dgm:cxn modelId="{BF13F228-4679-4F70-8237-DCC341857F39}" type="presOf" srcId="{BBD7D2CC-F344-4BF1-B082-FC72CA7AFB3B}" destId="{72C69758-F118-47EB-A5FC-2CD18DEAF654}" srcOrd="0" destOrd="0" presId="urn:microsoft.com/office/officeart/2008/layout/PictureAccentList"/>
    <dgm:cxn modelId="{5160F636-D52D-4F76-BF1D-1DA15936D4DF}" type="presParOf" srcId="{75A8E6FF-AD48-4176-A673-FFAC1B0204CF}" destId="{D36D3447-4923-40AD-8297-5248A5A7086B}" srcOrd="0" destOrd="0" presId="urn:microsoft.com/office/officeart/2008/layout/PictureAccentList"/>
    <dgm:cxn modelId="{37E704D4-5CCB-4BB8-940A-D6DD22D3E0AB}" type="presParOf" srcId="{D36D3447-4923-40AD-8297-5248A5A7086B}" destId="{04E01281-1C4F-4E6C-85C3-502513DD344A}" srcOrd="0" destOrd="0" presId="urn:microsoft.com/office/officeart/2008/layout/PictureAccentList"/>
    <dgm:cxn modelId="{245C1A95-76D2-466A-B691-FA741DD2305E}" type="presParOf" srcId="{04E01281-1C4F-4E6C-85C3-502513DD344A}" destId="{B5606744-2D00-49D1-A5D3-F63E9ECDD6A3}" srcOrd="0" destOrd="0" presId="urn:microsoft.com/office/officeart/2008/layout/PictureAccentList"/>
    <dgm:cxn modelId="{CC219CDA-A2AD-4814-8E5D-FF090A8516C1}" type="presParOf" srcId="{D36D3447-4923-40AD-8297-5248A5A7086B}" destId="{8D94F6E7-F715-42E7-B2E7-421F7906E4F2}" srcOrd="1" destOrd="0" presId="urn:microsoft.com/office/officeart/2008/layout/PictureAccentList"/>
    <dgm:cxn modelId="{D4539A46-3215-4E91-A37E-977553DD8FBA}" type="presParOf" srcId="{8D94F6E7-F715-42E7-B2E7-421F7906E4F2}" destId="{3B64A263-3ADF-4E7C-B850-7ACCA4867E1B}" srcOrd="0" destOrd="0" presId="urn:microsoft.com/office/officeart/2008/layout/PictureAccentList"/>
    <dgm:cxn modelId="{9BBEFD82-6DB1-42FE-BDEF-80D69DEB460F}" type="presParOf" srcId="{3B64A263-3ADF-4E7C-B850-7ACCA4867E1B}" destId="{4BC866D8-1B45-49AB-9397-98CF373FEC2C}" srcOrd="0" destOrd="0" presId="urn:microsoft.com/office/officeart/2008/layout/PictureAccentList"/>
    <dgm:cxn modelId="{D78C4151-BAFA-42C6-BCE7-47805D8C7ACF}" type="presParOf" srcId="{3B64A263-3ADF-4E7C-B850-7ACCA4867E1B}" destId="{0D4F7350-290D-4017-8269-DAE57236084B}" srcOrd="1" destOrd="0" presId="urn:microsoft.com/office/officeart/2008/layout/PictureAccentList"/>
    <dgm:cxn modelId="{32F632E7-A2E5-450B-9C6C-57819D77248D}" type="presParOf" srcId="{8D94F6E7-F715-42E7-B2E7-421F7906E4F2}" destId="{B26FA7A2-55D2-402B-9A19-DA1D5506FB0B}" srcOrd="1" destOrd="0" presId="urn:microsoft.com/office/officeart/2008/layout/PictureAccentList"/>
    <dgm:cxn modelId="{5B0014CD-FFA6-45F0-B923-DF50059C169C}" type="presParOf" srcId="{B26FA7A2-55D2-402B-9A19-DA1D5506FB0B}" destId="{2F3ACF79-66AC-4E39-BC3F-820F7DF5F703}" srcOrd="0" destOrd="0" presId="urn:microsoft.com/office/officeart/2008/layout/PictureAccentList"/>
    <dgm:cxn modelId="{FE85800A-6201-4A0F-98E9-A5BCAB591964}" type="presParOf" srcId="{B26FA7A2-55D2-402B-9A19-DA1D5506FB0B}" destId="{E4B8B2CE-A999-4D8B-A620-E040C8B8D5BA}" srcOrd="1" destOrd="0" presId="urn:microsoft.com/office/officeart/2008/layout/PictureAccentList"/>
    <dgm:cxn modelId="{C752816C-E3BD-48F5-97D7-7E9AC5C15584}" type="presParOf" srcId="{8D94F6E7-F715-42E7-B2E7-421F7906E4F2}" destId="{85D3485C-511A-43EE-B915-3DD503B5CBDC}" srcOrd="2" destOrd="0" presId="urn:microsoft.com/office/officeart/2008/layout/PictureAccentList"/>
    <dgm:cxn modelId="{D68BD2E5-79B8-4D7A-A9CC-94280F50FAE0}" type="presParOf" srcId="{85D3485C-511A-43EE-B915-3DD503B5CBDC}" destId="{A6765236-157D-419B-95C9-101F3D776FEB}" srcOrd="0" destOrd="0" presId="urn:microsoft.com/office/officeart/2008/layout/PictureAccentList"/>
    <dgm:cxn modelId="{07C035EE-AC05-4AB0-8777-38C1A7FFDA43}" type="presParOf" srcId="{85D3485C-511A-43EE-B915-3DD503B5CBDC}" destId="{DB75E350-2267-4DB3-9EF4-09357EDE2C99}" srcOrd="1" destOrd="0" presId="urn:microsoft.com/office/officeart/2008/layout/PictureAccentList"/>
    <dgm:cxn modelId="{8AB5DAAF-D797-40B7-BAB2-C922210A577C}" type="presParOf" srcId="{8D94F6E7-F715-42E7-B2E7-421F7906E4F2}" destId="{2A8BFF4F-05A0-4A93-85F6-B83E7B754FAE}" srcOrd="3" destOrd="0" presId="urn:microsoft.com/office/officeart/2008/layout/PictureAccentList"/>
    <dgm:cxn modelId="{C2FE2A02-A7C3-4F6A-BCF3-69EFC23263BB}" type="presParOf" srcId="{2A8BFF4F-05A0-4A93-85F6-B83E7B754FAE}" destId="{A20F0ADE-578C-48B4-8A90-4FD086D7AAAA}" srcOrd="0" destOrd="0" presId="urn:microsoft.com/office/officeart/2008/layout/PictureAccentList"/>
    <dgm:cxn modelId="{4AE0FC21-B663-424B-B674-EAF71E27FAD7}" type="presParOf" srcId="{2A8BFF4F-05A0-4A93-85F6-B83E7B754FAE}" destId="{311F25F5-BF9B-417B-901A-A9954567FA9C}" srcOrd="1" destOrd="0" presId="urn:microsoft.com/office/officeart/2008/layout/PictureAccentList"/>
    <dgm:cxn modelId="{1B916CA4-73EF-4C7A-9020-7E6930513EFD}" type="presParOf" srcId="{8D94F6E7-F715-42E7-B2E7-421F7906E4F2}" destId="{DE232AF3-F377-491C-8996-BB9CC7528CA9}" srcOrd="4" destOrd="0" presId="urn:microsoft.com/office/officeart/2008/layout/PictureAccentList"/>
    <dgm:cxn modelId="{F3EE79A1-7900-4689-B9DA-90BE4FC855C4}" type="presParOf" srcId="{DE232AF3-F377-491C-8996-BB9CC7528CA9}" destId="{69D30CF1-4C30-4738-8B38-3C3F8DEDA8BC}" srcOrd="0" destOrd="0" presId="urn:microsoft.com/office/officeart/2008/layout/PictureAccentList"/>
    <dgm:cxn modelId="{2DCD23ED-907C-4AAC-8024-618E4B7002A6}" type="presParOf" srcId="{DE232AF3-F377-491C-8996-BB9CC7528CA9}" destId="{72C69758-F118-47EB-A5FC-2CD18DEAF654}" srcOrd="1" destOrd="0" presId="urn:microsoft.com/office/officeart/2008/layout/PictureAccentList"/>
    <dgm:cxn modelId="{10B033E5-A1A8-4819-A20C-D5F4BBE59039}" type="presParOf" srcId="{8D94F6E7-F715-42E7-B2E7-421F7906E4F2}" destId="{35A79093-8A1E-44F0-AF48-B3770778240F}" srcOrd="5" destOrd="0" presId="urn:microsoft.com/office/officeart/2008/layout/PictureAccentList"/>
    <dgm:cxn modelId="{687C9984-AAE1-4D1B-ABAB-C4CC5186E1BB}" type="presParOf" srcId="{35A79093-8A1E-44F0-AF48-B3770778240F}" destId="{78A67145-24FA-4896-8D50-2AE67DEE90AC}" srcOrd="0" destOrd="0" presId="urn:microsoft.com/office/officeart/2008/layout/PictureAccentList"/>
    <dgm:cxn modelId="{89BB647A-2960-4F7D-9319-0D2A00B296C8}" type="presParOf" srcId="{35A79093-8A1E-44F0-AF48-B3770778240F}" destId="{3557D67F-6C1E-4BCB-B799-9D7827C5717E}"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43A281-FCDE-4BEA-9457-AC1F38C2F6A5}">
      <dsp:nvSpPr>
        <dsp:cNvPr id="0" name=""/>
        <dsp:cNvSpPr/>
      </dsp:nvSpPr>
      <dsp:spPr>
        <a:xfrm>
          <a:off x="368689" y="1868"/>
          <a:ext cx="6967477" cy="1123261"/>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IN" sz="2800" b="1" kern="1200" spc="300" dirty="0" smtClean="0">
              <a:solidFill>
                <a:schemeClr val="tx1"/>
              </a:solidFill>
              <a:effectLst>
                <a:outerShdw blurRad="38100" dist="38100" dir="2700000" algn="tl">
                  <a:srgbClr val="000000">
                    <a:alpha val="43137"/>
                  </a:srgbClr>
                </a:outerShdw>
              </a:effectLst>
            </a:rPr>
            <a:t>1. Earth’s interior with special reference to seismology [3]</a:t>
          </a:r>
          <a:endParaRPr lang="en-IN" sz="2800" b="1" kern="1200" spc="300" dirty="0">
            <a:solidFill>
              <a:schemeClr val="tx1"/>
            </a:solidFill>
            <a:effectLst>
              <a:outerShdw blurRad="38100" dist="38100" dir="2700000" algn="tl">
                <a:srgbClr val="000000">
                  <a:alpha val="43137"/>
                </a:srgbClr>
              </a:outerShdw>
            </a:effectLst>
          </a:endParaRPr>
        </a:p>
      </dsp:txBody>
      <dsp:txXfrm>
        <a:off x="368689" y="1868"/>
        <a:ext cx="6967477" cy="1123261"/>
      </dsp:txXfrm>
    </dsp:sp>
    <dsp:sp modelId="{FCFA7A1D-AEFE-407C-9203-CCCBE3B3E6C0}">
      <dsp:nvSpPr>
        <dsp:cNvPr id="0" name=""/>
        <dsp:cNvSpPr/>
      </dsp:nvSpPr>
      <dsp:spPr>
        <a:xfrm>
          <a:off x="368689" y="1327316"/>
          <a:ext cx="1123261" cy="1123261"/>
        </a:xfrm>
        <a:prstGeom prst="roundRect">
          <a:avLst>
            <a:gd name="adj" fmla="val 16670"/>
          </a:avLst>
        </a:prstGeom>
        <a:blipFill rotWithShape="0">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006D8CA-0F70-4531-A034-89D7FF051EC4}">
      <dsp:nvSpPr>
        <dsp:cNvPr id="0" name=""/>
        <dsp:cNvSpPr/>
      </dsp:nvSpPr>
      <dsp:spPr>
        <a:xfrm>
          <a:off x="1559346" y="1327316"/>
          <a:ext cx="5776820" cy="112326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IN" sz="2400" b="1" i="1" kern="1200" dirty="0" smtClean="0">
              <a:solidFill>
                <a:schemeClr val="tx1"/>
              </a:solidFill>
              <a:effectLst>
                <a:outerShdw blurRad="38100" dist="38100" dir="2700000" algn="tl">
                  <a:srgbClr val="000000">
                    <a:alpha val="43137"/>
                  </a:srgbClr>
                </a:outerShdw>
              </a:effectLst>
            </a:rPr>
            <a:t>Origin of Earth [1]</a:t>
          </a:r>
          <a:endParaRPr lang="en-IN" sz="2400" b="1" i="1" kern="1200" dirty="0">
            <a:solidFill>
              <a:schemeClr val="tx1"/>
            </a:solidFill>
            <a:effectLst>
              <a:outerShdw blurRad="38100" dist="38100" dir="2700000" algn="tl">
                <a:srgbClr val="000000">
                  <a:alpha val="43137"/>
                </a:srgbClr>
              </a:outerShdw>
            </a:effectLst>
          </a:endParaRPr>
        </a:p>
      </dsp:txBody>
      <dsp:txXfrm>
        <a:off x="1559346" y="1327316"/>
        <a:ext cx="5776820" cy="1123261"/>
      </dsp:txXfrm>
    </dsp:sp>
    <dsp:sp modelId="{216445E2-A13B-4FD5-B8E7-E64E7747680C}">
      <dsp:nvSpPr>
        <dsp:cNvPr id="0" name=""/>
        <dsp:cNvSpPr/>
      </dsp:nvSpPr>
      <dsp:spPr>
        <a:xfrm>
          <a:off x="368689" y="2585369"/>
          <a:ext cx="1123261" cy="1123261"/>
        </a:xfrm>
        <a:prstGeom prst="roundRect">
          <a:avLst>
            <a:gd name="adj" fmla="val 16670"/>
          </a:avLst>
        </a:prstGeom>
        <a:blipFill rotWithShape="0">
          <a:blip xmlns:r="http://schemas.openxmlformats.org/officeDocument/2006/relationships" r:embed="rId2"/>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A3204F-BBA5-4C03-8C6E-74813A9DCD04}">
      <dsp:nvSpPr>
        <dsp:cNvPr id="0" name=""/>
        <dsp:cNvSpPr/>
      </dsp:nvSpPr>
      <dsp:spPr>
        <a:xfrm>
          <a:off x="1559346" y="2585369"/>
          <a:ext cx="5776820" cy="112326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IN" sz="2400" b="1" i="1" u="none" kern="1200" dirty="0" smtClean="0">
              <a:solidFill>
                <a:schemeClr val="tx1"/>
              </a:solidFill>
              <a:effectLst>
                <a:outerShdw blurRad="38100" dist="38100" dir="2700000" algn="tl">
                  <a:srgbClr val="000000">
                    <a:alpha val="43137"/>
                  </a:srgbClr>
                </a:outerShdw>
              </a:effectLst>
            </a:rPr>
            <a:t>Primary Wave, Secondary wave, long wave [1]</a:t>
          </a:r>
          <a:endParaRPr lang="en-IN" sz="2400" b="1" i="1" u="none" kern="1200" dirty="0">
            <a:solidFill>
              <a:schemeClr val="tx1"/>
            </a:solidFill>
            <a:effectLst>
              <a:outerShdw blurRad="38100" dist="38100" dir="2700000" algn="tl">
                <a:srgbClr val="000000">
                  <a:alpha val="43137"/>
                </a:srgbClr>
              </a:outerShdw>
            </a:effectLst>
          </a:endParaRPr>
        </a:p>
      </dsp:txBody>
      <dsp:txXfrm>
        <a:off x="1559346" y="2585369"/>
        <a:ext cx="5776820" cy="1123261"/>
      </dsp:txXfrm>
    </dsp:sp>
    <dsp:sp modelId="{2DBEE617-334E-4B7C-A4B2-7CE7DF0D573D}">
      <dsp:nvSpPr>
        <dsp:cNvPr id="0" name=""/>
        <dsp:cNvSpPr/>
      </dsp:nvSpPr>
      <dsp:spPr>
        <a:xfrm>
          <a:off x="368689" y="3843422"/>
          <a:ext cx="1123261" cy="1123261"/>
        </a:xfrm>
        <a:prstGeom prst="roundRect">
          <a:avLst>
            <a:gd name="adj" fmla="val 16670"/>
          </a:avLst>
        </a:prstGeom>
        <a:blipFill rotWithShape="0">
          <a:blip xmlns:r="http://schemas.openxmlformats.org/officeDocument/2006/relationships" r:embed="rId3"/>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BDFD293-2AB7-43E6-A967-F0579AB93124}">
      <dsp:nvSpPr>
        <dsp:cNvPr id="0" name=""/>
        <dsp:cNvSpPr/>
      </dsp:nvSpPr>
      <dsp:spPr>
        <a:xfrm>
          <a:off x="1559346" y="3843422"/>
          <a:ext cx="5776820" cy="112326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IN" sz="2400" b="1" i="1" kern="1200" dirty="0" smtClean="0">
              <a:solidFill>
                <a:schemeClr val="tx1"/>
              </a:solidFill>
              <a:effectLst>
                <a:outerShdw blurRad="38100" dist="38100" dir="2700000" algn="tl">
                  <a:srgbClr val="000000">
                    <a:alpha val="43137"/>
                  </a:srgbClr>
                </a:outerShdw>
              </a:effectLst>
            </a:rPr>
            <a:t>Layers of Interior  [1]</a:t>
          </a:r>
          <a:endParaRPr lang="en-IN" sz="2400" b="1" i="1" kern="1200" dirty="0">
            <a:solidFill>
              <a:schemeClr val="tx1"/>
            </a:solidFill>
            <a:effectLst>
              <a:outerShdw blurRad="38100" dist="38100" dir="2700000" algn="tl">
                <a:srgbClr val="000000">
                  <a:alpha val="43137"/>
                </a:srgbClr>
              </a:outerShdw>
            </a:effectLst>
          </a:endParaRPr>
        </a:p>
      </dsp:txBody>
      <dsp:txXfrm>
        <a:off x="1559346" y="3843422"/>
        <a:ext cx="5776820" cy="112326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62801A-F339-41F8-8EA5-42D1A89063F0}">
      <dsp:nvSpPr>
        <dsp:cNvPr id="0" name=""/>
        <dsp:cNvSpPr/>
      </dsp:nvSpPr>
      <dsp:spPr>
        <a:xfrm>
          <a:off x="1317644" y="1146"/>
          <a:ext cx="6833255" cy="87319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IN" sz="2600" b="1" i="0" kern="1200" dirty="0" smtClean="0">
              <a:solidFill>
                <a:schemeClr val="tx1"/>
              </a:solidFill>
              <a:effectLst>
                <a:outerShdw blurRad="38100" dist="38100" dir="2700000" algn="tl">
                  <a:srgbClr val="000000">
                    <a:alpha val="43137"/>
                  </a:srgbClr>
                </a:outerShdw>
              </a:effectLst>
            </a:rPr>
            <a:t>3. Folds &amp; Faults: Classification &amp; surface expression [6]</a:t>
          </a:r>
          <a:endParaRPr lang="en-IN" sz="2600" b="1" i="0" kern="1200" dirty="0">
            <a:solidFill>
              <a:schemeClr val="tx1"/>
            </a:solidFill>
            <a:effectLst>
              <a:outerShdw blurRad="38100" dist="38100" dir="2700000" algn="tl">
                <a:srgbClr val="000000">
                  <a:alpha val="43137"/>
                </a:srgbClr>
              </a:outerShdw>
            </a:effectLst>
          </a:endParaRPr>
        </a:p>
      </dsp:txBody>
      <dsp:txXfrm>
        <a:off x="1317644" y="1146"/>
        <a:ext cx="6833255" cy="873199"/>
      </dsp:txXfrm>
    </dsp:sp>
    <dsp:sp modelId="{9A2B6B3B-6FD1-4A72-A9ED-1EED83A93FAE}">
      <dsp:nvSpPr>
        <dsp:cNvPr id="0" name=""/>
        <dsp:cNvSpPr/>
      </dsp:nvSpPr>
      <dsp:spPr>
        <a:xfrm>
          <a:off x="1317644" y="1031521"/>
          <a:ext cx="873199" cy="873199"/>
        </a:xfrm>
        <a:prstGeom prst="roundRect">
          <a:avLst>
            <a:gd name="adj" fmla="val 16670"/>
          </a:avLst>
        </a:prstGeom>
        <a:solidFill>
          <a:schemeClr val="accent2">
            <a:lumMod val="20000"/>
            <a:lumOff val="8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0D23418-27A2-4A60-8781-2288CDD8D57E}">
      <dsp:nvSpPr>
        <dsp:cNvPr id="0" name=""/>
        <dsp:cNvSpPr/>
      </dsp:nvSpPr>
      <dsp:spPr>
        <a:xfrm>
          <a:off x="2243235" y="1031521"/>
          <a:ext cx="5907664" cy="87319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IN" sz="2100" b="1" i="1" kern="1200" dirty="0" smtClean="0">
              <a:solidFill>
                <a:schemeClr val="tx1"/>
              </a:solidFill>
              <a:effectLst>
                <a:outerShdw blurRad="38100" dist="38100" dir="2700000" algn="tl">
                  <a:srgbClr val="000000">
                    <a:alpha val="43137"/>
                  </a:srgbClr>
                </a:outerShdw>
              </a:effectLst>
            </a:rPr>
            <a:t>Concepts and mechanism of folds (1)</a:t>
          </a:r>
          <a:endParaRPr lang="en-IN" sz="2100" b="1" i="1" kern="1200" dirty="0">
            <a:solidFill>
              <a:schemeClr val="tx1"/>
            </a:solidFill>
            <a:effectLst>
              <a:outerShdw blurRad="38100" dist="38100" dir="2700000" algn="tl">
                <a:srgbClr val="000000">
                  <a:alpha val="43137"/>
                </a:srgbClr>
              </a:outerShdw>
            </a:effectLst>
          </a:endParaRPr>
        </a:p>
      </dsp:txBody>
      <dsp:txXfrm>
        <a:off x="2243235" y="1031521"/>
        <a:ext cx="5907664" cy="873199"/>
      </dsp:txXfrm>
    </dsp:sp>
    <dsp:sp modelId="{CE6E302B-6286-45F8-98DC-D23D955FC715}">
      <dsp:nvSpPr>
        <dsp:cNvPr id="0" name=""/>
        <dsp:cNvSpPr/>
      </dsp:nvSpPr>
      <dsp:spPr>
        <a:xfrm>
          <a:off x="1317644" y="2009504"/>
          <a:ext cx="873199" cy="873199"/>
        </a:xfrm>
        <a:prstGeom prst="roundRect">
          <a:avLst>
            <a:gd name="adj" fmla="val 16670"/>
          </a:avLst>
        </a:prstGeom>
        <a:solidFill>
          <a:schemeClr val="accent2">
            <a:lumMod val="20000"/>
            <a:lumOff val="8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3E70CFF-E3C6-494F-8992-043936AABF8C}">
      <dsp:nvSpPr>
        <dsp:cNvPr id="0" name=""/>
        <dsp:cNvSpPr/>
      </dsp:nvSpPr>
      <dsp:spPr>
        <a:xfrm>
          <a:off x="2243235" y="2009504"/>
          <a:ext cx="5907664" cy="87319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IN" sz="2100" b="1" i="1" kern="1200" dirty="0" smtClean="0">
              <a:solidFill>
                <a:schemeClr val="tx1"/>
              </a:solidFill>
              <a:effectLst>
                <a:outerShdw blurRad="38100" dist="38100" dir="2700000" algn="tl">
                  <a:srgbClr val="000000">
                    <a:alpha val="43137"/>
                  </a:srgbClr>
                </a:outerShdw>
              </a:effectLst>
            </a:rPr>
            <a:t>Classification of fold (1)</a:t>
          </a:r>
          <a:endParaRPr lang="en-IN" sz="2100" b="1" i="1" kern="1200" dirty="0">
            <a:solidFill>
              <a:schemeClr val="tx1"/>
            </a:solidFill>
            <a:effectLst>
              <a:outerShdw blurRad="38100" dist="38100" dir="2700000" algn="tl">
                <a:srgbClr val="000000">
                  <a:alpha val="43137"/>
                </a:srgbClr>
              </a:outerShdw>
            </a:effectLst>
          </a:endParaRPr>
        </a:p>
      </dsp:txBody>
      <dsp:txXfrm>
        <a:off x="2243235" y="2009504"/>
        <a:ext cx="5907664" cy="873199"/>
      </dsp:txXfrm>
    </dsp:sp>
    <dsp:sp modelId="{F1B937C7-4F3D-42D6-ABDC-7566F5596521}">
      <dsp:nvSpPr>
        <dsp:cNvPr id="0" name=""/>
        <dsp:cNvSpPr/>
      </dsp:nvSpPr>
      <dsp:spPr>
        <a:xfrm>
          <a:off x="1317644" y="2987487"/>
          <a:ext cx="873199" cy="873199"/>
        </a:xfrm>
        <a:prstGeom prst="roundRect">
          <a:avLst>
            <a:gd name="adj" fmla="val 16670"/>
          </a:avLst>
        </a:prstGeom>
        <a:solidFill>
          <a:schemeClr val="accent2">
            <a:lumMod val="20000"/>
            <a:lumOff val="8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FF144D5-73AF-4A2B-A031-7D4B8BC4B432}">
      <dsp:nvSpPr>
        <dsp:cNvPr id="0" name=""/>
        <dsp:cNvSpPr/>
      </dsp:nvSpPr>
      <dsp:spPr>
        <a:xfrm>
          <a:off x="2243235" y="2987487"/>
          <a:ext cx="5907664" cy="87319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IN" sz="2100" b="1" i="1" kern="1200" dirty="0" smtClean="0">
              <a:solidFill>
                <a:schemeClr val="tx1"/>
              </a:solidFill>
              <a:effectLst>
                <a:outerShdw blurRad="38100" dist="38100" dir="2700000" algn="tl">
                  <a:srgbClr val="000000">
                    <a:alpha val="43137"/>
                  </a:srgbClr>
                </a:outerShdw>
              </a:effectLst>
            </a:rPr>
            <a:t>Resultant landform/ surface expression (1)</a:t>
          </a:r>
          <a:endParaRPr lang="en-IN" sz="2100" b="1" i="1" kern="1200" dirty="0">
            <a:solidFill>
              <a:schemeClr val="tx1"/>
            </a:solidFill>
            <a:effectLst>
              <a:outerShdw blurRad="38100" dist="38100" dir="2700000" algn="tl">
                <a:srgbClr val="000000">
                  <a:alpha val="43137"/>
                </a:srgbClr>
              </a:outerShdw>
            </a:effectLst>
          </a:endParaRPr>
        </a:p>
      </dsp:txBody>
      <dsp:txXfrm>
        <a:off x="2243235" y="2987487"/>
        <a:ext cx="5907664" cy="873199"/>
      </dsp:txXfrm>
    </dsp:sp>
    <dsp:sp modelId="{933452B7-1E5F-4D50-BD11-8EAAFF8D55A4}">
      <dsp:nvSpPr>
        <dsp:cNvPr id="0" name=""/>
        <dsp:cNvSpPr/>
      </dsp:nvSpPr>
      <dsp:spPr>
        <a:xfrm>
          <a:off x="1317644" y="3965470"/>
          <a:ext cx="873199" cy="873199"/>
        </a:xfrm>
        <a:prstGeom prst="roundRect">
          <a:avLst>
            <a:gd name="adj" fmla="val 16670"/>
          </a:avLst>
        </a:prstGeom>
        <a:solidFill>
          <a:schemeClr val="accent2">
            <a:lumMod val="20000"/>
            <a:lumOff val="8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06BB6DD-543F-47C5-82F3-11592B47C71A}">
      <dsp:nvSpPr>
        <dsp:cNvPr id="0" name=""/>
        <dsp:cNvSpPr/>
      </dsp:nvSpPr>
      <dsp:spPr>
        <a:xfrm>
          <a:off x="2243235" y="3965470"/>
          <a:ext cx="5907664" cy="87319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IN" sz="2100" b="1" i="1" kern="1200" dirty="0" smtClean="0">
              <a:solidFill>
                <a:schemeClr val="tx1"/>
              </a:solidFill>
              <a:effectLst>
                <a:outerShdw blurRad="38100" dist="38100" dir="2700000" algn="tl">
                  <a:srgbClr val="000000">
                    <a:alpha val="43137"/>
                  </a:srgbClr>
                </a:outerShdw>
              </a:effectLst>
            </a:rPr>
            <a:t>Fault scarp, fault line scarp, composite fault scarp</a:t>
          </a:r>
          <a:endParaRPr lang="en-IN" sz="2100" b="1" i="1" kern="1200" dirty="0">
            <a:solidFill>
              <a:schemeClr val="tx1"/>
            </a:solidFill>
            <a:effectLst>
              <a:outerShdw blurRad="38100" dist="38100" dir="2700000" algn="tl">
                <a:srgbClr val="000000">
                  <a:alpha val="43137"/>
                </a:srgbClr>
              </a:outerShdw>
            </a:effectLst>
          </a:endParaRPr>
        </a:p>
      </dsp:txBody>
      <dsp:txXfrm>
        <a:off x="2243235" y="3965470"/>
        <a:ext cx="5907664" cy="87319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B07A53-DB7E-4747-83B2-619FAB955902}">
      <dsp:nvSpPr>
        <dsp:cNvPr id="0" name=""/>
        <dsp:cNvSpPr/>
      </dsp:nvSpPr>
      <dsp:spPr>
        <a:xfrm>
          <a:off x="2401544" y="62"/>
          <a:ext cx="7222247" cy="77446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IN" sz="2300" b="1" i="0" kern="1200" dirty="0" smtClean="0">
              <a:solidFill>
                <a:schemeClr val="tx1"/>
              </a:solidFill>
              <a:effectLst>
                <a:outerShdw blurRad="38100" dist="38100" dir="2700000" algn="tl">
                  <a:srgbClr val="000000">
                    <a:alpha val="43137"/>
                  </a:srgbClr>
                </a:outerShdw>
              </a:effectLst>
            </a:rPr>
            <a:t>4. Degradational processes: Weathering, mass wasting &amp; resultant landforms [4]</a:t>
          </a:r>
          <a:endParaRPr lang="en-IN" sz="2300" b="1" i="0" kern="1200" dirty="0">
            <a:solidFill>
              <a:schemeClr val="tx1"/>
            </a:solidFill>
            <a:effectLst>
              <a:outerShdw blurRad="38100" dist="38100" dir="2700000" algn="tl">
                <a:srgbClr val="000000">
                  <a:alpha val="43137"/>
                </a:srgbClr>
              </a:outerShdw>
            </a:effectLst>
          </a:endParaRPr>
        </a:p>
      </dsp:txBody>
      <dsp:txXfrm>
        <a:off x="2401544" y="62"/>
        <a:ext cx="7222247" cy="774469"/>
      </dsp:txXfrm>
    </dsp:sp>
    <dsp:sp modelId="{965E55A1-1CE3-4144-8C10-EED9B79ACD21}">
      <dsp:nvSpPr>
        <dsp:cNvPr id="0" name=""/>
        <dsp:cNvSpPr/>
      </dsp:nvSpPr>
      <dsp:spPr>
        <a:xfrm>
          <a:off x="2401544" y="913937"/>
          <a:ext cx="774469" cy="774469"/>
        </a:xfrm>
        <a:prstGeom prst="roundRect">
          <a:avLst>
            <a:gd name="adj" fmla="val 16670"/>
          </a:avLst>
        </a:prstGeom>
        <a:solidFill>
          <a:schemeClr val="bg1">
            <a:lumMod val="8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A5CAFDC-3F77-4FF8-BDD3-5E839A188C31}">
      <dsp:nvSpPr>
        <dsp:cNvPr id="0" name=""/>
        <dsp:cNvSpPr/>
      </dsp:nvSpPr>
      <dsp:spPr>
        <a:xfrm>
          <a:off x="3222482" y="913937"/>
          <a:ext cx="6401309" cy="774469"/>
        </a:xfrm>
        <a:prstGeom prst="roundRect">
          <a:avLst>
            <a:gd name="adj" fmla="val 16670"/>
          </a:avLst>
        </a:prstGeom>
        <a:solidFill>
          <a:schemeClr val="bg2">
            <a:lumMod val="9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IN" sz="1900" b="1" i="1" kern="1200" dirty="0" smtClean="0">
              <a:solidFill>
                <a:schemeClr val="tx1"/>
              </a:solidFill>
              <a:effectLst>
                <a:outerShdw blurRad="38100" dist="38100" dir="2700000" algn="tl">
                  <a:srgbClr val="000000">
                    <a:alpha val="43137"/>
                  </a:srgbClr>
                </a:outerShdw>
              </a:effectLst>
            </a:rPr>
            <a:t>Processes of weathering- physical, chemical &amp; biological (1)</a:t>
          </a:r>
          <a:endParaRPr lang="en-IN" sz="1900" b="1" i="1" kern="1200" dirty="0">
            <a:solidFill>
              <a:schemeClr val="tx1"/>
            </a:solidFill>
            <a:effectLst>
              <a:outerShdw blurRad="38100" dist="38100" dir="2700000" algn="tl">
                <a:srgbClr val="000000">
                  <a:alpha val="43137"/>
                </a:srgbClr>
              </a:outerShdw>
            </a:effectLst>
          </a:endParaRPr>
        </a:p>
      </dsp:txBody>
      <dsp:txXfrm>
        <a:off x="3222482" y="913937"/>
        <a:ext cx="6401309" cy="774469"/>
      </dsp:txXfrm>
    </dsp:sp>
    <dsp:sp modelId="{CE18C58A-907F-41E1-BB06-9F23DE2BB946}">
      <dsp:nvSpPr>
        <dsp:cNvPr id="0" name=""/>
        <dsp:cNvSpPr/>
      </dsp:nvSpPr>
      <dsp:spPr>
        <a:xfrm>
          <a:off x="2401544" y="1781343"/>
          <a:ext cx="774469" cy="774469"/>
        </a:xfrm>
        <a:prstGeom prst="roundRect">
          <a:avLst>
            <a:gd name="adj" fmla="val 16670"/>
          </a:avLst>
        </a:prstGeom>
        <a:solidFill>
          <a:schemeClr val="bg1">
            <a:lumMod val="8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642A929-8646-451D-8A93-3CDC75A67CCA}">
      <dsp:nvSpPr>
        <dsp:cNvPr id="0" name=""/>
        <dsp:cNvSpPr/>
      </dsp:nvSpPr>
      <dsp:spPr>
        <a:xfrm>
          <a:off x="3222482" y="1781343"/>
          <a:ext cx="6401309" cy="77446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IN" sz="1900" b="1" i="1" kern="1200" dirty="0" smtClean="0">
              <a:solidFill>
                <a:schemeClr val="tx1"/>
              </a:solidFill>
              <a:effectLst>
                <a:outerShdw blurRad="38100" dist="38100" dir="2700000" algn="tl">
                  <a:srgbClr val="000000">
                    <a:alpha val="43137"/>
                  </a:srgbClr>
                </a:outerShdw>
              </a:effectLst>
            </a:rPr>
            <a:t>Resultant landforms (1)</a:t>
          </a:r>
          <a:endParaRPr lang="en-IN" sz="1900" b="1" i="1" kern="1200" dirty="0">
            <a:solidFill>
              <a:schemeClr val="tx1"/>
            </a:solidFill>
            <a:effectLst>
              <a:outerShdw blurRad="38100" dist="38100" dir="2700000" algn="tl">
                <a:srgbClr val="000000">
                  <a:alpha val="43137"/>
                </a:srgbClr>
              </a:outerShdw>
            </a:effectLst>
          </a:endParaRPr>
        </a:p>
      </dsp:txBody>
      <dsp:txXfrm>
        <a:off x="3222482" y="1781343"/>
        <a:ext cx="6401309" cy="774469"/>
      </dsp:txXfrm>
    </dsp:sp>
    <dsp:sp modelId="{B6738CD8-76F9-49ED-89F8-A878B0D24AFA}">
      <dsp:nvSpPr>
        <dsp:cNvPr id="0" name=""/>
        <dsp:cNvSpPr/>
      </dsp:nvSpPr>
      <dsp:spPr>
        <a:xfrm>
          <a:off x="2401544" y="2648749"/>
          <a:ext cx="774469" cy="774469"/>
        </a:xfrm>
        <a:prstGeom prst="roundRect">
          <a:avLst>
            <a:gd name="adj" fmla="val 16670"/>
          </a:avLst>
        </a:prstGeom>
        <a:solidFill>
          <a:schemeClr val="bg1">
            <a:lumMod val="8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793BC71-6063-4482-BDA3-83818BA50EEF}">
      <dsp:nvSpPr>
        <dsp:cNvPr id="0" name=""/>
        <dsp:cNvSpPr/>
      </dsp:nvSpPr>
      <dsp:spPr>
        <a:xfrm>
          <a:off x="3222482" y="2648749"/>
          <a:ext cx="6401309" cy="77446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IN" sz="1900" b="1" i="1" kern="1200" dirty="0" smtClean="0">
              <a:solidFill>
                <a:schemeClr val="tx1"/>
              </a:solidFill>
              <a:effectLst>
                <a:outerShdw blurRad="38100" dist="38100" dir="2700000" algn="tl">
                  <a:srgbClr val="000000">
                    <a:alpha val="43137"/>
                  </a:srgbClr>
                </a:outerShdw>
              </a:effectLst>
            </a:rPr>
            <a:t>Concepts of mass wasting (1)</a:t>
          </a:r>
          <a:endParaRPr lang="en-IN" sz="1900" b="1" i="1" kern="1200" dirty="0">
            <a:solidFill>
              <a:schemeClr val="tx1"/>
            </a:solidFill>
            <a:effectLst>
              <a:outerShdw blurRad="38100" dist="38100" dir="2700000" algn="tl">
                <a:srgbClr val="000000">
                  <a:alpha val="43137"/>
                </a:srgbClr>
              </a:outerShdw>
            </a:effectLst>
          </a:endParaRPr>
        </a:p>
      </dsp:txBody>
      <dsp:txXfrm>
        <a:off x="3222482" y="2648749"/>
        <a:ext cx="6401309" cy="774469"/>
      </dsp:txXfrm>
    </dsp:sp>
    <dsp:sp modelId="{8EF79D89-581C-4252-BE94-9FFF056966C1}">
      <dsp:nvSpPr>
        <dsp:cNvPr id="0" name=""/>
        <dsp:cNvSpPr/>
      </dsp:nvSpPr>
      <dsp:spPr>
        <a:xfrm>
          <a:off x="2401544" y="3516155"/>
          <a:ext cx="774469" cy="774469"/>
        </a:xfrm>
        <a:prstGeom prst="roundRect">
          <a:avLst>
            <a:gd name="adj" fmla="val 16670"/>
          </a:avLst>
        </a:prstGeom>
        <a:solidFill>
          <a:schemeClr val="bg1">
            <a:lumMod val="8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74E0998-5F5D-4835-BDDA-637D9FA99788}">
      <dsp:nvSpPr>
        <dsp:cNvPr id="0" name=""/>
        <dsp:cNvSpPr/>
      </dsp:nvSpPr>
      <dsp:spPr>
        <a:xfrm>
          <a:off x="3222482" y="3516155"/>
          <a:ext cx="6401309" cy="77446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IN" sz="1900" b="1" i="1" kern="1200" dirty="0" smtClean="0">
              <a:solidFill>
                <a:schemeClr val="tx1"/>
              </a:solidFill>
              <a:effectLst>
                <a:outerShdw blurRad="38100" dist="38100" dir="2700000" algn="tl">
                  <a:srgbClr val="000000">
                    <a:alpha val="43137"/>
                  </a:srgbClr>
                </a:outerShdw>
              </a:effectLst>
            </a:rPr>
            <a:t>Slow and rapid type (1)</a:t>
          </a:r>
          <a:endParaRPr lang="en-IN" sz="1900" b="1" i="1" kern="1200" dirty="0">
            <a:solidFill>
              <a:schemeClr val="tx1"/>
            </a:solidFill>
            <a:effectLst>
              <a:outerShdw blurRad="38100" dist="38100" dir="2700000" algn="tl">
                <a:srgbClr val="000000">
                  <a:alpha val="43137"/>
                </a:srgbClr>
              </a:outerShdw>
            </a:effectLst>
          </a:endParaRPr>
        </a:p>
      </dsp:txBody>
      <dsp:txXfrm>
        <a:off x="3222482" y="3516155"/>
        <a:ext cx="6401309" cy="774469"/>
      </dsp:txXfrm>
    </dsp:sp>
    <dsp:sp modelId="{80C63AD5-18BF-4D02-987F-AC1A82F9D975}">
      <dsp:nvSpPr>
        <dsp:cNvPr id="0" name=""/>
        <dsp:cNvSpPr/>
      </dsp:nvSpPr>
      <dsp:spPr>
        <a:xfrm>
          <a:off x="2401544" y="4383561"/>
          <a:ext cx="774469" cy="774469"/>
        </a:xfrm>
        <a:prstGeom prst="roundRect">
          <a:avLst>
            <a:gd name="adj" fmla="val 16670"/>
          </a:avLst>
        </a:prstGeom>
        <a:solidFill>
          <a:schemeClr val="bg1">
            <a:lumMod val="8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2F5E7F0-D126-4C03-B72B-43DA07A1E348}">
      <dsp:nvSpPr>
        <dsp:cNvPr id="0" name=""/>
        <dsp:cNvSpPr/>
      </dsp:nvSpPr>
      <dsp:spPr>
        <a:xfrm>
          <a:off x="3222482" y="4383561"/>
          <a:ext cx="6401309" cy="774469"/>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IN" sz="1900" b="1" i="1" kern="1200" dirty="0" smtClean="0">
              <a:solidFill>
                <a:schemeClr val="tx1"/>
              </a:solidFill>
              <a:effectLst>
                <a:outerShdw blurRad="38100" dist="38100" dir="2700000" algn="tl">
                  <a:srgbClr val="000000">
                    <a:alpha val="43137"/>
                  </a:srgbClr>
                </a:outerShdw>
              </a:effectLst>
            </a:rPr>
            <a:t>Resultant landform(1)</a:t>
          </a:r>
          <a:endParaRPr lang="en-IN" sz="1900" b="1" i="1" kern="1200" dirty="0">
            <a:solidFill>
              <a:schemeClr val="tx1"/>
            </a:solidFill>
            <a:effectLst>
              <a:outerShdw blurRad="38100" dist="38100" dir="2700000" algn="tl">
                <a:srgbClr val="000000">
                  <a:alpha val="43137"/>
                </a:srgbClr>
              </a:outerShdw>
            </a:effectLst>
          </a:endParaRPr>
        </a:p>
      </dsp:txBody>
      <dsp:txXfrm>
        <a:off x="3222482" y="4383561"/>
        <a:ext cx="6401309" cy="77446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B77B86-1A18-4D04-AFBA-F712893A3A9C}">
      <dsp:nvSpPr>
        <dsp:cNvPr id="0" name=""/>
        <dsp:cNvSpPr/>
      </dsp:nvSpPr>
      <dsp:spPr>
        <a:xfrm>
          <a:off x="1503096" y="1039"/>
          <a:ext cx="7795006" cy="791941"/>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IN" sz="2400" b="1" i="0" kern="1200" dirty="0" smtClean="0">
              <a:solidFill>
                <a:schemeClr val="tx1"/>
              </a:solidFill>
              <a:effectLst>
                <a:outerShdw blurRad="38100" dist="38100" dir="2700000" algn="tl">
                  <a:srgbClr val="000000">
                    <a:alpha val="43137"/>
                  </a:srgbClr>
                </a:outerShdw>
              </a:effectLst>
            </a:rPr>
            <a:t>5. </a:t>
          </a:r>
          <a:r>
            <a:rPr lang="en-IN" sz="2400" b="1" i="0" kern="1200" dirty="0" smtClean="0">
              <a:solidFill>
                <a:schemeClr val="tx1">
                  <a:lumMod val="85000"/>
                  <a:lumOff val="15000"/>
                </a:schemeClr>
              </a:solidFill>
              <a:effectLst>
                <a:outerShdw blurRad="38100" dist="38100" dir="2700000" algn="tl">
                  <a:srgbClr val="000000">
                    <a:alpha val="43137"/>
                  </a:srgbClr>
                </a:outerShdw>
              </a:effectLst>
            </a:rPr>
            <a:t>Principal geomorphic agents: Classification &amp; evolution of fluvial, coastal, aeolian &amp; glacial landforms [12]</a:t>
          </a:r>
          <a:endParaRPr lang="en-IN" sz="2400" b="1" i="0" kern="1200" dirty="0">
            <a:solidFill>
              <a:schemeClr val="tx1">
                <a:lumMod val="85000"/>
                <a:lumOff val="15000"/>
              </a:schemeClr>
            </a:solidFill>
            <a:effectLst>
              <a:outerShdw blurRad="38100" dist="38100" dir="2700000" algn="tl">
                <a:srgbClr val="000000">
                  <a:alpha val="43137"/>
                </a:srgbClr>
              </a:outerShdw>
            </a:effectLst>
          </a:endParaRPr>
        </a:p>
      </dsp:txBody>
      <dsp:txXfrm>
        <a:off x="1503096" y="1039"/>
        <a:ext cx="7795006" cy="791941"/>
      </dsp:txXfrm>
    </dsp:sp>
    <dsp:sp modelId="{E86984FA-65A8-4D43-95F6-9E75872C66D6}">
      <dsp:nvSpPr>
        <dsp:cNvPr id="0" name=""/>
        <dsp:cNvSpPr/>
      </dsp:nvSpPr>
      <dsp:spPr>
        <a:xfrm>
          <a:off x="1503096" y="935530"/>
          <a:ext cx="791941"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6E97BD8-07CC-4D1B-86F1-8BE608446CC5}">
      <dsp:nvSpPr>
        <dsp:cNvPr id="0" name=""/>
        <dsp:cNvSpPr/>
      </dsp:nvSpPr>
      <dsp:spPr>
        <a:xfrm>
          <a:off x="2342555" y="935530"/>
          <a:ext cx="6955548"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IN" sz="2300" b="1" i="1" kern="1200" dirty="0" smtClean="0">
              <a:solidFill>
                <a:schemeClr val="tx1"/>
              </a:solidFill>
              <a:effectLst>
                <a:outerShdw blurRad="38100" dist="38100" dir="2700000" algn="tl">
                  <a:srgbClr val="000000">
                    <a:alpha val="43137"/>
                  </a:srgbClr>
                </a:outerShdw>
              </a:effectLst>
            </a:rPr>
            <a:t>Classification &amp; evaluation of fluvial landforms  (3)</a:t>
          </a:r>
          <a:endParaRPr lang="en-IN" sz="2300" b="1" i="1" kern="1200" dirty="0">
            <a:solidFill>
              <a:schemeClr val="tx1"/>
            </a:solidFill>
            <a:effectLst>
              <a:outerShdw blurRad="38100" dist="38100" dir="2700000" algn="tl">
                <a:srgbClr val="000000">
                  <a:alpha val="43137"/>
                </a:srgbClr>
              </a:outerShdw>
            </a:effectLst>
          </a:endParaRPr>
        </a:p>
      </dsp:txBody>
      <dsp:txXfrm>
        <a:off x="2342555" y="935530"/>
        <a:ext cx="6955548" cy="791941"/>
      </dsp:txXfrm>
    </dsp:sp>
    <dsp:sp modelId="{EE5ABD7B-E0E3-428E-965A-BC1DC79DBE92}">
      <dsp:nvSpPr>
        <dsp:cNvPr id="0" name=""/>
        <dsp:cNvSpPr/>
      </dsp:nvSpPr>
      <dsp:spPr>
        <a:xfrm>
          <a:off x="1503096" y="1822505"/>
          <a:ext cx="791941"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6F9F5E0-20F5-4A58-9E96-89BE6EB8B771}">
      <dsp:nvSpPr>
        <dsp:cNvPr id="0" name=""/>
        <dsp:cNvSpPr/>
      </dsp:nvSpPr>
      <dsp:spPr>
        <a:xfrm>
          <a:off x="2360987" y="1816970"/>
          <a:ext cx="6955548"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IN" sz="2300" b="1" i="1" kern="1200" dirty="0" smtClean="0">
              <a:solidFill>
                <a:schemeClr val="tx1"/>
              </a:solidFill>
              <a:effectLst>
                <a:outerShdw blurRad="38100" dist="38100" dir="2700000" algn="tl">
                  <a:srgbClr val="000000">
                    <a:alpha val="43137"/>
                  </a:srgbClr>
                </a:outerShdw>
              </a:effectLst>
            </a:rPr>
            <a:t>Classification &amp; evaluation of coastal landforms (3)</a:t>
          </a:r>
          <a:endParaRPr lang="en-IN" sz="2300" b="1" i="1" kern="1200" dirty="0">
            <a:solidFill>
              <a:schemeClr val="tx1"/>
            </a:solidFill>
            <a:effectLst>
              <a:outerShdw blurRad="38100" dist="38100" dir="2700000" algn="tl">
                <a:srgbClr val="000000">
                  <a:alpha val="43137"/>
                </a:srgbClr>
              </a:outerShdw>
            </a:effectLst>
          </a:endParaRPr>
        </a:p>
      </dsp:txBody>
      <dsp:txXfrm>
        <a:off x="2360987" y="1816970"/>
        <a:ext cx="6955548" cy="791941"/>
      </dsp:txXfrm>
    </dsp:sp>
    <dsp:sp modelId="{35295430-7914-4220-8EF1-72266ED6BB76}">
      <dsp:nvSpPr>
        <dsp:cNvPr id="0" name=""/>
        <dsp:cNvSpPr/>
      </dsp:nvSpPr>
      <dsp:spPr>
        <a:xfrm>
          <a:off x="1503096" y="2709480"/>
          <a:ext cx="791941"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CE94164-12C9-471E-952A-CD20E50CD857}">
      <dsp:nvSpPr>
        <dsp:cNvPr id="0" name=""/>
        <dsp:cNvSpPr/>
      </dsp:nvSpPr>
      <dsp:spPr>
        <a:xfrm>
          <a:off x="2342555" y="2709480"/>
          <a:ext cx="6955548"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IN" sz="2300" b="1" i="1" kern="1200" dirty="0" smtClean="0">
              <a:solidFill>
                <a:schemeClr val="tx1"/>
              </a:solidFill>
              <a:effectLst>
                <a:outerShdw blurRad="38100" dist="38100" dir="2700000" algn="tl">
                  <a:srgbClr val="000000">
                    <a:alpha val="43137"/>
                  </a:srgbClr>
                </a:outerShdw>
              </a:effectLst>
            </a:rPr>
            <a:t>Classification &amp; evaluation of  aeolian landforms  (3)</a:t>
          </a:r>
          <a:endParaRPr lang="en-IN" sz="2300" b="1" i="1" kern="1200" dirty="0">
            <a:solidFill>
              <a:schemeClr val="tx1"/>
            </a:solidFill>
            <a:effectLst>
              <a:outerShdw blurRad="38100" dist="38100" dir="2700000" algn="tl">
                <a:srgbClr val="000000">
                  <a:alpha val="43137"/>
                </a:srgbClr>
              </a:outerShdw>
            </a:effectLst>
          </a:endParaRPr>
        </a:p>
      </dsp:txBody>
      <dsp:txXfrm>
        <a:off x="2342555" y="2709480"/>
        <a:ext cx="6955548" cy="791941"/>
      </dsp:txXfrm>
    </dsp:sp>
    <dsp:sp modelId="{6575C832-57F3-4565-915A-9C25F40FF82D}">
      <dsp:nvSpPr>
        <dsp:cNvPr id="0" name=""/>
        <dsp:cNvSpPr/>
      </dsp:nvSpPr>
      <dsp:spPr>
        <a:xfrm>
          <a:off x="1503096" y="3596455"/>
          <a:ext cx="791941"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8085FB-EF08-4346-9A36-C3E1B69AC368}">
      <dsp:nvSpPr>
        <dsp:cNvPr id="0" name=""/>
        <dsp:cNvSpPr/>
      </dsp:nvSpPr>
      <dsp:spPr>
        <a:xfrm>
          <a:off x="2342555" y="3596455"/>
          <a:ext cx="6955548" cy="791941"/>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IN" sz="2300" b="1" i="1" kern="1200" dirty="0" smtClean="0">
              <a:solidFill>
                <a:schemeClr val="tx1"/>
              </a:solidFill>
              <a:effectLst>
                <a:outerShdw blurRad="38100" dist="38100" dir="2700000" algn="tl">
                  <a:srgbClr val="000000">
                    <a:alpha val="43137"/>
                  </a:srgbClr>
                </a:outerShdw>
              </a:effectLst>
            </a:rPr>
            <a:t>Classification &amp; evaluation of glacial landforms  (3)</a:t>
          </a:r>
          <a:endParaRPr lang="en-IN" sz="2300" b="1" i="1" kern="1200" dirty="0">
            <a:solidFill>
              <a:schemeClr val="tx1"/>
            </a:solidFill>
            <a:effectLst>
              <a:outerShdw blurRad="38100" dist="38100" dir="2700000" algn="tl">
                <a:srgbClr val="000000">
                  <a:alpha val="43137"/>
                </a:srgbClr>
              </a:outerShdw>
            </a:effectLst>
          </a:endParaRPr>
        </a:p>
      </dsp:txBody>
      <dsp:txXfrm>
        <a:off x="2342555" y="3596455"/>
        <a:ext cx="6955548" cy="79194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606744-2D00-49D1-A5D3-F63E9ECDD6A3}">
      <dsp:nvSpPr>
        <dsp:cNvPr id="0" name=""/>
        <dsp:cNvSpPr/>
      </dsp:nvSpPr>
      <dsp:spPr>
        <a:xfrm>
          <a:off x="3361873" y="1993"/>
          <a:ext cx="7101788" cy="563682"/>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IN" sz="1700" b="1" i="0" kern="1200" dirty="0" smtClean="0">
              <a:solidFill>
                <a:schemeClr val="tx1"/>
              </a:solidFill>
              <a:effectLst>
                <a:outerShdw blurRad="38100" dist="38100" dir="2700000" algn="tl">
                  <a:srgbClr val="000000">
                    <a:alpha val="43137"/>
                  </a:srgbClr>
                </a:outerShdw>
              </a:effectLst>
            </a:rPr>
            <a:t>6. Ideas of Davis, Penck &amp; King on slope evolution: System approach &amp; its significance in geomorphology [7]</a:t>
          </a:r>
          <a:endParaRPr lang="en-IN" sz="1700" b="1" i="0" kern="1200" dirty="0">
            <a:solidFill>
              <a:schemeClr val="tx1"/>
            </a:solidFill>
            <a:effectLst>
              <a:outerShdw blurRad="38100" dist="38100" dir="2700000" algn="tl">
                <a:srgbClr val="000000">
                  <a:alpha val="43137"/>
                </a:srgbClr>
              </a:outerShdw>
            </a:effectLst>
          </a:endParaRPr>
        </a:p>
      </dsp:txBody>
      <dsp:txXfrm>
        <a:off x="3361873" y="1993"/>
        <a:ext cx="7101788" cy="563682"/>
      </dsp:txXfrm>
    </dsp:sp>
    <dsp:sp modelId="{4BC866D8-1B45-49AB-9397-98CF373FEC2C}">
      <dsp:nvSpPr>
        <dsp:cNvPr id="0" name=""/>
        <dsp:cNvSpPr/>
      </dsp:nvSpPr>
      <dsp:spPr>
        <a:xfrm>
          <a:off x="3361873" y="667138"/>
          <a:ext cx="563682" cy="563682"/>
        </a:xfrm>
        <a:prstGeom prst="roundRect">
          <a:avLst>
            <a:gd name="adj" fmla="val 1667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D4F7350-290D-4017-8269-DAE57236084B}">
      <dsp:nvSpPr>
        <dsp:cNvPr id="0" name=""/>
        <dsp:cNvSpPr/>
      </dsp:nvSpPr>
      <dsp:spPr>
        <a:xfrm>
          <a:off x="3959377" y="667138"/>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System approach in geomorphology and its significance (1)</a:t>
          </a:r>
          <a:endParaRPr lang="en-IN" sz="1700" b="1" i="1" kern="1200" dirty="0">
            <a:solidFill>
              <a:schemeClr val="tx1"/>
            </a:solidFill>
            <a:effectLst>
              <a:outerShdw blurRad="38100" dist="38100" dir="2700000" algn="tl">
                <a:srgbClr val="000000">
                  <a:alpha val="43137"/>
                </a:srgbClr>
              </a:outerShdw>
            </a:effectLst>
          </a:endParaRPr>
        </a:p>
      </dsp:txBody>
      <dsp:txXfrm>
        <a:off x="3959377" y="667138"/>
        <a:ext cx="6504285" cy="563682"/>
      </dsp:txXfrm>
    </dsp:sp>
    <dsp:sp modelId="{2F3ACF79-66AC-4E39-BC3F-820F7DF5F703}">
      <dsp:nvSpPr>
        <dsp:cNvPr id="0" name=""/>
        <dsp:cNvSpPr/>
      </dsp:nvSpPr>
      <dsp:spPr>
        <a:xfrm>
          <a:off x="3361873" y="1298463"/>
          <a:ext cx="563682" cy="563682"/>
        </a:xfrm>
        <a:prstGeom prst="roundRect">
          <a:avLst>
            <a:gd name="adj" fmla="val 16670"/>
          </a:avLst>
        </a:prstGeom>
        <a:blipFill rotWithShape="0">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4B8B2CE-A999-4D8B-A620-E040C8B8D5BA}">
      <dsp:nvSpPr>
        <dsp:cNvPr id="0" name=""/>
        <dsp:cNvSpPr/>
      </dsp:nvSpPr>
      <dsp:spPr>
        <a:xfrm>
          <a:off x="3959377" y="1298463"/>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Cyclic concept of Davis (1)</a:t>
          </a:r>
          <a:endParaRPr lang="en-IN" sz="1700" b="1" i="1" kern="1200" dirty="0">
            <a:solidFill>
              <a:schemeClr val="tx1"/>
            </a:solidFill>
            <a:effectLst>
              <a:outerShdw blurRad="38100" dist="38100" dir="2700000" algn="tl">
                <a:srgbClr val="000000">
                  <a:alpha val="43137"/>
                </a:srgbClr>
              </a:outerShdw>
            </a:effectLst>
          </a:endParaRPr>
        </a:p>
      </dsp:txBody>
      <dsp:txXfrm>
        <a:off x="3959377" y="1298463"/>
        <a:ext cx="6504285" cy="563682"/>
      </dsp:txXfrm>
    </dsp:sp>
    <dsp:sp modelId="{A6765236-157D-419B-95C9-101F3D776FEB}">
      <dsp:nvSpPr>
        <dsp:cNvPr id="0" name=""/>
        <dsp:cNvSpPr/>
      </dsp:nvSpPr>
      <dsp:spPr>
        <a:xfrm>
          <a:off x="3361873" y="1929787"/>
          <a:ext cx="563682" cy="563682"/>
        </a:xfrm>
        <a:prstGeom prst="roundRect">
          <a:avLst>
            <a:gd name="adj" fmla="val 1667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B75E350-2267-4DB3-9EF4-09357EDE2C99}">
      <dsp:nvSpPr>
        <dsp:cNvPr id="0" name=""/>
        <dsp:cNvSpPr/>
      </dsp:nvSpPr>
      <dsp:spPr>
        <a:xfrm>
          <a:off x="3959377" y="1929787"/>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Criticism of Davisian model (1)</a:t>
          </a:r>
          <a:endParaRPr lang="en-IN" sz="1700" b="1" i="1" kern="1200" dirty="0">
            <a:solidFill>
              <a:schemeClr val="tx1"/>
            </a:solidFill>
            <a:effectLst>
              <a:outerShdw blurRad="38100" dist="38100" dir="2700000" algn="tl">
                <a:srgbClr val="000000">
                  <a:alpha val="43137"/>
                </a:srgbClr>
              </a:outerShdw>
            </a:effectLst>
          </a:endParaRPr>
        </a:p>
      </dsp:txBody>
      <dsp:txXfrm>
        <a:off x="3959377" y="1929787"/>
        <a:ext cx="6504285" cy="563682"/>
      </dsp:txXfrm>
    </dsp:sp>
    <dsp:sp modelId="{A20F0ADE-578C-48B4-8A90-4FD086D7AAAA}">
      <dsp:nvSpPr>
        <dsp:cNvPr id="0" name=""/>
        <dsp:cNvSpPr/>
      </dsp:nvSpPr>
      <dsp:spPr>
        <a:xfrm>
          <a:off x="3361873" y="2561112"/>
          <a:ext cx="563682" cy="563682"/>
        </a:xfrm>
        <a:prstGeom prst="roundRect">
          <a:avLst>
            <a:gd name="adj" fmla="val 16670"/>
          </a:avLst>
        </a:prstGeom>
        <a:blipFill rotWithShape="0">
          <a:blip xmlns:r="http://schemas.openxmlformats.org/officeDocument/2006/relationships" r:embed="rId2"/>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11F25F5-BF9B-417B-901A-A9954567FA9C}">
      <dsp:nvSpPr>
        <dsp:cNvPr id="0" name=""/>
        <dsp:cNvSpPr/>
      </dsp:nvSpPr>
      <dsp:spPr>
        <a:xfrm>
          <a:off x="3959377" y="2561112"/>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Penck’s model of cycle of erosion (1)</a:t>
          </a:r>
          <a:endParaRPr lang="en-IN" sz="1700" b="1" i="1" kern="1200" dirty="0">
            <a:solidFill>
              <a:schemeClr val="tx1"/>
            </a:solidFill>
            <a:effectLst>
              <a:outerShdw blurRad="38100" dist="38100" dir="2700000" algn="tl">
                <a:srgbClr val="000000">
                  <a:alpha val="43137"/>
                </a:srgbClr>
              </a:outerShdw>
            </a:effectLst>
          </a:endParaRPr>
        </a:p>
      </dsp:txBody>
      <dsp:txXfrm>
        <a:off x="3959377" y="2561112"/>
        <a:ext cx="6504285" cy="563682"/>
      </dsp:txXfrm>
    </dsp:sp>
    <dsp:sp modelId="{69D30CF1-4C30-4738-8B38-3C3F8DEDA8BC}">
      <dsp:nvSpPr>
        <dsp:cNvPr id="0" name=""/>
        <dsp:cNvSpPr/>
      </dsp:nvSpPr>
      <dsp:spPr>
        <a:xfrm>
          <a:off x="3361873" y="3192436"/>
          <a:ext cx="563682" cy="563682"/>
        </a:xfrm>
        <a:prstGeom prst="roundRect">
          <a:avLst>
            <a:gd name="adj" fmla="val 16670"/>
          </a:avLst>
        </a:prstGeom>
        <a:blipFill rotWithShape="0">
          <a:blip xmlns:r="http://schemas.openxmlformats.org/officeDocument/2006/relationships" r:embed="rId3"/>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2C69758-F118-47EB-A5FC-2CD18DEAF654}">
      <dsp:nvSpPr>
        <dsp:cNvPr id="0" name=""/>
        <dsp:cNvSpPr/>
      </dsp:nvSpPr>
      <dsp:spPr>
        <a:xfrm>
          <a:off x="3959377" y="3192436"/>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Slope evolution by Penck (1)</a:t>
          </a:r>
          <a:endParaRPr lang="en-IN" sz="1700" b="1" i="1" kern="1200" dirty="0">
            <a:solidFill>
              <a:schemeClr val="tx1"/>
            </a:solidFill>
            <a:effectLst>
              <a:outerShdw blurRad="38100" dist="38100" dir="2700000" algn="tl">
                <a:srgbClr val="000000">
                  <a:alpha val="43137"/>
                </a:srgbClr>
              </a:outerShdw>
            </a:effectLst>
          </a:endParaRPr>
        </a:p>
      </dsp:txBody>
      <dsp:txXfrm>
        <a:off x="3959377" y="3192436"/>
        <a:ext cx="6504285" cy="563682"/>
      </dsp:txXfrm>
    </dsp:sp>
    <dsp:sp modelId="{78A67145-24FA-4896-8D50-2AE67DEE90AC}">
      <dsp:nvSpPr>
        <dsp:cNvPr id="0" name=""/>
        <dsp:cNvSpPr/>
      </dsp:nvSpPr>
      <dsp:spPr>
        <a:xfrm>
          <a:off x="3361873" y="3823761"/>
          <a:ext cx="563682" cy="563682"/>
        </a:xfrm>
        <a:prstGeom prst="roundRect">
          <a:avLst>
            <a:gd name="adj" fmla="val 1667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557D67F-6C1E-4BCB-B799-9D7827C5717E}">
      <dsp:nvSpPr>
        <dsp:cNvPr id="0" name=""/>
        <dsp:cNvSpPr/>
      </dsp:nvSpPr>
      <dsp:spPr>
        <a:xfrm>
          <a:off x="3959377" y="3823761"/>
          <a:ext cx="6504285" cy="563682"/>
        </a:xfrm>
        <a:prstGeom prst="roundRect">
          <a:avLst>
            <a:gd name="adj" fmla="val 16670"/>
          </a:avLst>
        </a:prstGeom>
        <a:solidFill>
          <a:schemeClr val="bg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IN" sz="1700" b="1" i="1" kern="1200" dirty="0" smtClean="0">
              <a:solidFill>
                <a:schemeClr val="tx1"/>
              </a:solidFill>
              <a:effectLst>
                <a:outerShdw blurRad="38100" dist="38100" dir="2700000" algn="tl">
                  <a:srgbClr val="000000">
                    <a:alpha val="43137"/>
                  </a:srgbClr>
                </a:outerShdw>
              </a:effectLst>
            </a:rPr>
            <a:t>Slope evolution by King (1)</a:t>
          </a:r>
          <a:endParaRPr lang="en-IN" sz="1700" b="1" i="1" kern="1200" dirty="0">
            <a:solidFill>
              <a:schemeClr val="tx1"/>
            </a:solidFill>
            <a:effectLst>
              <a:outerShdw blurRad="38100" dist="38100" dir="2700000" algn="tl">
                <a:srgbClr val="000000">
                  <a:alpha val="43137"/>
                </a:srgbClr>
              </a:outerShdw>
            </a:effectLst>
          </a:endParaRPr>
        </a:p>
      </dsp:txBody>
      <dsp:txXfrm>
        <a:off x="3959377" y="3823761"/>
        <a:ext cx="6504285" cy="563682"/>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EC64F9-8EFD-4F18-A2DD-908880600BAC}" type="datetimeFigureOut">
              <a:rPr lang="en-US" smtClean="0"/>
              <a:pPr/>
              <a:t>5/7/2018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C64F9-8EFD-4F18-A2DD-908880600BAC}" type="datetimeFigureOut">
              <a:rPr lang="en-US" smtClean="0"/>
              <a:pPr/>
              <a:t>5/7/2018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C64F9-8EFD-4F18-A2DD-908880600BAC}" type="datetimeFigureOut">
              <a:rPr lang="en-US" smtClean="0"/>
              <a:pPr/>
              <a:t>5/7/2018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C64F9-8EFD-4F18-A2DD-908880600BAC}" type="datetimeFigureOut">
              <a:rPr lang="en-US" smtClean="0"/>
              <a:pPr/>
              <a:t>5/7/2018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EC64F9-8EFD-4F18-A2DD-908880600BAC}" type="datetimeFigureOut">
              <a:rPr lang="en-US" smtClean="0"/>
              <a:pPr/>
              <a:t>5/7/2018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EC64F9-8EFD-4F18-A2DD-908880600BAC}" type="datetimeFigureOut">
              <a:rPr lang="en-US" smtClean="0"/>
              <a:pPr/>
              <a:t>5/7/2018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EC64F9-8EFD-4F18-A2DD-908880600BAC}" type="datetimeFigureOut">
              <a:rPr lang="en-US" smtClean="0"/>
              <a:pPr/>
              <a:t>5/7/2018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EC64F9-8EFD-4F18-A2DD-908880600BAC}" type="datetimeFigureOut">
              <a:rPr lang="en-US" smtClean="0"/>
              <a:pPr/>
              <a:t>5/7/2018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EC64F9-8EFD-4F18-A2DD-908880600BAC}" type="datetimeFigureOut">
              <a:rPr lang="en-US" smtClean="0"/>
              <a:pPr/>
              <a:t>5/7/2018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EC64F9-8EFD-4F18-A2DD-908880600BAC}" type="datetimeFigureOut">
              <a:rPr lang="en-US" smtClean="0"/>
              <a:pPr/>
              <a:t>5/7/2018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EC64F9-8EFD-4F18-A2DD-908880600BAC}" type="datetimeFigureOut">
              <a:rPr lang="en-US" smtClean="0"/>
              <a:pPr/>
              <a:t>5/7/2018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AEFEDB-7F2E-4FF4-8EDB-9C05EF6C4F3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C64F9-8EFD-4F18-A2DD-908880600BAC}" type="datetimeFigureOut">
              <a:rPr lang="en-US" smtClean="0"/>
              <a:pPr/>
              <a:t>5/7/2018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EFEDB-7F2E-4FF4-8EDB-9C05EF6C4F3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rarticlelibrary.com/watershed-management/watershed-management.../77309" TargetMode="External"/><Relationship Id="rId2" Type="http://schemas.openxmlformats.org/officeDocument/2006/relationships/hyperlink" Target="http://www.epa.gov/watertrain" TargetMode="External"/><Relationship Id="rId1" Type="http://schemas.openxmlformats.org/officeDocument/2006/relationships/slideLayout" Target="../slideLayouts/slideLayout2.xml"/><Relationship Id="rId4" Type="http://schemas.openxmlformats.org/officeDocument/2006/relationships/hyperlink" Target="http://www.indiawaterportal.org/.../watershed-development-india-learning-through-experie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nbaindia.org/uploaded/pdf/PBR%20Format%202013.pdf" TargetMode="External"/><Relationship Id="rId2" Type="http://schemas.openxmlformats.org/officeDocument/2006/relationships/hyperlink" Target="https://www.cbd.int/report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304800" y="2286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 pos="558800" algn="l"/>
                <a:tab pos="5753100" algn="r"/>
              </a:tabLst>
            </a:pPr>
            <a:r>
              <a:rPr kumimoji="0" lang="en-GB" sz="1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hlinkClick r:id=""/>
              </a:rPr>
              <a:t> </a:t>
            </a:r>
            <a:r>
              <a:rPr kumimoji="0" lang="en-GB" sz="16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hlinkClick r:id=""/>
              </a:rPr>
              <a:t>Scheme for the CBCS Curriculum</a:t>
            </a:r>
            <a:endParaRPr kumimoji="0" lang="en-GB"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General Course: </a:t>
            </a:r>
            <a:r>
              <a:rPr kumimoji="0" lang="en-GB" sz="16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Core Subjects</a:t>
            </a:r>
            <a:endParaRPr kumimoji="0" lang="en-GB" sz="1600" b="0" i="0" u="none" strike="noStrike" cap="none" normalizeH="0" baseline="0" dirty="0" smtClean="0">
              <a:ln>
                <a:noFill/>
              </a:ln>
              <a:solidFill>
                <a:srgbClr val="7030A0"/>
              </a:solidFill>
              <a:effectLst/>
              <a:latin typeface="Times New Roman" pitchFamily="18" charset="0"/>
              <a:cs typeface="Times New Roman" pitchFamily="18" charset="0"/>
            </a:endParaRPr>
          </a:p>
          <a:p>
            <a:pPr eaLnBrk="0" fontAlgn="base" hangingPunct="0">
              <a:spcBef>
                <a:spcPct val="0"/>
              </a:spcBef>
              <a:spcAft>
                <a:spcPct val="0"/>
              </a:spcAft>
              <a:tabLst>
                <a:tab pos="450850" algn="l"/>
                <a:tab pos="558800" algn="l"/>
                <a:tab pos="5753100" algn="r"/>
              </a:tabLst>
            </a:pPr>
            <a:r>
              <a:rPr lang="en-GB" sz="1600" u="sng" dirty="0">
                <a:solidFill>
                  <a:srgbClr val="C00000"/>
                </a:solidFill>
                <a:latin typeface="Times New Roman" pitchFamily="18" charset="0"/>
                <a:ea typeface="Calibri" pitchFamily="34" charset="0"/>
                <a:cs typeface="Times New Roman" pitchFamily="18" charset="0"/>
                <a:hlinkClick r:id=""/>
              </a:rPr>
              <a:t>GEO-G-CC-1-01-TH – Physical Geography</a:t>
            </a: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GEO-G-CC-1-01-TH – Physical Geography Lab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GEO-G-CC-2-02-TH – Environmental Geography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GEO-G-CC-2-02-P – Environmental Geography Lab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GEO-G-CC-3-03-TH – Human Geography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GEO-G-CC-3-03-P– Human Geography Lab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GEO-G-CC-4-04-TH – Cartography </a:t>
            </a:r>
            <a:endParaRPr kumimoji="0" lang="en-GB" sz="1600" b="0" u="sng"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hlinkClick r:id=""/>
              </a:rPr>
              <a:t>GEO-G-CC-4-04-P – Cartography Lab </a:t>
            </a:r>
            <a:endParaRPr kumimoji="0" lang="en-GB" sz="1600" b="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General Course: </a:t>
            </a:r>
            <a:r>
              <a:rPr kumimoji="0" lang="en-GB" sz="16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Discipline Specific Electives</a:t>
            </a:r>
            <a:endParaRPr kumimoji="0" lang="en-GB" sz="16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lang="en-GB" sz="1600" dirty="0">
                <a:latin typeface="Times New Roman" pitchFamily="18" charset="0"/>
                <a:ea typeface="Calibri" pitchFamily="34" charset="0"/>
                <a:cs typeface="Times New Roman" pitchFamily="18" charset="0"/>
                <a:hlinkClick r:id=""/>
              </a:rPr>
              <a:t>GEO-G-DSE-A-5-01-TH – Regional </a:t>
            </a:r>
            <a:r>
              <a:rPr lang="en-GB" sz="1600" dirty="0" smtClean="0">
                <a:latin typeface="Times New Roman" pitchFamily="18" charset="0"/>
                <a:ea typeface="Calibri" pitchFamily="34" charset="0"/>
                <a:cs typeface="Times New Roman" pitchFamily="18" charset="0"/>
                <a:hlinkClick r:id=""/>
              </a:rPr>
              <a:t>Development</a:t>
            </a:r>
            <a:endParaRPr lang="en-GB" sz="1600" dirty="0">
              <a:latin typeface="Times New Roman" pitchFamily="18" charset="0"/>
              <a:ea typeface="Calibri" pitchFamily="34" charset="0"/>
              <a:cs typeface="Times New Roman" pitchFamily="18" charset="0"/>
              <a:hlinkClick r:id=""/>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GEO-G-DSE-A-5-01-P – Regional Development Lab </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GEO-G-DSE-A-5-02-TH – Geography of Tourism </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GEO-G-DSE-A-5-02-P – Geography of Tourism Lab</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GEO-G-DSE-B-6-03-TH – Agricultural Geography </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GEO-G-DSE-B-6-03-P – Agricultural Geography Lab </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GEO-G-DSE-B-6-04-TH – Population Geography </a:t>
            </a: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GEO-G-DSE-B-6-04-P – Population Geography Lab </a:t>
            </a:r>
            <a:endPar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endParaRPr kumimoji="0" lang="en-GB"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General Course: </a:t>
            </a:r>
            <a:r>
              <a:rPr kumimoji="0" lang="en-GB" sz="16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Skill Enhancement Electives</a:t>
            </a:r>
            <a:endParaRPr kumimoji="0" lang="en-GB" sz="16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GEO-G-SKC-</a:t>
            </a:r>
            <a:r>
              <a:rPr kumimoji="0" lang="en-GB" sz="16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A</a:t>
            </a: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-3/4-01-TH – Coastal Management </a:t>
            </a:r>
          </a:p>
          <a:p>
            <a:pPr marL="0" marR="0" lvl="0" indent="0" algn="l" defTabSz="914400" rtl="0" eaLnBrk="0" fontAlgn="base" latinLnBrk="0" hangingPunct="0">
              <a:lnSpc>
                <a:spcPct val="100000"/>
              </a:lnSpc>
              <a:spcBef>
                <a:spcPct val="0"/>
              </a:spcBef>
              <a:spcAft>
                <a:spcPct val="0"/>
              </a:spcAft>
              <a:buClrTx/>
              <a:buSzTx/>
              <a:buFontTx/>
              <a:buNone/>
              <a:tabLst>
                <a:tab pos="450850" algn="l"/>
                <a:tab pos="558800" algn="l"/>
                <a:tab pos="5753100" algn="r"/>
              </a:tabLst>
            </a:pP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GEO-G-SKC-</a:t>
            </a:r>
            <a:r>
              <a:rPr kumimoji="0" lang="en-GB" sz="1600" b="0"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B-</a:t>
            </a:r>
            <a:r>
              <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5/6-02-TH – Rural Development </a:t>
            </a:r>
            <a:r>
              <a:rPr kumimoji="0" lang="en-GB"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6" name="TextBox 5"/>
          <p:cNvSpPr txBox="1"/>
          <p:nvPr/>
        </p:nvSpPr>
        <p:spPr>
          <a:xfrm>
            <a:off x="4724400" y="990600"/>
            <a:ext cx="4419600" cy="1384995"/>
          </a:xfrm>
          <a:prstGeom prst="rect">
            <a:avLst/>
          </a:prstGeom>
          <a:noFill/>
        </p:spPr>
        <p:txBody>
          <a:bodyPr wrap="square" rtlCol="0">
            <a:spAutoFit/>
          </a:bodyPr>
          <a:lstStyle/>
          <a:p>
            <a:r>
              <a:rPr lang="en-GB" sz="2000" b="1" dirty="0" smtClean="0">
                <a:solidFill>
                  <a:schemeClr val="accent6">
                    <a:lumMod val="50000"/>
                  </a:schemeClr>
                </a:solidFill>
                <a:latin typeface="Times New Roman" pitchFamily="18" charset="0"/>
                <a:cs typeface="Times New Roman" pitchFamily="18" charset="0"/>
              </a:rPr>
              <a:t>General Course: Core Subject</a:t>
            </a:r>
          </a:p>
          <a:p>
            <a:r>
              <a:rPr lang="en-GB" sz="1600" dirty="0" smtClean="0"/>
              <a:t>GEO-G-CC-1-</a:t>
            </a:r>
            <a:r>
              <a:rPr lang="en-GB" sz="1600" b="1" dirty="0" smtClean="0"/>
              <a:t>01</a:t>
            </a:r>
            <a:r>
              <a:rPr lang="en-GB" sz="1600" dirty="0" smtClean="0"/>
              <a:t>-TH/P </a:t>
            </a:r>
            <a:r>
              <a:rPr lang="en-GB" sz="1600" dirty="0"/>
              <a:t>– Physical Geography </a:t>
            </a:r>
          </a:p>
          <a:p>
            <a:r>
              <a:rPr lang="en-GB" sz="1600" dirty="0"/>
              <a:t>GEO-G-CC-2-</a:t>
            </a:r>
            <a:r>
              <a:rPr lang="en-GB" sz="1600" b="1" dirty="0"/>
              <a:t>02</a:t>
            </a:r>
            <a:r>
              <a:rPr lang="en-GB" sz="1600" dirty="0"/>
              <a:t>-TH/P – Environmental Geography </a:t>
            </a:r>
          </a:p>
          <a:p>
            <a:r>
              <a:rPr lang="en-GB" sz="1600" dirty="0"/>
              <a:t>GEO-G-CC-3-</a:t>
            </a:r>
            <a:r>
              <a:rPr lang="en-GB" sz="1600" b="1" dirty="0"/>
              <a:t>03</a:t>
            </a:r>
            <a:r>
              <a:rPr lang="en-GB" sz="1600" dirty="0"/>
              <a:t>-TH/P – Human Geography</a:t>
            </a:r>
          </a:p>
          <a:p>
            <a:r>
              <a:rPr lang="en-GB" sz="1600" dirty="0"/>
              <a:t>GEO-G-CC-4-</a:t>
            </a:r>
            <a:r>
              <a:rPr lang="en-GB" sz="1600" b="1" dirty="0"/>
              <a:t>04</a:t>
            </a:r>
            <a:r>
              <a:rPr lang="en-GB" sz="1600" dirty="0"/>
              <a:t>-TH/P – Cartography </a:t>
            </a:r>
          </a:p>
        </p:txBody>
      </p:sp>
      <p:sp>
        <p:nvSpPr>
          <p:cNvPr id="8" name="TextBox 7"/>
          <p:cNvSpPr txBox="1"/>
          <p:nvPr/>
        </p:nvSpPr>
        <p:spPr>
          <a:xfrm>
            <a:off x="4876800" y="3505200"/>
            <a:ext cx="4495800" cy="1908215"/>
          </a:xfrm>
          <a:prstGeom prst="rect">
            <a:avLst/>
          </a:prstGeom>
          <a:noFill/>
        </p:spPr>
        <p:txBody>
          <a:bodyPr wrap="square" rtlCol="0">
            <a:spAutoFit/>
          </a:bodyPr>
          <a:lstStyle/>
          <a:p>
            <a:pPr algn="ctr"/>
            <a:r>
              <a:rPr lang="en-GB" sz="1600" b="1" dirty="0" smtClean="0">
                <a:solidFill>
                  <a:schemeClr val="accent3">
                    <a:lumMod val="75000"/>
                  </a:schemeClr>
                </a:solidFill>
                <a:latin typeface="Times New Roman" pitchFamily="18" charset="0"/>
                <a:cs typeface="Times New Roman" pitchFamily="18" charset="0"/>
              </a:rPr>
              <a:t>General </a:t>
            </a:r>
            <a:r>
              <a:rPr lang="en-GB" sz="1600" b="1" dirty="0">
                <a:solidFill>
                  <a:schemeClr val="accent3">
                    <a:lumMod val="75000"/>
                  </a:schemeClr>
                </a:solidFill>
                <a:latin typeface="Times New Roman" pitchFamily="18" charset="0"/>
                <a:cs typeface="Times New Roman" pitchFamily="18" charset="0"/>
              </a:rPr>
              <a:t>Course: Choices for Two Discipline Specific Electives</a:t>
            </a:r>
          </a:p>
          <a:p>
            <a:r>
              <a:rPr lang="en-GB" sz="1600" dirty="0" smtClean="0"/>
              <a:t>GEO-G-DSE-</a:t>
            </a:r>
            <a:r>
              <a:rPr lang="en-GB" sz="1600" dirty="0" smtClean="0">
                <a:solidFill>
                  <a:schemeClr val="accent6">
                    <a:lumMod val="75000"/>
                  </a:schemeClr>
                </a:solidFill>
              </a:rPr>
              <a:t>A</a:t>
            </a:r>
            <a:r>
              <a:rPr lang="en-GB" sz="1600" dirty="0" smtClean="0"/>
              <a:t>-5-</a:t>
            </a:r>
            <a:r>
              <a:rPr lang="en-GB" sz="1600" b="1" dirty="0" smtClean="0"/>
              <a:t>01</a:t>
            </a:r>
            <a:r>
              <a:rPr lang="en-GB" sz="1600" dirty="0" smtClean="0"/>
              <a:t>-TH/P </a:t>
            </a:r>
            <a:r>
              <a:rPr lang="en-GB" sz="1600" dirty="0"/>
              <a:t>– Regional Development</a:t>
            </a:r>
          </a:p>
          <a:p>
            <a:r>
              <a:rPr lang="en-GB" sz="1600" dirty="0"/>
              <a:t>GEO-G-DSE-</a:t>
            </a:r>
            <a:r>
              <a:rPr lang="en-GB" sz="1600" dirty="0">
                <a:solidFill>
                  <a:schemeClr val="accent6">
                    <a:lumMod val="75000"/>
                  </a:schemeClr>
                </a:solidFill>
              </a:rPr>
              <a:t>A-</a:t>
            </a:r>
            <a:r>
              <a:rPr lang="en-GB" sz="1600" dirty="0"/>
              <a:t>5-</a:t>
            </a:r>
            <a:r>
              <a:rPr lang="en-GB" sz="1600" b="1" dirty="0"/>
              <a:t>02</a:t>
            </a:r>
            <a:r>
              <a:rPr lang="en-GB" sz="1600" dirty="0"/>
              <a:t>-TH/P – Geography of Tourism</a:t>
            </a:r>
          </a:p>
          <a:p>
            <a:r>
              <a:rPr lang="en-GB" sz="1600" dirty="0"/>
              <a:t>GEO-G-DSE-</a:t>
            </a:r>
            <a:r>
              <a:rPr lang="en-GB" sz="1600" dirty="0">
                <a:solidFill>
                  <a:schemeClr val="accent5"/>
                </a:solidFill>
              </a:rPr>
              <a:t>B</a:t>
            </a:r>
            <a:r>
              <a:rPr lang="en-GB" sz="1600" dirty="0"/>
              <a:t>-6-</a:t>
            </a:r>
            <a:r>
              <a:rPr lang="en-GB" sz="1600" b="1" dirty="0"/>
              <a:t>03</a:t>
            </a:r>
            <a:r>
              <a:rPr lang="en-GB" sz="1600" dirty="0"/>
              <a:t>-TH/P – Agricultural Geography</a:t>
            </a:r>
          </a:p>
          <a:p>
            <a:r>
              <a:rPr lang="en-GB" sz="1600" dirty="0"/>
              <a:t>GEO-G-DSE-</a:t>
            </a:r>
            <a:r>
              <a:rPr lang="en-GB" sz="1600" dirty="0">
                <a:solidFill>
                  <a:schemeClr val="accent5"/>
                </a:solidFill>
              </a:rPr>
              <a:t>B</a:t>
            </a:r>
            <a:r>
              <a:rPr lang="en-GB" sz="1600" dirty="0"/>
              <a:t>-6-</a:t>
            </a:r>
            <a:r>
              <a:rPr lang="en-GB" sz="1600" b="1" dirty="0"/>
              <a:t>04</a:t>
            </a:r>
            <a:r>
              <a:rPr lang="en-GB" sz="1600" dirty="0"/>
              <a:t>-TH/P – Population Geography</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pPr algn="ctr"/>
            <a:r>
              <a:rPr lang="en-IN" b="1" spc="600" dirty="0">
                <a:effectLst>
                  <a:outerShdw blurRad="38100" dist="38100" dir="2700000" algn="tl">
                    <a:srgbClr val="000000">
                      <a:alpha val="43137"/>
                    </a:srgbClr>
                  </a:outerShdw>
                </a:effectLst>
                <a:latin typeface="Impact" pitchFamily="34" charset="0"/>
              </a:rPr>
              <a:t>GEOMORPHOLOGY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735929574"/>
              </p:ext>
            </p:extLst>
          </p:nvPr>
        </p:nvGraphicFramePr>
        <p:xfrm>
          <a:off x="-2196752" y="1935163"/>
          <a:ext cx="13825536"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03430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648200"/>
          </a:xfrm>
        </p:spPr>
        <p:txBody>
          <a:bodyPr>
            <a:normAutofit fontScale="92500" lnSpcReduction="10000"/>
          </a:bodyPr>
          <a:lstStyle/>
          <a:p>
            <a:pPr marL="514350" lvl="0" indent="-514350" algn="ctr">
              <a:buNone/>
            </a:pPr>
            <a:endParaRPr lang="en-US" sz="900" b="1" dirty="0" smtClean="0">
              <a:solidFill>
                <a:srgbClr val="FF0000"/>
              </a:solidFill>
            </a:endParaRPr>
          </a:p>
          <a:p>
            <a:pPr marL="514350" lvl="0" indent="-514350">
              <a:buFont typeface="+mj-lt"/>
              <a:buAutoNum type="romanUcPeriod"/>
            </a:pPr>
            <a:r>
              <a:rPr lang="en-US" sz="2000" dirty="0" smtClean="0">
                <a:latin typeface="Times New Roman" pitchFamily="18" charset="0"/>
                <a:cs typeface="Times New Roman" pitchFamily="18" charset="0"/>
              </a:rPr>
              <a:t>Definition of hydrology; global hydrological cycle </a:t>
            </a:r>
            <a:r>
              <a:rPr lang="en-US" sz="1700" dirty="0" smtClean="0">
                <a:solidFill>
                  <a:srgbClr val="0070C0"/>
                </a:solidFill>
                <a:latin typeface="Times New Roman" pitchFamily="18" charset="0"/>
                <a:cs typeface="Times New Roman" pitchFamily="18" charset="0"/>
              </a:rPr>
              <a:t>(1class)</a:t>
            </a:r>
            <a:endParaRPr lang="en-US" sz="2000" dirty="0" smtClean="0">
              <a:solidFill>
                <a:srgbClr val="0070C0"/>
              </a:solidFill>
              <a:latin typeface="Times New Roman" pitchFamily="18" charset="0"/>
              <a:cs typeface="Times New Roman" pitchFamily="18" charset="0"/>
            </a:endParaRPr>
          </a:p>
          <a:p>
            <a:pPr marL="514350" lvl="0" indent="-514350">
              <a:buFont typeface="+mj-lt"/>
              <a:buAutoNum type="romanUcPeriod"/>
            </a:pPr>
            <a:r>
              <a:rPr lang="en-US" sz="2000" dirty="0" smtClean="0">
                <a:latin typeface="Times New Roman" pitchFamily="18" charset="0"/>
                <a:cs typeface="Times New Roman" pitchFamily="18" charset="0"/>
              </a:rPr>
              <a:t>Global hydrological cycle – phases – land, ocean, atmosphere (storages)</a:t>
            </a:r>
          </a:p>
          <a:p>
            <a:pPr marL="514350" lvl="0" indent="-514350">
              <a:buFont typeface="+mj-lt"/>
              <a:buAutoNum type="romanUcPeriod"/>
            </a:pPr>
            <a:r>
              <a:rPr lang="en-US" sz="2000" dirty="0" smtClean="0">
                <a:latin typeface="Times New Roman" pitchFamily="18" charset="0"/>
                <a:cs typeface="Times New Roman" pitchFamily="18" charset="0"/>
              </a:rPr>
              <a:t>Fluxes/Flows/Processes – precipitation, interception, </a:t>
            </a:r>
            <a:r>
              <a:rPr lang="en-US" sz="2000" dirty="0" err="1" smtClean="0">
                <a:latin typeface="Times New Roman" pitchFamily="18" charset="0"/>
                <a:cs typeface="Times New Roman" pitchFamily="18" charset="0"/>
              </a:rPr>
              <a:t>evapo</a:t>
            </a:r>
            <a:r>
              <a:rPr lang="en-US" sz="2000" dirty="0" smtClean="0">
                <a:latin typeface="Times New Roman" pitchFamily="18" charset="0"/>
                <a:cs typeface="Times New Roman" pitchFamily="18" charset="0"/>
              </a:rPr>
              <a:t>-transpiration, infiltration, runoff</a:t>
            </a:r>
          </a:p>
          <a:p>
            <a:pPr marL="514350" lvl="0" indent="-514350">
              <a:buFont typeface="+mj-lt"/>
              <a:buAutoNum type="romanUcPeriod"/>
            </a:pPr>
            <a:r>
              <a:rPr lang="en-US" sz="2000" dirty="0" smtClean="0">
                <a:latin typeface="Times New Roman" pitchFamily="18" charset="0"/>
                <a:cs typeface="Times New Roman" pitchFamily="18" charset="0"/>
              </a:rPr>
              <a:t>Inputs to and outputs from different phases (with the help of a schematic diagram) :</a:t>
            </a:r>
          </a:p>
          <a:p>
            <a:pPr marL="1371600" lvl="2" indent="-514350">
              <a:buFont typeface="+mj-lt"/>
              <a:buAutoNum type="alphaLcParenR"/>
            </a:pPr>
            <a:r>
              <a:rPr lang="en-US" sz="1400" dirty="0" smtClean="0">
                <a:latin typeface="Times New Roman" pitchFamily="18" charset="0"/>
                <a:cs typeface="Times New Roman" pitchFamily="18" charset="0"/>
              </a:rPr>
              <a:t>Land – inputs : precipitation, output : </a:t>
            </a:r>
            <a:r>
              <a:rPr lang="en-US" sz="1400" dirty="0" err="1" smtClean="0">
                <a:latin typeface="Times New Roman" pitchFamily="18" charset="0"/>
                <a:cs typeface="Times New Roman" pitchFamily="18" charset="0"/>
              </a:rPr>
              <a:t>evapo</a:t>
            </a:r>
            <a:r>
              <a:rPr lang="en-US" sz="1400" dirty="0" smtClean="0">
                <a:latin typeface="Times New Roman" pitchFamily="18" charset="0"/>
                <a:cs typeface="Times New Roman" pitchFamily="18" charset="0"/>
              </a:rPr>
              <a:t>-transpiration; runoff</a:t>
            </a:r>
            <a:endParaRPr lang="en-US" sz="1200" dirty="0" smtClean="0">
              <a:latin typeface="Times New Roman" pitchFamily="18" charset="0"/>
              <a:cs typeface="Times New Roman" pitchFamily="18" charset="0"/>
            </a:endParaRPr>
          </a:p>
          <a:p>
            <a:pPr marL="1371600" lvl="2" indent="-514350">
              <a:buFont typeface="+mj-lt"/>
              <a:buAutoNum type="alphaLcParenR"/>
            </a:pPr>
            <a:r>
              <a:rPr lang="en-US" sz="1400" dirty="0" smtClean="0">
                <a:latin typeface="Times New Roman" pitchFamily="18" charset="0"/>
                <a:cs typeface="Times New Roman" pitchFamily="18" charset="0"/>
              </a:rPr>
              <a:t>Ocean – inputs: precipitation; runoff, output : </a:t>
            </a:r>
            <a:r>
              <a:rPr lang="en-US" sz="1400" dirty="0" err="1" smtClean="0">
                <a:latin typeface="Times New Roman" pitchFamily="18" charset="0"/>
                <a:cs typeface="Times New Roman" pitchFamily="18" charset="0"/>
              </a:rPr>
              <a:t>evapo</a:t>
            </a:r>
            <a:r>
              <a:rPr lang="en-US" sz="1400" dirty="0" smtClean="0">
                <a:latin typeface="Times New Roman" pitchFamily="18" charset="0"/>
                <a:cs typeface="Times New Roman" pitchFamily="18" charset="0"/>
              </a:rPr>
              <a:t>-transpiration</a:t>
            </a:r>
            <a:endParaRPr lang="en-US" sz="1200" dirty="0" smtClean="0">
              <a:latin typeface="Times New Roman" pitchFamily="18" charset="0"/>
              <a:cs typeface="Times New Roman" pitchFamily="18" charset="0"/>
            </a:endParaRPr>
          </a:p>
          <a:p>
            <a:pPr marL="1371600" lvl="2" indent="-514350">
              <a:buFont typeface="+mj-lt"/>
              <a:buAutoNum type="alphaLcParenR"/>
            </a:pPr>
            <a:r>
              <a:rPr lang="en-US" sz="1400" dirty="0" smtClean="0">
                <a:latin typeface="Times New Roman" pitchFamily="18" charset="0"/>
                <a:cs typeface="Times New Roman" pitchFamily="18" charset="0"/>
              </a:rPr>
              <a:t>Atmosphere – input: </a:t>
            </a:r>
            <a:r>
              <a:rPr lang="en-US" sz="1400" dirty="0" err="1" smtClean="0">
                <a:latin typeface="Times New Roman" pitchFamily="18" charset="0"/>
                <a:cs typeface="Times New Roman" pitchFamily="18" charset="0"/>
              </a:rPr>
              <a:t>evapo</a:t>
            </a:r>
            <a:r>
              <a:rPr lang="en-US" sz="1400" dirty="0" smtClean="0">
                <a:latin typeface="Times New Roman" pitchFamily="18" charset="0"/>
                <a:cs typeface="Times New Roman" pitchFamily="18" charset="0"/>
              </a:rPr>
              <a:t>-transpiration, output : precipitation</a:t>
            </a:r>
            <a:endParaRPr lang="en-US" sz="1200" dirty="0" smtClean="0">
              <a:latin typeface="Times New Roman" pitchFamily="18" charset="0"/>
              <a:cs typeface="Times New Roman" pitchFamily="18" charset="0"/>
            </a:endParaRPr>
          </a:p>
          <a:p>
            <a:pPr marL="514350" lvl="0" indent="-514350">
              <a:buFont typeface="+mj-lt"/>
              <a:buAutoNum type="romanUcPeriod"/>
            </a:pPr>
            <a:r>
              <a:rPr lang="en-US" sz="2100" dirty="0" smtClean="0">
                <a:latin typeface="Times New Roman" pitchFamily="18" charset="0"/>
                <a:cs typeface="Times New Roman" pitchFamily="18" charset="0"/>
              </a:rPr>
              <a:t>Explanation of the pathway/cycle of water with the help of the diagram.</a:t>
            </a:r>
          </a:p>
          <a:p>
            <a:pPr marL="514350" lvl="0" indent="-514350">
              <a:buFont typeface="+mj-lt"/>
              <a:buAutoNum type="romanUcPeriod"/>
            </a:pPr>
            <a:r>
              <a:rPr lang="en-US" sz="2100" dirty="0" smtClean="0">
                <a:latin typeface="Times New Roman" pitchFamily="18" charset="0"/>
                <a:cs typeface="Times New Roman" pitchFamily="18" charset="0"/>
              </a:rPr>
              <a:t>Mention Factors : Source of energy, Properties of water, Structure of the natural reservoirs and conduits </a:t>
            </a:r>
            <a:r>
              <a:rPr lang="en-US" sz="1700" dirty="0" smtClean="0">
                <a:solidFill>
                  <a:srgbClr val="0070C0"/>
                </a:solidFill>
                <a:latin typeface="Times New Roman" pitchFamily="18" charset="0"/>
                <a:cs typeface="Times New Roman" pitchFamily="18" charset="0"/>
              </a:rPr>
              <a:t>(1class)</a:t>
            </a:r>
            <a:r>
              <a:rPr lang="en-US" sz="2100" dirty="0" smtClean="0">
                <a:latin typeface="Times New Roman" pitchFamily="18" charset="0"/>
                <a:cs typeface="Times New Roman" pitchFamily="18" charset="0"/>
              </a:rPr>
              <a:t>				</a:t>
            </a:r>
          </a:p>
          <a:p>
            <a:pPr marL="514350" lvl="0" indent="-514350">
              <a:buFont typeface="+mj-lt"/>
              <a:buAutoNum type="romanUcPeriod"/>
            </a:pPr>
            <a:r>
              <a:rPr lang="en-US" sz="2100" dirty="0" smtClean="0">
                <a:latin typeface="Times New Roman" pitchFamily="18" charset="0"/>
                <a:cs typeface="Times New Roman" pitchFamily="18" charset="0"/>
              </a:rPr>
              <a:t>Physical and biological roles:</a:t>
            </a:r>
          </a:p>
          <a:p>
            <a:pPr marL="1371600" lvl="2" indent="-514350">
              <a:buFont typeface="+mj-lt"/>
              <a:buAutoNum type="alphaLcParenR"/>
            </a:pPr>
            <a:r>
              <a:rPr lang="en-US" sz="2100" dirty="0" smtClean="0">
                <a:latin typeface="Times New Roman" pitchFamily="18" charset="0"/>
                <a:cs typeface="Times New Roman" pitchFamily="18" charset="0"/>
              </a:rPr>
              <a:t>Physical role </a:t>
            </a:r>
          </a:p>
          <a:p>
            <a:pPr marL="1371600" lvl="2" indent="-514350">
              <a:buFont typeface="+mj-lt"/>
              <a:buAutoNum type="alphaLcParenR"/>
            </a:pPr>
            <a:r>
              <a:rPr lang="en-US" sz="2100" dirty="0" smtClean="0">
                <a:latin typeface="Times New Roman" pitchFamily="18" charset="0"/>
                <a:cs typeface="Times New Roman" pitchFamily="18" charset="0"/>
              </a:rPr>
              <a:t>Biological role </a:t>
            </a:r>
          </a:p>
          <a:p>
            <a:pPr marL="514350" lvl="0" indent="-514350">
              <a:buNone/>
            </a:pPr>
            <a:endParaRPr lang="en-US" sz="2000" dirty="0" smtClean="0">
              <a:latin typeface="Times New Roman" pitchFamily="18" charset="0"/>
              <a:cs typeface="Times New Roman" pitchFamily="18" charset="0"/>
            </a:endParaRPr>
          </a:p>
        </p:txBody>
      </p:sp>
      <p:sp>
        <p:nvSpPr>
          <p:cNvPr id="4" name="Rectangle 3"/>
          <p:cNvSpPr/>
          <p:nvPr/>
        </p:nvSpPr>
        <p:spPr>
          <a:xfrm>
            <a:off x="1828800" y="152400"/>
            <a:ext cx="5486400" cy="400110"/>
          </a:xfrm>
          <a:prstGeom prst="rect">
            <a:avLst/>
          </a:prstGeom>
        </p:spPr>
        <p:txBody>
          <a:bodyPr wrap="square">
            <a:spAutoFit/>
          </a:bodyPr>
          <a:lstStyle/>
          <a:p>
            <a:pPr algn="ctr"/>
            <a:r>
              <a:rPr lang="en-US" sz="2000" dirty="0" smtClean="0">
                <a:solidFill>
                  <a:srgbClr val="0070C0"/>
                </a:solidFill>
                <a:latin typeface="Arial Black" pitchFamily="34" charset="0"/>
              </a:rPr>
              <a:t>Unit III: Hydrology </a:t>
            </a:r>
            <a:endParaRPr lang="en-US" sz="2000" dirty="0">
              <a:solidFill>
                <a:srgbClr val="0070C0"/>
              </a:solidFill>
              <a:latin typeface="Arial Black" pitchFamily="34" charset="0"/>
            </a:endParaRPr>
          </a:p>
        </p:txBody>
      </p:sp>
      <p:sp>
        <p:nvSpPr>
          <p:cNvPr id="5" name="Rectangle 4"/>
          <p:cNvSpPr/>
          <p:nvPr/>
        </p:nvSpPr>
        <p:spPr>
          <a:xfrm>
            <a:off x="533400" y="533400"/>
            <a:ext cx="8077200" cy="369332"/>
          </a:xfrm>
          <a:prstGeom prst="rect">
            <a:avLst/>
          </a:prstGeom>
        </p:spPr>
        <p:txBody>
          <a:bodyPr wrap="square">
            <a:spAutoFit/>
          </a:bodyPr>
          <a:lstStyle/>
          <a:p>
            <a:r>
              <a:rPr lang="en-US" b="1" dirty="0" smtClean="0">
                <a:latin typeface="Arial" pitchFamily="34" charset="0"/>
                <a:cs typeface="Arial" pitchFamily="34" charset="0"/>
              </a:rPr>
              <a:t>7. Global hydrological cycle: Its physical and biological role [</a:t>
            </a:r>
            <a:r>
              <a:rPr lang="en-US" b="1" dirty="0" smtClean="0">
                <a:solidFill>
                  <a:schemeClr val="accent6">
                    <a:lumMod val="75000"/>
                  </a:schemeClr>
                </a:solidFill>
                <a:latin typeface="Arial" pitchFamily="34" charset="0"/>
                <a:cs typeface="Arial" pitchFamily="34" charset="0"/>
              </a:rPr>
              <a:t>2 classes</a:t>
            </a:r>
            <a:r>
              <a:rPr lang="en-US" b="1"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2209800"/>
          </a:xfrm>
        </p:spPr>
        <p:txBody>
          <a:bodyPr>
            <a:normAutofit/>
          </a:bodyPr>
          <a:lstStyle/>
          <a:p>
            <a:pPr marL="514350" lvl="0" indent="-514350">
              <a:buFont typeface="+mj-lt"/>
              <a:buAutoNum type="romanUcPeriod"/>
            </a:pPr>
            <a:r>
              <a:rPr lang="en-US" sz="1600" dirty="0" smtClean="0">
                <a:latin typeface="Times New Roman" pitchFamily="18" charset="0"/>
                <a:cs typeface="Times New Roman" pitchFamily="18" charset="0"/>
              </a:rPr>
              <a:t>Definition of  total runoff; overland flow ; runoff components – surface, sub-surface, groundwater </a:t>
            </a:r>
            <a:r>
              <a:rPr lang="en-US" sz="1600" b="1" dirty="0" smtClean="0">
                <a:solidFill>
                  <a:schemeClr val="accent1">
                    <a:lumMod val="75000"/>
                  </a:schemeClr>
                </a:solidFill>
                <a:latin typeface="Times New Roman" pitchFamily="18" charset="0"/>
                <a:cs typeface="Times New Roman" pitchFamily="18" charset="0"/>
              </a:rPr>
              <a:t>(1 class)</a:t>
            </a:r>
          </a:p>
          <a:p>
            <a:pPr marL="514350" lvl="0" indent="-514350">
              <a:buFont typeface="+mj-lt"/>
              <a:buAutoNum type="romanUcPeriod"/>
            </a:pPr>
            <a:r>
              <a:rPr lang="en-US" sz="1600" dirty="0" smtClean="0">
                <a:latin typeface="Times New Roman" pitchFamily="18" charset="0"/>
                <a:cs typeface="Times New Roman" pitchFamily="18" charset="0"/>
              </a:rPr>
              <a:t>Controlling factors : Climatic and Physiographic </a:t>
            </a:r>
            <a:r>
              <a:rPr lang="en-US" sz="1600" dirty="0" smtClean="0">
                <a:solidFill>
                  <a:schemeClr val="accent1">
                    <a:lumMod val="75000"/>
                  </a:schemeClr>
                </a:solidFill>
                <a:latin typeface="Times New Roman" pitchFamily="18" charset="0"/>
                <a:cs typeface="Times New Roman" pitchFamily="18" charset="0"/>
              </a:rPr>
              <a:t>(</a:t>
            </a:r>
            <a:r>
              <a:rPr lang="en-US" sz="1600" b="1" dirty="0" smtClean="0">
                <a:solidFill>
                  <a:schemeClr val="accent1">
                    <a:lumMod val="75000"/>
                  </a:schemeClr>
                </a:solidFill>
                <a:latin typeface="Times New Roman" pitchFamily="18" charset="0"/>
                <a:cs typeface="Times New Roman" pitchFamily="18" charset="0"/>
              </a:rPr>
              <a:t>2 classes</a:t>
            </a:r>
            <a:r>
              <a:rPr lang="en-US" sz="1600" dirty="0" smtClean="0">
                <a:solidFill>
                  <a:schemeClr val="accent1">
                    <a:lumMod val="75000"/>
                  </a:schemeClr>
                </a:solidFill>
                <a:latin typeface="Times New Roman" pitchFamily="18" charset="0"/>
                <a:cs typeface="Times New Roman" pitchFamily="18" charset="0"/>
              </a:rPr>
              <a:t>)</a:t>
            </a:r>
          </a:p>
          <a:p>
            <a:pPr marL="971550" lvl="1" indent="-514350">
              <a:buFont typeface="+mj-lt"/>
              <a:buAutoNum type="alphaLcPeriod"/>
            </a:pPr>
            <a:r>
              <a:rPr lang="en-US" sz="1400" dirty="0" smtClean="0">
                <a:latin typeface="Times New Roman" pitchFamily="18" charset="0"/>
                <a:cs typeface="Times New Roman" pitchFamily="18" charset="0"/>
              </a:rPr>
              <a:t>Climatic – precipitation, interception, </a:t>
            </a:r>
            <a:r>
              <a:rPr lang="en-US" sz="1400" dirty="0" err="1" smtClean="0">
                <a:latin typeface="Times New Roman" pitchFamily="18" charset="0"/>
                <a:cs typeface="Times New Roman" pitchFamily="18" charset="0"/>
              </a:rPr>
              <a:t>evapo</a:t>
            </a:r>
            <a:r>
              <a:rPr lang="en-US" sz="1400" dirty="0" smtClean="0">
                <a:latin typeface="Times New Roman" pitchFamily="18" charset="0"/>
                <a:cs typeface="Times New Roman" pitchFamily="18" charset="0"/>
              </a:rPr>
              <a:t>-transpiration</a:t>
            </a:r>
          </a:p>
          <a:p>
            <a:pPr marL="971550" lvl="1" indent="-514350">
              <a:buFont typeface="+mj-lt"/>
              <a:buAutoNum type="alphaLcPeriod"/>
            </a:pPr>
            <a:r>
              <a:rPr lang="en-US" sz="1400" dirty="0" smtClean="0">
                <a:latin typeface="Times New Roman" pitchFamily="18" charset="0"/>
                <a:cs typeface="Times New Roman" pitchFamily="18" charset="0"/>
              </a:rPr>
              <a:t>Physiographic – basin characteristics, channel characteristics</a:t>
            </a:r>
            <a:endParaRPr lang="en-US" sz="1400" b="1"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sz="1600" dirty="0" smtClean="0">
                <a:latin typeface="Times New Roman" pitchFamily="18" charset="0"/>
                <a:cs typeface="Times New Roman" pitchFamily="18" charset="0"/>
              </a:rPr>
              <a:t>Concept of ecological flow </a:t>
            </a:r>
            <a:r>
              <a:rPr lang="en-US" sz="1600" dirty="0" smtClean="0">
                <a:solidFill>
                  <a:srgbClr val="FF0000"/>
                </a:solidFill>
                <a:latin typeface="Times New Roman" pitchFamily="18" charset="0"/>
                <a:cs typeface="Times New Roman" pitchFamily="18" charset="0"/>
              </a:rPr>
              <a:t>(for short note) </a:t>
            </a:r>
            <a:r>
              <a:rPr lang="en-US" sz="1600" b="1" dirty="0" smtClean="0">
                <a:solidFill>
                  <a:schemeClr val="accent1">
                    <a:lumMod val="75000"/>
                  </a:schemeClr>
                </a:solidFill>
                <a:latin typeface="Times New Roman" pitchFamily="18" charset="0"/>
                <a:cs typeface="Times New Roman" pitchFamily="18" charset="0"/>
              </a:rPr>
              <a:t>(1 class)</a:t>
            </a:r>
            <a:endParaRPr lang="en-US" sz="1600" dirty="0" smtClean="0">
              <a:latin typeface="Times New Roman" pitchFamily="18" charset="0"/>
              <a:cs typeface="Times New Roman" pitchFamily="18" charset="0"/>
            </a:endParaRPr>
          </a:p>
        </p:txBody>
      </p:sp>
      <p:sp>
        <p:nvSpPr>
          <p:cNvPr id="4" name="Rectangle 3"/>
          <p:cNvSpPr/>
          <p:nvPr/>
        </p:nvSpPr>
        <p:spPr>
          <a:xfrm>
            <a:off x="609600" y="0"/>
            <a:ext cx="8382000" cy="369332"/>
          </a:xfrm>
          <a:prstGeom prst="rect">
            <a:avLst/>
          </a:prstGeom>
        </p:spPr>
        <p:txBody>
          <a:bodyPr wrap="square">
            <a:spAutoFit/>
          </a:bodyPr>
          <a:lstStyle/>
          <a:p>
            <a:r>
              <a:rPr lang="en-US" b="1" dirty="0" smtClean="0">
                <a:latin typeface="Arial" pitchFamily="34" charset="0"/>
                <a:cs typeface="Arial" pitchFamily="34" charset="0"/>
              </a:rPr>
              <a:t>8. Run off: controlling factors. Concept of ecological flow [</a:t>
            </a:r>
            <a:r>
              <a:rPr lang="en-US" b="1" dirty="0" smtClean="0">
                <a:solidFill>
                  <a:schemeClr val="accent6">
                    <a:lumMod val="75000"/>
                  </a:schemeClr>
                </a:solidFill>
                <a:latin typeface="Arial" pitchFamily="34" charset="0"/>
                <a:cs typeface="Arial" pitchFamily="34" charset="0"/>
              </a:rPr>
              <a:t>4 Classes</a:t>
            </a:r>
            <a:r>
              <a:rPr lang="en-US" b="1" dirty="0" smtClean="0">
                <a:latin typeface="Arial" pitchFamily="34" charset="0"/>
                <a:cs typeface="Arial" pitchFamily="34" charset="0"/>
              </a:rPr>
              <a:t>] </a:t>
            </a:r>
            <a:endParaRPr lang="en-US" dirty="0">
              <a:latin typeface="Arial" pitchFamily="34" charset="0"/>
              <a:cs typeface="Arial" pitchFamily="34" charset="0"/>
            </a:endParaRPr>
          </a:p>
        </p:txBody>
      </p:sp>
      <p:sp>
        <p:nvSpPr>
          <p:cNvPr id="5" name="Rectangle 4"/>
          <p:cNvSpPr/>
          <p:nvPr/>
        </p:nvSpPr>
        <p:spPr>
          <a:xfrm>
            <a:off x="0" y="2209800"/>
            <a:ext cx="8915400" cy="369332"/>
          </a:xfrm>
          <a:prstGeom prst="rect">
            <a:avLst/>
          </a:prstGeom>
        </p:spPr>
        <p:txBody>
          <a:bodyPr wrap="square">
            <a:spAutoFit/>
          </a:bodyPr>
          <a:lstStyle/>
          <a:p>
            <a:r>
              <a:rPr lang="en-US" b="1" dirty="0" smtClean="0"/>
              <a:t>9</a:t>
            </a:r>
            <a:r>
              <a:rPr lang="en-US" sz="1600" b="1" dirty="0" smtClean="0">
                <a:latin typeface="Arial" pitchFamily="34" charset="0"/>
                <a:cs typeface="Arial" pitchFamily="34" charset="0"/>
              </a:rPr>
              <a:t>. Drainage basin as a hydrological unit. Principles of watershed management [</a:t>
            </a:r>
            <a:r>
              <a:rPr lang="en-US" sz="1600" b="1" dirty="0" smtClean="0">
                <a:solidFill>
                  <a:schemeClr val="accent6">
                    <a:lumMod val="75000"/>
                  </a:schemeClr>
                </a:solidFill>
                <a:latin typeface="Arial" pitchFamily="34" charset="0"/>
                <a:cs typeface="Arial" pitchFamily="34" charset="0"/>
              </a:rPr>
              <a:t>3 Classes</a:t>
            </a:r>
            <a:r>
              <a:rPr lang="en-US" sz="1600" b="1" dirty="0" smtClean="0">
                <a:latin typeface="Arial" pitchFamily="34" charset="0"/>
                <a:cs typeface="Arial" pitchFamily="34" charset="0"/>
              </a:rPr>
              <a:t>] </a:t>
            </a:r>
            <a:endParaRPr lang="en-US" sz="1600" dirty="0">
              <a:latin typeface="Arial" pitchFamily="34" charset="0"/>
              <a:cs typeface="Arial" pitchFamily="34" charset="0"/>
            </a:endParaRPr>
          </a:p>
        </p:txBody>
      </p:sp>
      <p:sp>
        <p:nvSpPr>
          <p:cNvPr id="6" name="Rectangle 5"/>
          <p:cNvSpPr/>
          <p:nvPr/>
        </p:nvSpPr>
        <p:spPr>
          <a:xfrm>
            <a:off x="304800" y="2590800"/>
            <a:ext cx="8839200" cy="3077766"/>
          </a:xfrm>
          <a:prstGeom prst="rect">
            <a:avLst/>
          </a:prstGeom>
        </p:spPr>
        <p:txBody>
          <a:bodyPr wrap="square">
            <a:spAutoFit/>
          </a:bodyPr>
          <a:lstStyle/>
          <a:p>
            <a:pPr marL="514350" lvl="0" indent="-514350" algn="just">
              <a:buFont typeface="+mj-lt"/>
              <a:buAutoNum type="romanUcPeriod"/>
            </a:pPr>
            <a:r>
              <a:rPr lang="en-US" sz="1600" dirty="0" smtClean="0">
                <a:latin typeface="Times New Roman" pitchFamily="18" charset="0"/>
                <a:cs typeface="Times New Roman" pitchFamily="18" charset="0"/>
              </a:rPr>
              <a:t>Concept of drainage basin and watershed</a:t>
            </a:r>
            <a:r>
              <a:rPr lang="en-US" sz="1600" b="1" dirty="0" smtClean="0">
                <a:solidFill>
                  <a:schemeClr val="accent1">
                    <a:lumMod val="75000"/>
                  </a:schemeClr>
                </a:solidFill>
                <a:latin typeface="Times New Roman" pitchFamily="18" charset="0"/>
                <a:cs typeface="Times New Roman" pitchFamily="18" charset="0"/>
              </a:rPr>
              <a:t> (1 class)</a:t>
            </a:r>
            <a:endParaRPr lang="en-US" sz="1600"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sz="1600" dirty="0" smtClean="0">
                <a:latin typeface="Times New Roman" pitchFamily="18" charset="0"/>
                <a:cs typeface="Times New Roman" pitchFamily="18" charset="0"/>
              </a:rPr>
              <a:t>Drainage basin as hydrological unit</a:t>
            </a:r>
          </a:p>
          <a:p>
            <a:pPr marL="514350" lvl="0" indent="-514350">
              <a:buFont typeface="+mj-lt"/>
              <a:buAutoNum type="romanUcPeriod"/>
            </a:pPr>
            <a:r>
              <a:rPr lang="en-US" sz="1600" dirty="0" smtClean="0">
                <a:latin typeface="Times New Roman" pitchFamily="18" charset="0"/>
                <a:cs typeface="Times New Roman" pitchFamily="18" charset="0"/>
              </a:rPr>
              <a:t>Meaning and Objectives of watershed management</a:t>
            </a:r>
            <a:r>
              <a:rPr lang="en-US" sz="1600" b="1" dirty="0" smtClean="0">
                <a:solidFill>
                  <a:srgbClr val="FF0000"/>
                </a:solidFill>
                <a:latin typeface="Times New Roman" pitchFamily="18" charset="0"/>
                <a:cs typeface="Times New Roman" pitchFamily="18" charset="0"/>
              </a:rPr>
              <a:t> </a:t>
            </a:r>
            <a:r>
              <a:rPr lang="en-US" sz="1600" b="1" dirty="0" smtClean="0">
                <a:solidFill>
                  <a:schemeClr val="accent1">
                    <a:lumMod val="75000"/>
                  </a:schemeClr>
                </a:solidFill>
                <a:latin typeface="Times New Roman" pitchFamily="18" charset="0"/>
                <a:cs typeface="Times New Roman" pitchFamily="18" charset="0"/>
              </a:rPr>
              <a:t>(1 class)</a:t>
            </a:r>
            <a:endParaRPr lang="en-US" sz="1600" b="1"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sz="1600" dirty="0" smtClean="0">
                <a:latin typeface="Times New Roman" pitchFamily="18" charset="0"/>
                <a:cs typeface="Times New Roman" pitchFamily="18" charset="0"/>
              </a:rPr>
              <a:t>Watershed management principles 			</a:t>
            </a:r>
          </a:p>
          <a:p>
            <a:pPr marL="514350" lvl="0" indent="-514350">
              <a:buFont typeface="+mj-lt"/>
              <a:buAutoNum type="romanUcPeriod"/>
            </a:pPr>
            <a:r>
              <a:rPr lang="en-US" sz="1600" dirty="0" smtClean="0">
                <a:latin typeface="Times New Roman" pitchFamily="18" charset="0"/>
                <a:cs typeface="Times New Roman" pitchFamily="18" charset="0"/>
              </a:rPr>
              <a:t>Benefits of a watershed approach</a:t>
            </a:r>
          </a:p>
          <a:p>
            <a:pPr marL="514350" lvl="0" indent="-514350" fontAlgn="base">
              <a:buFont typeface="+mj-lt"/>
              <a:buAutoNum type="romanUcPeriod"/>
            </a:pPr>
            <a:r>
              <a:rPr lang="en-US" sz="1600" dirty="0" smtClean="0">
                <a:latin typeface="Times New Roman" pitchFamily="18" charset="0"/>
                <a:cs typeface="Times New Roman" pitchFamily="18" charset="0"/>
              </a:rPr>
              <a:t>Watershed management </a:t>
            </a:r>
            <a:r>
              <a:rPr lang="en-US" sz="1600" dirty="0" err="1" smtClean="0">
                <a:latin typeface="Times New Roman" pitchFamily="18" charset="0"/>
                <a:cs typeface="Times New Roman" pitchFamily="18" charset="0"/>
              </a:rPr>
              <a:t>programmes</a:t>
            </a:r>
            <a:r>
              <a:rPr lang="en-US" sz="1600" dirty="0" smtClean="0">
                <a:latin typeface="Times New Roman" pitchFamily="18" charset="0"/>
                <a:cs typeface="Times New Roman" pitchFamily="18" charset="0"/>
              </a:rPr>
              <a:t> </a:t>
            </a:r>
            <a:r>
              <a:rPr lang="en-US" sz="1600" b="1" dirty="0" smtClean="0">
                <a:solidFill>
                  <a:schemeClr val="accent1">
                    <a:lumMod val="75000"/>
                  </a:schemeClr>
                </a:solidFill>
                <a:latin typeface="Times New Roman" pitchFamily="18" charset="0"/>
                <a:cs typeface="Times New Roman" pitchFamily="18" charset="0"/>
              </a:rPr>
              <a:t>(1 class)</a:t>
            </a:r>
            <a:r>
              <a:rPr lang="en-US" sz="1600" dirty="0" smtClean="0">
                <a:solidFill>
                  <a:srgbClr val="FF0000"/>
                </a:solidFill>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514350" lvl="0" indent="-514350" fontAlgn="base">
              <a:buFont typeface="+mj-lt"/>
              <a:buAutoNum type="romanUcPeriod"/>
            </a:pPr>
            <a:r>
              <a:rPr lang="en-US" sz="1600" dirty="0" smtClean="0">
                <a:latin typeface="Times New Roman" pitchFamily="18" charset="0"/>
                <a:cs typeface="Times New Roman" pitchFamily="18" charset="0"/>
              </a:rPr>
              <a:t>Water Resources Development Plan</a:t>
            </a:r>
          </a:p>
          <a:p>
            <a:pPr marL="514350" lvl="0" indent="-514350" fontAlgn="base">
              <a:buFont typeface="+mj-lt"/>
              <a:buAutoNum type="romanUcPeriod"/>
            </a:pPr>
            <a:r>
              <a:rPr lang="en-US" sz="1600" dirty="0" smtClean="0">
                <a:solidFill>
                  <a:srgbClr val="FF0000"/>
                </a:solidFill>
                <a:latin typeface="Times New Roman" pitchFamily="18" charset="0"/>
                <a:cs typeface="Times New Roman" pitchFamily="18" charset="0"/>
              </a:rPr>
              <a:t>Mention :</a:t>
            </a:r>
            <a:r>
              <a:rPr lang="en-US" sz="1600" dirty="0" smtClean="0">
                <a:latin typeface="Times New Roman" pitchFamily="18" charset="0"/>
                <a:cs typeface="Times New Roman" pitchFamily="18" charset="0"/>
              </a:rPr>
              <a:t>Watershed Management </a:t>
            </a:r>
            <a:r>
              <a:rPr lang="en-US" sz="1600" dirty="0" err="1" smtClean="0">
                <a:latin typeface="Times New Roman" pitchFamily="18" charset="0"/>
                <a:cs typeface="Times New Roman" pitchFamily="18" charset="0"/>
              </a:rPr>
              <a:t>Programmes</a:t>
            </a:r>
            <a:r>
              <a:rPr lang="en-US" sz="1600" dirty="0" smtClean="0">
                <a:latin typeface="Times New Roman" pitchFamily="18" charset="0"/>
                <a:cs typeface="Times New Roman" pitchFamily="18" charset="0"/>
              </a:rPr>
              <a:t> in India : DPAP, DDP, Integrated Wasteland Development </a:t>
            </a:r>
            <a:r>
              <a:rPr lang="en-US" sz="1600" dirty="0" err="1" smtClean="0">
                <a:latin typeface="Times New Roman" pitchFamily="18" charset="0"/>
                <a:cs typeface="Times New Roman" pitchFamily="18" charset="0"/>
              </a:rPr>
              <a:t>Programme</a:t>
            </a:r>
            <a:r>
              <a:rPr lang="en-US" sz="1600" dirty="0" smtClean="0">
                <a:latin typeface="Times New Roman" pitchFamily="18" charset="0"/>
                <a:cs typeface="Times New Roman" pitchFamily="18" charset="0"/>
              </a:rPr>
              <a:t> (IWDP), National Watershed Development Projects for </a:t>
            </a:r>
            <a:r>
              <a:rPr lang="en-US" sz="1600" dirty="0" err="1" smtClean="0">
                <a:latin typeface="Times New Roman" pitchFamily="18" charset="0"/>
                <a:cs typeface="Times New Roman" pitchFamily="18" charset="0"/>
              </a:rPr>
              <a:t>Rainfed</a:t>
            </a:r>
            <a:r>
              <a:rPr lang="en-US" sz="1600" dirty="0" smtClean="0">
                <a:latin typeface="Times New Roman" pitchFamily="18" charset="0"/>
                <a:cs typeface="Times New Roman" pitchFamily="18" charset="0"/>
              </a:rPr>
              <a:t> Areas (NWDPRA), Control of Shifting Cultivation, Integrated Watershed Management </a:t>
            </a:r>
            <a:r>
              <a:rPr lang="en-US" sz="1600" dirty="0" err="1" smtClean="0">
                <a:latin typeface="Times New Roman" pitchFamily="18" charset="0"/>
                <a:cs typeface="Times New Roman" pitchFamily="18" charset="0"/>
              </a:rPr>
              <a:t>Programme</a:t>
            </a:r>
            <a:r>
              <a:rPr lang="en-US" sz="1600" dirty="0" smtClean="0">
                <a:latin typeface="Times New Roman" pitchFamily="18" charset="0"/>
                <a:cs typeface="Times New Roman" pitchFamily="18" charset="0"/>
              </a:rPr>
              <a:t> (IWMP)</a:t>
            </a:r>
          </a:p>
          <a:p>
            <a:pPr marL="514350" lvl="0" indent="-514350" fontAlgn="base">
              <a:buFont typeface="+mj-lt"/>
              <a:buAutoNum type="romanUcPeriod"/>
            </a:pPr>
            <a:r>
              <a:rPr lang="en-US" sz="1600" dirty="0" smtClean="0">
                <a:latin typeface="Times New Roman" pitchFamily="18" charset="0"/>
                <a:cs typeface="Times New Roman" pitchFamily="18" charset="0"/>
              </a:rPr>
              <a:t>Watershed Management Practices including rainwater harvesting </a:t>
            </a:r>
          </a:p>
        </p:txBody>
      </p:sp>
      <p:sp>
        <p:nvSpPr>
          <p:cNvPr id="7" name="Rectangle 6"/>
          <p:cNvSpPr/>
          <p:nvPr/>
        </p:nvSpPr>
        <p:spPr>
          <a:xfrm>
            <a:off x="228600" y="5638800"/>
            <a:ext cx="8915400" cy="1092607"/>
          </a:xfrm>
          <a:prstGeom prst="rect">
            <a:avLst/>
          </a:prstGeom>
          <a:ln w="15875">
            <a:solidFill>
              <a:srgbClr val="C00000"/>
            </a:solidFill>
            <a:prstDash val="dash"/>
          </a:ln>
        </p:spPr>
        <p:txBody>
          <a:bodyPr wrap="square">
            <a:spAutoFit/>
          </a:bodyPr>
          <a:lstStyle/>
          <a:p>
            <a:r>
              <a:rPr lang="en-US" sz="1300" u="sng" dirty="0" smtClean="0">
                <a:latin typeface="Times New Roman" pitchFamily="18" charset="0"/>
                <a:cs typeface="Times New Roman" pitchFamily="18" charset="0"/>
                <a:hlinkClick r:id="rId2"/>
              </a:rPr>
              <a:t>http://www.epa.gov/watertrain</a:t>
            </a:r>
            <a:r>
              <a:rPr lang="en-US" sz="1300" dirty="0" smtClean="0">
                <a:latin typeface="Times New Roman" pitchFamily="18" charset="0"/>
                <a:cs typeface="Times New Roman" pitchFamily="18" charset="0"/>
              </a:rPr>
              <a:t> , </a:t>
            </a:r>
            <a:r>
              <a:rPr lang="en-US" sz="1300" u="sng" dirty="0" smtClean="0">
                <a:latin typeface="Times New Roman" pitchFamily="18" charset="0"/>
                <a:cs typeface="Times New Roman" pitchFamily="18" charset="0"/>
                <a:hlinkClick r:id="rId3"/>
              </a:rPr>
              <a:t>www.yourarticlelibrary.com/watershed-management/watershed-management.../77309</a:t>
            </a:r>
            <a:endParaRPr lang="en-US" sz="1300" dirty="0" smtClean="0">
              <a:latin typeface="Times New Roman" pitchFamily="18" charset="0"/>
              <a:cs typeface="Times New Roman" pitchFamily="18" charset="0"/>
            </a:endParaRPr>
          </a:p>
          <a:p>
            <a:r>
              <a:rPr lang="en-US" sz="1300" dirty="0" smtClean="0">
                <a:latin typeface="Times New Roman" pitchFamily="18" charset="0"/>
                <a:cs typeface="Times New Roman" pitchFamily="18" charset="0"/>
              </a:rPr>
              <a:t>Watershed Development in India an Approach Evolving Through Experience. Jim </a:t>
            </a:r>
            <a:r>
              <a:rPr lang="en-US" sz="1300" dirty="0" err="1" smtClean="0">
                <a:latin typeface="Times New Roman" pitchFamily="18" charset="0"/>
                <a:cs typeface="Times New Roman" pitchFamily="18" charset="0"/>
              </a:rPr>
              <a:t>Smyle</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Crispino</a:t>
            </a:r>
            <a:r>
              <a:rPr lang="en-US" sz="1300" dirty="0" smtClean="0">
                <a:latin typeface="Times New Roman" pitchFamily="18" charset="0"/>
                <a:cs typeface="Times New Roman" pitchFamily="18" charset="0"/>
              </a:rPr>
              <a:t> Lobo, Grant Milne, and Melissa Williams. Agriculture And Environmental Services Discussion Paper 04, March 2014 , World Bank. </a:t>
            </a:r>
            <a:r>
              <a:rPr lang="en-US" sz="1300" u="sng" dirty="0" smtClean="0">
                <a:latin typeface="Times New Roman" pitchFamily="18" charset="0"/>
                <a:cs typeface="Times New Roman" pitchFamily="18" charset="0"/>
                <a:hlinkClick r:id="rId4"/>
              </a:rPr>
              <a:t>www.indiawaterportal.org/.../watershed-development-</a:t>
            </a:r>
            <a:r>
              <a:rPr lang="en-US" sz="1300" u="sng" dirty="0" err="1" smtClean="0">
                <a:latin typeface="Times New Roman" pitchFamily="18" charset="0"/>
                <a:cs typeface="Times New Roman" pitchFamily="18" charset="0"/>
                <a:hlinkClick r:id="rId4"/>
              </a:rPr>
              <a:t>india</a:t>
            </a:r>
            <a:r>
              <a:rPr lang="en-US" sz="1300" u="sng" dirty="0" smtClean="0">
                <a:latin typeface="Times New Roman" pitchFamily="18" charset="0"/>
                <a:cs typeface="Times New Roman" pitchFamily="18" charset="0"/>
                <a:hlinkClick r:id="rId4"/>
              </a:rPr>
              <a:t>-learning-through-</a:t>
            </a:r>
            <a:r>
              <a:rPr lang="en-US" sz="1300" u="sng" dirty="0" err="1" smtClean="0">
                <a:latin typeface="Times New Roman" pitchFamily="18" charset="0"/>
                <a:cs typeface="Times New Roman" pitchFamily="18" charset="0"/>
                <a:hlinkClick r:id="rId4"/>
              </a:rPr>
              <a:t>experien</a:t>
            </a:r>
            <a:r>
              <a:rPr lang="en-US" sz="1300" dirty="0" smtClean="0">
                <a:latin typeface="Times New Roman" pitchFamily="18" charset="0"/>
                <a:cs typeface="Times New Roman" pitchFamily="18" charset="0"/>
              </a:rPr>
              <a:t>.,  </a:t>
            </a:r>
            <a:r>
              <a:rPr lang="en-US" sz="1300" u="sng" dirty="0" smtClean="0">
                <a:solidFill>
                  <a:srgbClr val="0000FF"/>
                </a:solidFill>
                <a:latin typeface="Times New Roman" pitchFamily="18" charset="0"/>
                <a:cs typeface="Times New Roman" pitchFamily="18" charset="0"/>
              </a:rPr>
              <a:t>agricoop.nic.in/sites/default/files/WSDGuidelinesfinalversion13-2-08.pdf</a:t>
            </a:r>
            <a:endParaRPr lang="en-US" sz="13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0" y="0"/>
            <a:ext cx="8762999" cy="1415772"/>
          </a:xfrm>
          <a:prstGeom prst="rect">
            <a:avLst/>
          </a:prstGeom>
          <a:noFill/>
        </p:spPr>
        <p:txBody>
          <a:bodyPr wrap="square" rtlCol="0">
            <a:spAutoFit/>
          </a:bodyPr>
          <a:lstStyle/>
          <a:p>
            <a:pPr algn="ctr"/>
            <a:r>
              <a:rPr lang="en-US" dirty="0" smtClean="0">
                <a:solidFill>
                  <a:srgbClr val="0070C0"/>
                </a:solidFill>
                <a:latin typeface="Arial Black" pitchFamily="34" charset="0"/>
              </a:rPr>
              <a:t>Unit-IV: Oceanography</a:t>
            </a:r>
          </a:p>
          <a:p>
            <a:r>
              <a:rPr lang="en-US" sz="1600" b="1" dirty="0" smtClean="0">
                <a:latin typeface="Arial" pitchFamily="34" charset="0"/>
                <a:cs typeface="Arial" pitchFamily="34" charset="0"/>
              </a:rPr>
              <a:t>10. Physical and chemical properties of ocean water. Distribution and determinants of temperature and salinity [</a:t>
            </a:r>
            <a:r>
              <a:rPr lang="en-US" sz="1600" b="1" dirty="0" smtClean="0">
                <a:solidFill>
                  <a:schemeClr val="accent6">
                    <a:lumMod val="75000"/>
                  </a:schemeClr>
                </a:solidFill>
                <a:latin typeface="Arial" pitchFamily="34" charset="0"/>
                <a:cs typeface="Arial" pitchFamily="34" charset="0"/>
              </a:rPr>
              <a:t>5 classes</a:t>
            </a:r>
            <a:r>
              <a:rPr lang="en-US" sz="1600" b="1" dirty="0" smtClean="0">
                <a:latin typeface="Arial" pitchFamily="34" charset="0"/>
                <a:cs typeface="Arial" pitchFamily="34" charset="0"/>
              </a:rPr>
              <a:t>] </a:t>
            </a:r>
          </a:p>
          <a:p>
            <a:endParaRPr lang="en-US" dirty="0" smtClean="0">
              <a:solidFill>
                <a:srgbClr val="0070C0"/>
              </a:solidFill>
              <a:latin typeface="Arial Black" pitchFamily="34" charset="0"/>
            </a:endParaRPr>
          </a:p>
          <a:p>
            <a:endParaRPr lang="en-US" dirty="0">
              <a:solidFill>
                <a:srgbClr val="0070C0"/>
              </a:solidFill>
              <a:latin typeface="Arial Black" pitchFamily="34" charset="0"/>
            </a:endParaRPr>
          </a:p>
        </p:txBody>
      </p:sp>
      <p:sp>
        <p:nvSpPr>
          <p:cNvPr id="7" name="Rectangle 6"/>
          <p:cNvSpPr/>
          <p:nvPr/>
        </p:nvSpPr>
        <p:spPr>
          <a:xfrm>
            <a:off x="304800" y="889844"/>
            <a:ext cx="8610600" cy="2523768"/>
          </a:xfrm>
          <a:prstGeom prst="rect">
            <a:avLst/>
          </a:prstGeom>
        </p:spPr>
        <p:txBody>
          <a:bodyPr wrap="square">
            <a:spAutoFit/>
          </a:bodyPr>
          <a:lstStyle/>
          <a:p>
            <a:pPr marL="514350" indent="-514350">
              <a:buFont typeface="+mj-lt"/>
              <a:buAutoNum type="romanUcPeriod"/>
            </a:pPr>
            <a:r>
              <a:rPr lang="en-US" dirty="0" smtClean="0">
                <a:latin typeface="Times New Roman" pitchFamily="18" charset="0"/>
                <a:cs typeface="Times New Roman" pitchFamily="18" charset="0"/>
              </a:rPr>
              <a:t>Physical properties – temperature, density, salinity (only concept and halocline), light in water, water </a:t>
            </a:r>
            <a:r>
              <a:rPr lang="en-US" dirty="0" err="1" smtClean="0">
                <a:latin typeface="Times New Roman" pitchFamily="18" charset="0"/>
                <a:cs typeface="Times New Roman" pitchFamily="18" charset="0"/>
              </a:rPr>
              <a:t>colour</a:t>
            </a:r>
            <a:r>
              <a:rPr lang="en-US" dirty="0" smtClean="0">
                <a:latin typeface="Times New Roman" pitchFamily="18" charset="0"/>
                <a:cs typeface="Times New Roman" pitchFamily="18" charset="0"/>
              </a:rPr>
              <a:t>, sound in ocean. Concept of TS-Diagram.	</a:t>
            </a:r>
            <a:endParaRPr lang="en-US" b="1"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dirty="0" smtClean="0">
                <a:latin typeface="Times New Roman" pitchFamily="18" charset="0"/>
                <a:cs typeface="Times New Roman" pitchFamily="18" charset="0"/>
              </a:rPr>
              <a:t>Chemical properties – components of salinity, dissolved gases, acid-base balance </a:t>
            </a:r>
            <a:r>
              <a:rPr lang="en-US" sz="1400" b="1" dirty="0" smtClean="0">
                <a:solidFill>
                  <a:srgbClr val="0070C0"/>
                </a:solidFill>
                <a:latin typeface="Times New Roman" pitchFamily="18" charset="0"/>
                <a:cs typeface="Times New Roman" pitchFamily="18" charset="0"/>
              </a:rPr>
              <a:t>(2 classes)</a:t>
            </a:r>
            <a:endParaRPr lang="en-US" dirty="0" smtClean="0">
              <a:solidFill>
                <a:srgbClr val="0070C0"/>
              </a:solidFill>
              <a:latin typeface="Times New Roman" pitchFamily="18" charset="0"/>
              <a:cs typeface="Times New Roman" pitchFamily="18" charset="0"/>
            </a:endParaRPr>
          </a:p>
          <a:p>
            <a:pPr marL="514350" indent="-514350">
              <a:buFont typeface="+mj-lt"/>
              <a:buAutoNum type="romanUcPeriod"/>
            </a:pPr>
            <a:r>
              <a:rPr lang="en-US" dirty="0" smtClean="0">
                <a:latin typeface="Times New Roman" pitchFamily="18" charset="0"/>
                <a:cs typeface="Times New Roman" pitchFamily="18" charset="0"/>
              </a:rPr>
              <a:t>Distribution of temperature of ocean water – factors, sea surface temperature, horizontal temperature distribution, vertical temperature distribution</a:t>
            </a:r>
            <a:r>
              <a:rPr lang="en-US" b="1" dirty="0" smtClean="0">
                <a:solidFill>
                  <a:srgbClr val="FF0000"/>
                </a:solidFill>
                <a:latin typeface="Times New Roman" pitchFamily="18" charset="0"/>
                <a:cs typeface="Times New Roman" pitchFamily="18" charset="0"/>
              </a:rPr>
              <a:t> </a:t>
            </a:r>
            <a:r>
              <a:rPr lang="en-US" sz="1400" b="1" dirty="0" smtClean="0">
                <a:solidFill>
                  <a:srgbClr val="0070C0"/>
                </a:solidFill>
                <a:latin typeface="Times New Roman" pitchFamily="18" charset="0"/>
                <a:cs typeface="Times New Roman" pitchFamily="18" charset="0"/>
              </a:rPr>
              <a:t>(2 classes)</a:t>
            </a:r>
            <a:endParaRPr lang="en-US" b="1" dirty="0" smtClean="0">
              <a:solidFill>
                <a:srgbClr val="FF0000"/>
              </a:solidFill>
              <a:latin typeface="Times New Roman" pitchFamily="18" charset="0"/>
              <a:cs typeface="Times New Roman" pitchFamily="18" charset="0"/>
            </a:endParaRPr>
          </a:p>
          <a:p>
            <a:pPr marL="514350" indent="-514350">
              <a:buFont typeface="+mj-lt"/>
              <a:buAutoNum type="romanUcPeriod"/>
            </a:pPr>
            <a:r>
              <a:rPr lang="en-US" dirty="0" smtClean="0">
                <a:latin typeface="Times New Roman" pitchFamily="18" charset="0"/>
                <a:cs typeface="Times New Roman" pitchFamily="18" charset="0"/>
              </a:rPr>
              <a:t>Origin of salts in sea. Factors controlling salinity.</a:t>
            </a:r>
            <a:r>
              <a:rPr lang="en-US" b="1" dirty="0" smtClean="0">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dirty="0" smtClean="0">
                <a:latin typeface="Times New Roman" pitchFamily="18" charset="0"/>
                <a:cs typeface="Times New Roman" pitchFamily="18" charset="0"/>
              </a:rPr>
              <a:t>Distribution of salinity of ocean - Latitudinal and regional (not ocean wise); Vertical salinity distribution.</a:t>
            </a:r>
            <a:r>
              <a:rPr lang="en-US" b="1" dirty="0" smtClean="0">
                <a:solidFill>
                  <a:srgbClr val="FF0000"/>
                </a:solidFill>
                <a:latin typeface="Times New Roman" pitchFamily="18" charset="0"/>
                <a:cs typeface="Times New Roman" pitchFamily="18" charset="0"/>
              </a:rPr>
              <a:t> </a:t>
            </a:r>
            <a:r>
              <a:rPr lang="en-US" sz="1400" b="1" dirty="0" smtClean="0">
                <a:solidFill>
                  <a:srgbClr val="0070C0"/>
                </a:solidFill>
                <a:latin typeface="Times New Roman" pitchFamily="18" charset="0"/>
                <a:cs typeface="Times New Roman" pitchFamily="18" charset="0"/>
              </a:rPr>
              <a:t>(1 class)</a:t>
            </a:r>
            <a:endParaRPr lang="en-US" dirty="0" smtClean="0">
              <a:solidFill>
                <a:srgbClr val="0070C0"/>
              </a:solidFill>
              <a:latin typeface="Times New Roman" pitchFamily="18" charset="0"/>
              <a:cs typeface="Times New Roman" pitchFamily="18" charset="0"/>
            </a:endParaRPr>
          </a:p>
        </p:txBody>
      </p:sp>
      <p:sp>
        <p:nvSpPr>
          <p:cNvPr id="9" name="Rectangle 8"/>
          <p:cNvSpPr/>
          <p:nvPr/>
        </p:nvSpPr>
        <p:spPr>
          <a:xfrm>
            <a:off x="152400" y="3505200"/>
            <a:ext cx="8991600" cy="369332"/>
          </a:xfrm>
          <a:prstGeom prst="rect">
            <a:avLst/>
          </a:prstGeom>
        </p:spPr>
        <p:txBody>
          <a:bodyPr wrap="square">
            <a:spAutoFit/>
          </a:bodyPr>
          <a:lstStyle/>
          <a:p>
            <a:r>
              <a:rPr lang="en-US" b="1" dirty="0" smtClean="0">
                <a:latin typeface="Arial" pitchFamily="34" charset="0"/>
                <a:cs typeface="Arial" pitchFamily="34" charset="0"/>
              </a:rPr>
              <a:t>11. Overview of air-sea interactions. Ocean circulation, wave and tide [</a:t>
            </a:r>
            <a:r>
              <a:rPr lang="en-US" b="1" dirty="0" smtClean="0">
                <a:solidFill>
                  <a:schemeClr val="accent6">
                    <a:lumMod val="75000"/>
                  </a:schemeClr>
                </a:solidFill>
                <a:latin typeface="Arial" pitchFamily="34" charset="0"/>
                <a:cs typeface="Arial" pitchFamily="34" charset="0"/>
              </a:rPr>
              <a:t>7 classes</a:t>
            </a:r>
            <a:r>
              <a:rPr lang="en-US"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10" name="Rectangle 9"/>
          <p:cNvSpPr/>
          <p:nvPr/>
        </p:nvSpPr>
        <p:spPr>
          <a:xfrm>
            <a:off x="304800" y="3964900"/>
            <a:ext cx="8610600" cy="2893100"/>
          </a:xfrm>
          <a:prstGeom prst="rect">
            <a:avLst/>
          </a:prstGeom>
        </p:spPr>
        <p:txBody>
          <a:bodyPr wrap="square">
            <a:spAutoFit/>
          </a:bodyPr>
          <a:lstStyle/>
          <a:p>
            <a:pPr marL="514350" lvl="0" indent="-514350">
              <a:buFont typeface="+mj-lt"/>
              <a:buAutoNum type="romanUcPeriod"/>
            </a:pPr>
            <a:r>
              <a:rPr lang="en-US" sz="1600" dirty="0" smtClean="0">
                <a:latin typeface="Times New Roman" pitchFamily="18" charset="0"/>
                <a:cs typeface="Times New Roman" pitchFamily="18" charset="0"/>
              </a:rPr>
              <a:t>Atmosphere and ocean one interdependent system			</a:t>
            </a:r>
          </a:p>
          <a:p>
            <a:pPr marL="514350" lvl="0" indent="-514350">
              <a:buFont typeface="+mj-lt"/>
              <a:buAutoNum type="romanUcPeriod"/>
            </a:pPr>
            <a:r>
              <a:rPr lang="en-US" sz="1600" dirty="0" smtClean="0">
                <a:latin typeface="Times New Roman" pitchFamily="18" charset="0"/>
                <a:cs typeface="Times New Roman" pitchFamily="18" charset="0"/>
              </a:rPr>
              <a:t>Solar energy creates winds - winds drive surface ocean currents and waves</a:t>
            </a:r>
          </a:p>
          <a:p>
            <a:pPr marL="514350" lvl="0" indent="-514350">
              <a:buFont typeface="+mj-lt"/>
              <a:buAutoNum type="romanUcPeriod"/>
            </a:pPr>
            <a:r>
              <a:rPr lang="en-US" sz="1600" dirty="0" smtClean="0">
                <a:latin typeface="Times New Roman" pitchFamily="18" charset="0"/>
                <a:cs typeface="Times New Roman" pitchFamily="18" charset="0"/>
              </a:rPr>
              <a:t>Uneven solar heating – loss in high latitudes gain in low latitude- planetary winds and ocean currents.</a:t>
            </a:r>
          </a:p>
          <a:p>
            <a:pPr marL="514350" lvl="0" indent="-514350">
              <a:buFont typeface="+mj-lt"/>
              <a:buAutoNum type="romanUcPeriod"/>
            </a:pPr>
            <a:r>
              <a:rPr lang="en-US" sz="1600" dirty="0" smtClean="0">
                <a:latin typeface="Times New Roman" pitchFamily="18" charset="0"/>
                <a:cs typeface="Times New Roman" pitchFamily="18" charset="0"/>
              </a:rPr>
              <a:t>Water </a:t>
            </a:r>
            <a:r>
              <a:rPr lang="en-US" sz="1600" dirty="0" err="1" smtClean="0">
                <a:latin typeface="Times New Roman" pitchFamily="18" charset="0"/>
                <a:cs typeface="Times New Roman" pitchFamily="18" charset="0"/>
              </a:rPr>
              <a:t>vapour</a:t>
            </a:r>
            <a:r>
              <a:rPr lang="en-US" sz="1600" dirty="0" smtClean="0">
                <a:latin typeface="Times New Roman" pitchFamily="18" charset="0"/>
                <a:cs typeface="Times New Roman" pitchFamily="18" charset="0"/>
              </a:rPr>
              <a:t> in warm air and cold air. Water </a:t>
            </a:r>
            <a:r>
              <a:rPr lang="en-US" sz="1600" dirty="0" err="1" smtClean="0">
                <a:latin typeface="Times New Roman" pitchFamily="18" charset="0"/>
                <a:cs typeface="Times New Roman" pitchFamily="18" charset="0"/>
              </a:rPr>
              <a:t>vapour</a:t>
            </a:r>
            <a:r>
              <a:rPr lang="en-US" sz="1600" dirty="0" smtClean="0">
                <a:latin typeface="Times New Roman" pitchFamily="18" charset="0"/>
                <a:cs typeface="Times New Roman" pitchFamily="18" charset="0"/>
              </a:rPr>
              <a:t> and density of air.</a:t>
            </a:r>
          </a:p>
          <a:p>
            <a:pPr marL="514350" lvl="0" indent="-514350">
              <a:buFont typeface="+mj-lt"/>
              <a:buAutoNum type="romanUcPeriod"/>
            </a:pPr>
            <a:r>
              <a:rPr lang="en-US" sz="1600" dirty="0" smtClean="0">
                <a:latin typeface="Times New Roman" pitchFamily="18" charset="0"/>
                <a:cs typeface="Times New Roman" pitchFamily="18" charset="0"/>
              </a:rPr>
              <a:t>Coastal winds – land breeze and sea breeze</a:t>
            </a:r>
          </a:p>
          <a:p>
            <a:pPr marL="514350" lvl="0" indent="-514350">
              <a:buFont typeface="+mj-lt"/>
              <a:buAutoNum type="romanUcPeriod"/>
            </a:pPr>
            <a:r>
              <a:rPr lang="en-US" sz="1600" dirty="0" smtClean="0">
                <a:latin typeface="Times New Roman" pitchFamily="18" charset="0"/>
                <a:cs typeface="Times New Roman" pitchFamily="18" charset="0"/>
              </a:rPr>
              <a:t>Warm oceans and hurricanes         </a:t>
            </a:r>
          </a:p>
          <a:p>
            <a:pPr marL="514350" lvl="0" indent="-514350">
              <a:buFont typeface="+mj-lt"/>
              <a:buAutoNum type="romanUcPeriod"/>
            </a:pPr>
            <a:r>
              <a:rPr lang="en-US" sz="1600" dirty="0" smtClean="0">
                <a:latin typeface="Times New Roman" pitchFamily="18" charset="0"/>
                <a:cs typeface="Times New Roman" pitchFamily="18" charset="0"/>
              </a:rPr>
              <a:t>Sea ice and </a:t>
            </a:r>
            <a:r>
              <a:rPr lang="en-US" sz="1600" dirty="0" err="1" smtClean="0">
                <a:latin typeface="Times New Roman" pitchFamily="18" charset="0"/>
                <a:cs typeface="Times New Roman" pitchFamily="18" charset="0"/>
              </a:rPr>
              <a:t>albedo</a:t>
            </a:r>
            <a:r>
              <a:rPr lang="en-US" sz="1600" dirty="0" smtClean="0">
                <a:latin typeface="Times New Roman" pitchFamily="18" charset="0"/>
                <a:cs typeface="Times New Roman" pitchFamily="18" charset="0"/>
              </a:rPr>
              <a:t> </a:t>
            </a:r>
          </a:p>
          <a:p>
            <a:pPr marL="514350" lvl="0" indent="-514350">
              <a:buFont typeface="+mj-lt"/>
              <a:buAutoNum type="romanUcPeriod"/>
            </a:pPr>
            <a:r>
              <a:rPr lang="en-US" sz="1600" dirty="0" smtClean="0">
                <a:latin typeface="Times New Roman" pitchFamily="18" charset="0"/>
                <a:cs typeface="Times New Roman" pitchFamily="18" charset="0"/>
              </a:rPr>
              <a:t>Ocean’s role in reducing atmospheric CO</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global warming </a:t>
            </a:r>
          </a:p>
          <a:p>
            <a:pPr marL="514350" lvl="0" indent="-514350">
              <a:buFont typeface="+mj-lt"/>
              <a:buAutoNum type="romanUcPeriod"/>
            </a:pPr>
            <a:r>
              <a:rPr lang="en-US" sz="1600" dirty="0" smtClean="0">
                <a:latin typeface="Times New Roman" pitchFamily="18" charset="0"/>
                <a:cs typeface="Times New Roman" pitchFamily="18" charset="0"/>
              </a:rPr>
              <a:t>Upwelling, Concept of ENSO phenomenon</a:t>
            </a:r>
            <a:r>
              <a:rPr lang="en-US" sz="1600" b="1" dirty="0" smtClean="0">
                <a:solidFill>
                  <a:srgbClr val="FF0000"/>
                </a:solidFill>
                <a:latin typeface="Times New Roman" pitchFamily="18" charset="0"/>
                <a:cs typeface="Times New Roman" pitchFamily="18" charset="0"/>
              </a:rPr>
              <a:t> 		</a:t>
            </a:r>
            <a:r>
              <a:rPr lang="en-US" sz="1400" b="1" dirty="0" smtClean="0">
                <a:solidFill>
                  <a:srgbClr val="0070C0"/>
                </a:solidFill>
                <a:latin typeface="Times New Roman" pitchFamily="18" charset="0"/>
                <a:cs typeface="Times New Roman" pitchFamily="18" charset="0"/>
              </a:rPr>
              <a:t>(4 classes)</a:t>
            </a:r>
            <a:endParaRPr lang="en-US" sz="1600" b="1" dirty="0" smtClean="0">
              <a:solidFill>
                <a:srgbClr val="0070C0"/>
              </a:solidFill>
              <a:latin typeface="Times New Roman" pitchFamily="18" charset="0"/>
              <a:cs typeface="Times New Roman" pitchFamily="18" charset="0"/>
            </a:endParaRPr>
          </a:p>
          <a:p>
            <a:pPr marL="514350" lvl="0" indent="-514350">
              <a:buNone/>
            </a:pPr>
            <a:r>
              <a:rPr lang="en-US" sz="16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3276600"/>
          </a:xfrm>
        </p:spPr>
        <p:txBody>
          <a:bodyPr>
            <a:normAutofit/>
          </a:bodyPr>
          <a:lstStyle/>
          <a:p>
            <a:pPr marL="514350" lvl="0" indent="-514350">
              <a:buNone/>
            </a:pPr>
            <a:r>
              <a:rPr lang="en-US" sz="2000" dirty="0" smtClean="0">
                <a:latin typeface="Times New Roman" pitchFamily="18" charset="0"/>
                <a:cs typeface="Times New Roman" pitchFamily="18" charset="0"/>
              </a:rPr>
              <a:t>X. Waves </a:t>
            </a:r>
            <a:r>
              <a:rPr lang="en-US" sz="1600" dirty="0" smtClean="0">
                <a:solidFill>
                  <a:srgbClr val="0070C0"/>
                </a:solidFill>
                <a:latin typeface="Times New Roman" pitchFamily="18" charset="0"/>
                <a:cs typeface="Times New Roman" pitchFamily="18" charset="0"/>
              </a:rPr>
              <a:t>(2 classes)</a:t>
            </a:r>
            <a:r>
              <a:rPr lang="en-US" sz="1600" dirty="0" smtClean="0">
                <a:latin typeface="Times New Roman" pitchFamily="18" charset="0"/>
                <a:cs typeface="Times New Roman" pitchFamily="18" charset="0"/>
              </a:rPr>
              <a:t>		</a:t>
            </a:r>
            <a:endParaRPr lang="en-US" sz="1600" dirty="0" smtClean="0">
              <a:solidFill>
                <a:srgbClr val="FF0000"/>
              </a:solidFill>
              <a:latin typeface="Times New Roman" pitchFamily="18" charset="0"/>
              <a:cs typeface="Times New Roman" pitchFamily="18" charset="0"/>
            </a:endParaRPr>
          </a:p>
          <a:p>
            <a:pPr marL="971550" lvl="1" indent="-514350">
              <a:buFont typeface="+mj-lt"/>
              <a:buAutoNum type="alphaLcPeriod"/>
            </a:pPr>
            <a:r>
              <a:rPr lang="en-US" sz="1600" dirty="0" smtClean="0">
                <a:latin typeface="Times New Roman" pitchFamily="18" charset="0"/>
                <a:cs typeface="Times New Roman" pitchFamily="18" charset="0"/>
              </a:rPr>
              <a:t>Definition (wind waves and tsunami); crest, trough, wave height, wavelength, frequency, wave period</a:t>
            </a:r>
          </a:p>
          <a:p>
            <a:pPr marL="971550" lvl="1" indent="-514350">
              <a:buFont typeface="+mj-lt"/>
              <a:buAutoNum type="alphaLcPeriod"/>
            </a:pPr>
            <a:r>
              <a:rPr lang="en-US" sz="1600" dirty="0" smtClean="0">
                <a:latin typeface="Times New Roman" pitchFamily="18" charset="0"/>
                <a:cs typeface="Times New Roman" pitchFamily="18" charset="0"/>
              </a:rPr>
              <a:t>Wind wave causing factors (wind speed, duration, fetch,), </a:t>
            </a:r>
          </a:p>
          <a:p>
            <a:pPr marL="971550" lvl="1" indent="-514350">
              <a:buFont typeface="+mj-lt"/>
              <a:buAutoNum type="alphaLcPeriod"/>
            </a:pPr>
            <a:r>
              <a:rPr lang="en-US" sz="1600" dirty="0" smtClean="0">
                <a:latin typeface="Times New Roman" pitchFamily="18" charset="0"/>
                <a:cs typeface="Times New Roman" pitchFamily="18" charset="0"/>
              </a:rPr>
              <a:t>Tsunami and causing factors</a:t>
            </a:r>
          </a:p>
          <a:p>
            <a:pPr marL="514350" lvl="0" indent="-514350">
              <a:buNone/>
            </a:pPr>
            <a:r>
              <a:rPr lang="en-US" sz="2000" dirty="0" smtClean="0">
                <a:latin typeface="Times New Roman" pitchFamily="18" charset="0"/>
                <a:cs typeface="Times New Roman" pitchFamily="18" charset="0"/>
              </a:rPr>
              <a:t>XI. Tides </a:t>
            </a:r>
            <a:r>
              <a:rPr lang="en-US" sz="1600" dirty="0" smtClean="0">
                <a:solidFill>
                  <a:srgbClr val="0070C0"/>
                </a:solidFill>
                <a:latin typeface="Times New Roman" pitchFamily="18" charset="0"/>
                <a:cs typeface="Times New Roman" pitchFamily="18" charset="0"/>
              </a:rPr>
              <a:t>(1 class)</a:t>
            </a: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endParaRPr lang="en-US" sz="1800" dirty="0" smtClean="0">
              <a:solidFill>
                <a:srgbClr val="FF0000"/>
              </a:solidFill>
              <a:latin typeface="Times New Roman" pitchFamily="18" charset="0"/>
              <a:cs typeface="Times New Roman" pitchFamily="18" charset="0"/>
            </a:endParaRPr>
          </a:p>
          <a:p>
            <a:pPr marL="971550" lvl="1" indent="-514350">
              <a:buFont typeface="+mj-lt"/>
              <a:buAutoNum type="alphaLcPeriod"/>
            </a:pPr>
            <a:r>
              <a:rPr lang="en-US" sz="1800" dirty="0" smtClean="0">
                <a:latin typeface="Times New Roman" pitchFamily="18" charset="0"/>
                <a:cs typeface="Times New Roman" pitchFamily="18" charset="0"/>
              </a:rPr>
              <a:t> Definition </a:t>
            </a:r>
          </a:p>
          <a:p>
            <a:pPr marL="971550" lvl="1" indent="-514350">
              <a:buFont typeface="+mj-lt"/>
              <a:buAutoNum type="alphaLcPeriod"/>
            </a:pPr>
            <a:r>
              <a:rPr lang="en-US" sz="1800" dirty="0" smtClean="0">
                <a:latin typeface="Times New Roman" pitchFamily="18" charset="0"/>
                <a:cs typeface="Times New Roman" pitchFamily="18" charset="0"/>
              </a:rPr>
              <a:t>Tide forming factors (gravitational force and centrifugal force) </a:t>
            </a:r>
          </a:p>
          <a:p>
            <a:pPr marL="971550" lvl="1" indent="-514350">
              <a:buFont typeface="+mj-lt"/>
              <a:buAutoNum type="alphaLcPeriod"/>
            </a:pPr>
            <a:r>
              <a:rPr lang="en-US" sz="1800" dirty="0" smtClean="0">
                <a:latin typeface="Times New Roman" pitchFamily="18" charset="0"/>
                <a:cs typeface="Times New Roman" pitchFamily="18" charset="0"/>
              </a:rPr>
              <a:t>Types - high tide, low tide, diurnal, semi-diurnal, mixed tides , spring tide, neap tide, </a:t>
            </a:r>
            <a:r>
              <a:rPr lang="en-US" sz="1800" dirty="0" err="1" smtClean="0">
                <a:latin typeface="Times New Roman" pitchFamily="18" charset="0"/>
                <a:cs typeface="Times New Roman" pitchFamily="18" charset="0"/>
              </a:rPr>
              <a:t>perigean</a:t>
            </a:r>
            <a:r>
              <a:rPr lang="en-US" sz="1800" dirty="0" smtClean="0">
                <a:latin typeface="Times New Roman" pitchFamily="18" charset="0"/>
                <a:cs typeface="Times New Roman" pitchFamily="18" charset="0"/>
              </a:rPr>
              <a:t> and </a:t>
            </a:r>
            <a:r>
              <a:rPr lang="en-US" sz="1800" dirty="0" err="1" smtClean="0">
                <a:latin typeface="Times New Roman" pitchFamily="18" charset="0"/>
                <a:cs typeface="Times New Roman" pitchFamily="18" charset="0"/>
              </a:rPr>
              <a:t>apogean</a:t>
            </a:r>
            <a:r>
              <a:rPr lang="en-US" sz="1800" dirty="0" smtClean="0">
                <a:latin typeface="Times New Roman" pitchFamily="18" charset="0"/>
                <a:cs typeface="Times New Roman" pitchFamily="18" charset="0"/>
              </a:rPr>
              <a:t> tides</a:t>
            </a:r>
          </a:p>
          <a:p>
            <a:endParaRPr lang="en-US" dirty="0"/>
          </a:p>
        </p:txBody>
      </p:sp>
      <p:sp>
        <p:nvSpPr>
          <p:cNvPr id="4" name="Rectangle 3"/>
          <p:cNvSpPr/>
          <p:nvPr/>
        </p:nvSpPr>
        <p:spPr>
          <a:xfrm>
            <a:off x="533400" y="4038600"/>
            <a:ext cx="7620000" cy="646331"/>
          </a:xfrm>
          <a:prstGeom prst="rect">
            <a:avLst/>
          </a:prstGeom>
          <a:ln w="12700">
            <a:solidFill>
              <a:srgbClr val="C00000"/>
            </a:solidFill>
          </a:ln>
        </p:spPr>
        <p:txBody>
          <a:bodyPr wrap="square">
            <a:spAutoFit/>
          </a:bodyPr>
          <a:lstStyle/>
          <a:p>
            <a:pPr>
              <a:buNone/>
            </a:pPr>
            <a:r>
              <a:rPr lang="en-US" i="1" dirty="0" smtClean="0">
                <a:solidFill>
                  <a:srgbClr val="0070C0"/>
                </a:solidFill>
                <a:latin typeface="Times New Roman" pitchFamily="18" charset="0"/>
                <a:cs typeface="Times New Roman" pitchFamily="18" charset="0"/>
              </a:rPr>
              <a:t>Chapter 6: Air-sea interaction - UCLA Atmospheric &amp; Oceanic Sciences</a:t>
            </a:r>
          </a:p>
          <a:p>
            <a:pPr fontAlgn="ctr">
              <a:buNone/>
            </a:pPr>
            <a:r>
              <a:rPr lang="en-US" i="1" dirty="0" smtClean="0">
                <a:solidFill>
                  <a:srgbClr val="0070C0"/>
                </a:solidFill>
                <a:latin typeface="Times New Roman" pitchFamily="18" charset="0"/>
                <a:cs typeface="Times New Roman" pitchFamily="18" charset="0"/>
              </a:rPr>
              <a:t>people.atmos.ucla.edu/</a:t>
            </a:r>
            <a:r>
              <a:rPr lang="en-US" i="1" dirty="0" err="1" smtClean="0">
                <a:solidFill>
                  <a:srgbClr val="0070C0"/>
                </a:solidFill>
                <a:latin typeface="Times New Roman" pitchFamily="18" charset="0"/>
                <a:cs typeface="Times New Roman" pitchFamily="18" charset="0"/>
              </a:rPr>
              <a:t>cdong</a:t>
            </a:r>
            <a:r>
              <a:rPr lang="en-US" i="1" dirty="0" smtClean="0">
                <a:solidFill>
                  <a:srgbClr val="0070C0"/>
                </a:solidFill>
                <a:latin typeface="Times New Roman" pitchFamily="18" charset="0"/>
                <a:cs typeface="Times New Roman" pitchFamily="18" charset="0"/>
              </a:rPr>
              <a:t>/Lect_07_Chap_06.ppt</a:t>
            </a:r>
          </a:p>
        </p:txBody>
      </p:sp>
      <p:sp>
        <p:nvSpPr>
          <p:cNvPr id="5" name="Rectangle 4"/>
          <p:cNvSpPr/>
          <p:nvPr/>
        </p:nvSpPr>
        <p:spPr>
          <a:xfrm>
            <a:off x="304800" y="4800600"/>
            <a:ext cx="8458200" cy="338554"/>
          </a:xfrm>
          <a:prstGeom prst="rect">
            <a:avLst/>
          </a:prstGeom>
        </p:spPr>
        <p:txBody>
          <a:bodyPr wrap="square">
            <a:spAutoFit/>
          </a:bodyPr>
          <a:lstStyle/>
          <a:p>
            <a:r>
              <a:rPr lang="en-US" sz="1600" b="1" dirty="0" smtClean="0">
                <a:latin typeface="Arial Black" pitchFamily="34" charset="0"/>
              </a:rPr>
              <a:t>12. Marine resources: Classification and sustainable utilization [</a:t>
            </a:r>
            <a:r>
              <a:rPr lang="en-US" sz="1600" b="1" dirty="0" smtClean="0">
                <a:solidFill>
                  <a:schemeClr val="accent6">
                    <a:lumMod val="75000"/>
                  </a:schemeClr>
                </a:solidFill>
                <a:latin typeface="Arial Black" pitchFamily="34" charset="0"/>
              </a:rPr>
              <a:t>3 classes</a:t>
            </a:r>
            <a:r>
              <a:rPr lang="en-US" sz="1600" b="1" dirty="0" smtClean="0">
                <a:latin typeface="Arial Black" pitchFamily="34" charset="0"/>
              </a:rPr>
              <a:t>] </a:t>
            </a:r>
            <a:endParaRPr lang="en-US" sz="1600" dirty="0">
              <a:latin typeface="Arial Black" pitchFamily="34" charset="0"/>
            </a:endParaRPr>
          </a:p>
        </p:txBody>
      </p:sp>
      <p:sp>
        <p:nvSpPr>
          <p:cNvPr id="6" name="Rectangle 5"/>
          <p:cNvSpPr/>
          <p:nvPr/>
        </p:nvSpPr>
        <p:spPr>
          <a:xfrm>
            <a:off x="533400" y="5181600"/>
            <a:ext cx="8001000" cy="1477328"/>
          </a:xfrm>
          <a:prstGeom prst="rect">
            <a:avLst/>
          </a:prstGeom>
        </p:spPr>
        <p:txBody>
          <a:bodyPr wrap="square">
            <a:spAutoFit/>
          </a:bodyPr>
          <a:lstStyle/>
          <a:p>
            <a:pPr marL="514350" lvl="0" indent="-514350">
              <a:buFont typeface="+mj-lt"/>
              <a:buAutoNum type="romanUcPeriod"/>
            </a:pPr>
            <a:r>
              <a:rPr lang="en-US" dirty="0" smtClean="0">
                <a:latin typeface="Times New Roman" pitchFamily="18" charset="0"/>
                <a:cs typeface="Times New Roman" pitchFamily="18" charset="0"/>
              </a:rPr>
              <a:t>Definition of resources and marine resources </a:t>
            </a:r>
            <a:r>
              <a:rPr lang="en-US" sz="1400" dirty="0" smtClean="0">
                <a:solidFill>
                  <a:srgbClr val="0070C0"/>
                </a:solidFill>
                <a:latin typeface="Times New Roman" pitchFamily="18" charset="0"/>
                <a:cs typeface="Times New Roman" pitchFamily="18" charset="0"/>
              </a:rPr>
              <a:t>(</a:t>
            </a:r>
            <a:r>
              <a:rPr lang="en-US" sz="1400" b="1" dirty="0" smtClean="0">
                <a:solidFill>
                  <a:srgbClr val="0070C0"/>
                </a:solidFill>
                <a:latin typeface="Times New Roman" pitchFamily="18" charset="0"/>
                <a:cs typeface="Times New Roman" pitchFamily="18" charset="0"/>
              </a:rPr>
              <a:t>1 class)</a:t>
            </a:r>
            <a:r>
              <a:rPr lang="en-US" sz="1400" dirty="0" smtClean="0">
                <a:solidFill>
                  <a:srgbClr val="0070C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marL="514350" lvl="0" indent="-514350">
              <a:buFont typeface="+mj-lt"/>
              <a:buAutoNum type="romanUcPeriod"/>
            </a:pPr>
            <a:r>
              <a:rPr lang="en-US" dirty="0" smtClean="0">
                <a:latin typeface="Times New Roman" pitchFamily="18" charset="0"/>
                <a:cs typeface="Times New Roman" pitchFamily="18" charset="0"/>
              </a:rPr>
              <a:t>Classification of marine resources </a:t>
            </a:r>
            <a:r>
              <a:rPr lang="en-US" sz="1400" dirty="0" smtClean="0">
                <a:solidFill>
                  <a:srgbClr val="0070C0"/>
                </a:solidFill>
                <a:latin typeface="Times New Roman" pitchFamily="18" charset="0"/>
                <a:cs typeface="Times New Roman" pitchFamily="18" charset="0"/>
              </a:rPr>
              <a:t>(</a:t>
            </a:r>
            <a:r>
              <a:rPr lang="en-US" sz="1400" b="1" dirty="0" smtClean="0">
                <a:solidFill>
                  <a:srgbClr val="0070C0"/>
                </a:solidFill>
                <a:latin typeface="Times New Roman" pitchFamily="18" charset="0"/>
                <a:cs typeface="Times New Roman" pitchFamily="18" charset="0"/>
              </a:rPr>
              <a:t>1 class)</a:t>
            </a:r>
            <a:endParaRPr lang="en-US" dirty="0" smtClean="0">
              <a:solidFill>
                <a:srgbClr val="0070C0"/>
              </a:solidFill>
              <a:latin typeface="Times New Roman" pitchFamily="18" charset="0"/>
              <a:cs typeface="Times New Roman" pitchFamily="18" charset="0"/>
            </a:endParaRPr>
          </a:p>
          <a:p>
            <a:pPr marL="971550" lvl="1" indent="-514350">
              <a:buFont typeface="+mj-lt"/>
              <a:buAutoNum type="alphaLcPeriod"/>
            </a:pPr>
            <a:r>
              <a:rPr lang="en-US" dirty="0" smtClean="0">
                <a:latin typeface="Times New Roman" pitchFamily="18" charset="0"/>
                <a:cs typeface="Times New Roman" pitchFamily="18" charset="0"/>
              </a:rPr>
              <a:t>Biotic</a:t>
            </a:r>
          </a:p>
          <a:p>
            <a:pPr marL="971550" lvl="1" indent="-514350">
              <a:buFont typeface="+mj-lt"/>
              <a:buAutoNum type="alphaLcPeriod"/>
            </a:pPr>
            <a:r>
              <a:rPr lang="en-US" dirty="0" err="1" smtClean="0">
                <a:latin typeface="Times New Roman" pitchFamily="18" charset="0"/>
                <a:cs typeface="Times New Roman" pitchFamily="18" charset="0"/>
              </a:rPr>
              <a:t>Abiotic</a:t>
            </a:r>
            <a:r>
              <a:rPr lang="en-US" dirty="0" smtClean="0">
                <a:latin typeface="Times New Roman" pitchFamily="18" charset="0"/>
                <a:cs typeface="Times New Roman" pitchFamily="18" charset="0"/>
              </a:rPr>
              <a:t> </a:t>
            </a:r>
          </a:p>
          <a:p>
            <a:pPr marL="514350" lvl="0" indent="-514350">
              <a:buFont typeface="+mj-lt"/>
              <a:buAutoNum type="romanUcPeriod"/>
            </a:pPr>
            <a:r>
              <a:rPr lang="en-US" dirty="0" smtClean="0">
                <a:latin typeface="Times New Roman" pitchFamily="18" charset="0"/>
                <a:cs typeface="Times New Roman" pitchFamily="18" charset="0"/>
              </a:rPr>
              <a:t>Sustainable utilization </a:t>
            </a:r>
            <a:r>
              <a:rPr lang="en-US" sz="1400" dirty="0" smtClean="0">
                <a:solidFill>
                  <a:srgbClr val="0070C0"/>
                </a:solidFill>
                <a:latin typeface="Times New Roman" pitchFamily="18" charset="0"/>
                <a:cs typeface="Times New Roman" pitchFamily="18" charset="0"/>
              </a:rPr>
              <a:t>(</a:t>
            </a:r>
            <a:r>
              <a:rPr lang="en-US" sz="1400" b="1" dirty="0" smtClean="0">
                <a:solidFill>
                  <a:srgbClr val="0070C0"/>
                </a:solidFill>
                <a:latin typeface="Times New Roman" pitchFamily="18" charset="0"/>
                <a:cs typeface="Times New Roman" pitchFamily="18" charset="0"/>
              </a:rPr>
              <a:t>1 class)</a:t>
            </a:r>
            <a:endParaRPr lang="en-US"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786199"/>
          </a:xfrm>
          <a:prstGeom prst="rect">
            <a:avLst/>
          </a:prstGeom>
        </p:spPr>
        <p:txBody>
          <a:bodyPr wrap="square">
            <a:spAutoFit/>
          </a:bodyPr>
          <a:lstStyle/>
          <a:p>
            <a:pPr algn="ctr"/>
            <a:r>
              <a:rPr lang="en-US" b="1" dirty="0" smtClean="0">
                <a:solidFill>
                  <a:schemeClr val="accent6">
                    <a:lumMod val="75000"/>
                  </a:schemeClr>
                </a:solidFill>
                <a:latin typeface="Times New Roman" pitchFamily="18" charset="0"/>
                <a:cs typeface="Times New Roman" pitchFamily="18" charset="0"/>
              </a:rPr>
              <a:t>GEO-G-CC-1-01-P – Physical Geography Lab  30 Marks / 2 Credits  (60 classes)</a:t>
            </a:r>
          </a:p>
          <a:p>
            <a:endParaRPr lang="en-US" b="1" dirty="0" smtClean="0">
              <a:solidFill>
                <a:schemeClr val="accent6">
                  <a:lumMod val="75000"/>
                </a:schemeClr>
              </a:solidFill>
              <a:latin typeface="Times New Roman" pitchFamily="18" charset="0"/>
              <a:cs typeface="Times New Roman" pitchFamily="18" charset="0"/>
            </a:endParaRPr>
          </a:p>
          <a:p>
            <a:pPr marL="342900" indent="-342900">
              <a:buAutoNum type="arabicPeriod"/>
            </a:pPr>
            <a:r>
              <a:rPr lang="en-GB" sz="2000" dirty="0" err="1" smtClean="0">
                <a:latin typeface="Times New Roman" pitchFamily="18" charset="0"/>
                <a:cs typeface="Times New Roman" pitchFamily="18" charset="0"/>
              </a:rPr>
              <a:t>Megascopic</a:t>
            </a:r>
            <a:r>
              <a:rPr lang="en-GB" sz="2000" dirty="0" smtClean="0">
                <a:latin typeface="Times New Roman" pitchFamily="18" charset="0"/>
                <a:cs typeface="Times New Roman" pitchFamily="18" charset="0"/>
              </a:rPr>
              <a:t> identification of mineral samples: Bauxite, calcite, chalcopyrite, feldspar, galena, hematite, mica, quartz, talc, tourmaline [</a:t>
            </a:r>
            <a:r>
              <a:rPr lang="en-GB" sz="2000" dirty="0" smtClean="0">
                <a:solidFill>
                  <a:schemeClr val="accent6">
                    <a:lumMod val="75000"/>
                  </a:schemeClr>
                </a:solidFill>
                <a:latin typeface="Times New Roman" pitchFamily="18" charset="0"/>
                <a:cs typeface="Times New Roman" pitchFamily="18" charset="0"/>
              </a:rPr>
              <a:t>8 classes</a:t>
            </a:r>
            <a:r>
              <a:rPr lang="en-GB" sz="2000" dirty="0" smtClean="0">
                <a:latin typeface="Times New Roman" pitchFamily="18" charset="0"/>
                <a:cs typeface="Times New Roman" pitchFamily="18" charset="0"/>
              </a:rPr>
              <a:t>] </a:t>
            </a:r>
            <a:endParaRPr lang="en-GB" sz="1600" dirty="0" smtClean="0">
              <a:latin typeface="Times New Roman" pitchFamily="18" charset="0"/>
              <a:cs typeface="Times New Roman" pitchFamily="18" charset="0"/>
            </a:endParaRPr>
          </a:p>
          <a:p>
            <a:pPr marL="342900" indent="-342900">
              <a:buAutoNum type="arabicPeriod"/>
            </a:pPr>
            <a:endParaRPr lang="en-US" sz="1600" dirty="0" smtClean="0">
              <a:latin typeface="Times New Roman" pitchFamily="18" charset="0"/>
              <a:cs typeface="Times New Roman" pitchFamily="18" charset="0"/>
            </a:endParaRPr>
          </a:p>
          <a:p>
            <a:pPr marL="742950" indent="-742950" algn="just">
              <a:buFont typeface="Wingdings" pitchFamily="2" charset="2"/>
              <a:buChar char="Ø"/>
            </a:pPr>
            <a:r>
              <a:rPr lang="en-US" sz="1600" dirty="0" smtClean="0">
                <a:latin typeface="Times New Roman" pitchFamily="18" charset="0"/>
                <a:cs typeface="Times New Roman" pitchFamily="18" charset="0"/>
              </a:rPr>
              <a:t>Giving the definition of minerals and discussing about their identifying characteristics- hardness, </a:t>
            </a:r>
            <a:r>
              <a:rPr lang="en-US" sz="1600" dirty="0" err="1" smtClean="0">
                <a:latin typeface="Times New Roman" pitchFamily="18" charset="0"/>
                <a:cs typeface="Times New Roman" pitchFamily="18" charset="0"/>
              </a:rPr>
              <a:t>lustre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colour</a:t>
            </a:r>
            <a:r>
              <a:rPr lang="en-US" sz="1600" dirty="0" smtClean="0">
                <a:latin typeface="Times New Roman" pitchFamily="18" charset="0"/>
                <a:cs typeface="Times New Roman" pitchFamily="18" charset="0"/>
              </a:rPr>
              <a:t>, streak etc . (</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          Giving an idea of metallic and non- metallic minerals. Showing the metallic minerals and discussing their identifying  characteristics.</a:t>
            </a:r>
            <a:r>
              <a:rPr lang="en-US" sz="1600" dirty="0" smtClean="0">
                <a:solidFill>
                  <a:srgbClr val="C0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p>
          <a:p>
            <a:pPr>
              <a:buFont typeface="Wingdings" pitchFamily="2" charset="2"/>
              <a:buChar char="Ø"/>
            </a:pP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         Showing the non-metallic minerals and giving idea about  their identifying characteristics. (</a:t>
            </a:r>
            <a:r>
              <a:rPr lang="en-US" sz="1600" dirty="0" smtClean="0">
                <a:solidFill>
                  <a:srgbClr val="0070C0"/>
                </a:solidFill>
                <a:latin typeface="Times New Roman" pitchFamily="18" charset="0"/>
                <a:cs typeface="Times New Roman" pitchFamily="18" charset="0"/>
              </a:rPr>
              <a:t>2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marL="342900" indent="-342900">
              <a:buFont typeface="Wingdings" pitchFamily="2" charset="2"/>
              <a:buChar char="Ø"/>
            </a:pPr>
            <a:r>
              <a:rPr lang="en-US" sz="1600" dirty="0" smtClean="0">
                <a:latin typeface="Times New Roman" pitchFamily="18" charset="0"/>
                <a:cs typeface="Times New Roman" pitchFamily="18" charset="0"/>
              </a:rPr>
              <a:t>Revision (</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p>
          <a:p>
            <a:pPr marL="342900" indent="-342900">
              <a:buFont typeface="Wingdings" pitchFamily="2" charset="2"/>
              <a:buChar char="Ø"/>
            </a:pPr>
            <a:endParaRPr lang="en-GB" sz="1600" dirty="0" smtClean="0">
              <a:latin typeface="Times New Roman" pitchFamily="18" charset="0"/>
              <a:cs typeface="Times New Roman" pitchFamily="18" charset="0"/>
            </a:endParaRPr>
          </a:p>
          <a:p>
            <a:r>
              <a:rPr lang="en-GB" sz="1600" dirty="0" smtClean="0">
                <a:latin typeface="Times New Roman" pitchFamily="18" charset="0"/>
                <a:cs typeface="Times New Roman" pitchFamily="18" charset="0"/>
              </a:rPr>
              <a:t>2. </a:t>
            </a:r>
            <a:r>
              <a:rPr lang="en-GB" dirty="0" err="1" smtClean="0">
                <a:latin typeface="Times New Roman" pitchFamily="18" charset="0"/>
                <a:cs typeface="Times New Roman" pitchFamily="18" charset="0"/>
              </a:rPr>
              <a:t>Megascopic</a:t>
            </a:r>
            <a:r>
              <a:rPr lang="en-GB" dirty="0" smtClean="0">
                <a:latin typeface="Times New Roman" pitchFamily="18" charset="0"/>
                <a:cs typeface="Times New Roman" pitchFamily="18" charset="0"/>
              </a:rPr>
              <a:t> identification of rock samples: Granite, basalt, </a:t>
            </a:r>
            <a:r>
              <a:rPr lang="en-GB" dirty="0" err="1" smtClean="0">
                <a:latin typeface="Times New Roman" pitchFamily="18" charset="0"/>
                <a:cs typeface="Times New Roman" pitchFamily="18" charset="0"/>
              </a:rPr>
              <a:t>laterite</a:t>
            </a:r>
            <a:r>
              <a:rPr lang="en-GB" dirty="0" smtClean="0">
                <a:latin typeface="Times New Roman" pitchFamily="18" charset="0"/>
                <a:cs typeface="Times New Roman" pitchFamily="18" charset="0"/>
              </a:rPr>
              <a:t>, limestone, shale, sandstone, conglomerate, slate, </a:t>
            </a:r>
            <a:r>
              <a:rPr lang="en-GB" dirty="0" err="1" smtClean="0">
                <a:latin typeface="Times New Roman" pitchFamily="18" charset="0"/>
                <a:cs typeface="Times New Roman" pitchFamily="18" charset="0"/>
              </a:rPr>
              <a:t>phyllite</a:t>
            </a:r>
            <a:r>
              <a:rPr lang="en-GB" dirty="0" smtClean="0">
                <a:latin typeface="Times New Roman" pitchFamily="18" charset="0"/>
                <a:cs typeface="Times New Roman" pitchFamily="18" charset="0"/>
              </a:rPr>
              <a:t>, schist, gneiss, quartzite [</a:t>
            </a:r>
            <a:r>
              <a:rPr lang="en-GB" dirty="0" smtClean="0">
                <a:solidFill>
                  <a:schemeClr val="accent6">
                    <a:lumMod val="75000"/>
                  </a:schemeClr>
                </a:solidFill>
                <a:latin typeface="Times New Roman" pitchFamily="18" charset="0"/>
                <a:cs typeface="Times New Roman" pitchFamily="18" charset="0"/>
              </a:rPr>
              <a:t>12 classes</a:t>
            </a:r>
            <a:r>
              <a:rPr lang="en-GB" dirty="0" smtClean="0">
                <a:latin typeface="Times New Roman" pitchFamily="18" charset="0"/>
                <a:cs typeface="Times New Roman" pitchFamily="18" charset="0"/>
              </a:rPr>
              <a:t>] </a:t>
            </a:r>
          </a:p>
          <a:p>
            <a:endParaRPr lang="en-GB" sz="1600" dirty="0" smtClean="0">
              <a:latin typeface="Times New Roman" pitchFamily="18" charset="0"/>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Giving an idea of classification of rocks into igneous, sedimentary and metamorphic. Discussing the characteristics of these rocks with examples. </a:t>
            </a:r>
            <a:r>
              <a:rPr lang="en-US" sz="1600" dirty="0" err="1" smtClean="0">
                <a:latin typeface="Times New Roman" pitchFamily="18" charset="0"/>
                <a:cs typeface="Times New Roman" pitchFamily="18" charset="0"/>
              </a:rPr>
              <a:t>Categorising</a:t>
            </a:r>
            <a:r>
              <a:rPr lang="en-US" sz="1600" dirty="0" smtClean="0">
                <a:latin typeface="Times New Roman" pitchFamily="18" charset="0"/>
                <a:cs typeface="Times New Roman" pitchFamily="18" charset="0"/>
              </a:rPr>
              <a:t> the samples according to their mode of origin. (</a:t>
            </a:r>
            <a:r>
              <a:rPr lang="en-US" sz="1600" dirty="0" smtClean="0">
                <a:solidFill>
                  <a:srgbClr val="0070C0"/>
                </a:solidFill>
                <a:latin typeface="Times New Roman" pitchFamily="18" charset="0"/>
                <a:cs typeface="Times New Roman" pitchFamily="18" charset="0"/>
              </a:rPr>
              <a:t>2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 Showing the igneous rocks mentioning their identifying characteristics (</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Showing the sedimentary and metamorphic rocks mentioning their identifying characteristics</a:t>
            </a:r>
            <a:r>
              <a:rPr lang="en-US" sz="1600" b="1" dirty="0" smtClean="0">
                <a:solidFill>
                  <a:srgbClr val="C5C5FF"/>
                </a:solidFill>
                <a:latin typeface="Times New Roman" pitchFamily="18" charset="0"/>
                <a:ea typeface="Adobe Gothic Std B" panose="020B0800000000000000" pitchFamily="34" charset="-128"/>
                <a:cs typeface="Times New Roman" pitchFamily="18" charset="0"/>
              </a:rPr>
              <a:t> </a:t>
            </a:r>
            <a:r>
              <a:rPr lang="en-US" sz="1600" dirty="0" smtClean="0">
                <a:latin typeface="Times New Roman" pitchFamily="18" charset="0"/>
                <a:cs typeface="Times New Roman" pitchFamily="18" charset="0"/>
              </a:rPr>
              <a:t>(</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Revision </a:t>
            </a:r>
            <a:r>
              <a:rPr lang="en-US" dirty="0" smtClean="0">
                <a:latin typeface="Times New Roman" pitchFamily="18" charset="0"/>
                <a:cs typeface="Times New Roman" pitchFamily="18" charset="0"/>
              </a:rPr>
              <a:t>(</a:t>
            </a:r>
            <a:r>
              <a:rPr lang="en-US" dirty="0" smtClean="0">
                <a:solidFill>
                  <a:srgbClr val="0070C0"/>
                </a:solidFill>
                <a:latin typeface="Times New Roman" pitchFamily="18" charset="0"/>
                <a:cs typeface="Times New Roman" pitchFamily="18" charset="0"/>
              </a:rPr>
              <a:t>5 classes</a:t>
            </a:r>
            <a:r>
              <a:rPr lang="en-US" dirty="0" smtClean="0">
                <a:latin typeface="Times New Roman" pitchFamily="18" charset="0"/>
                <a:cs typeface="Times New Roman" pitchFamily="18" charset="0"/>
              </a:rPr>
              <a:t>)</a:t>
            </a:r>
            <a:endParaRPr lang="en-GB"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09420"/>
          </a:xfrm>
          <a:prstGeom prst="rect">
            <a:avLst/>
          </a:prstGeom>
        </p:spPr>
        <p:txBody>
          <a:bodyPr wrap="square">
            <a:spAutoFit/>
          </a:bodyPr>
          <a:lstStyle/>
          <a:p>
            <a:r>
              <a:rPr lang="en-US" sz="2000" dirty="0" smtClean="0">
                <a:latin typeface="Times New Roman" pitchFamily="18" charset="0"/>
                <a:cs typeface="Times New Roman" pitchFamily="18" charset="0"/>
              </a:rPr>
              <a:t>3. Extraction of physiographic information from Survey of India 1:50k topographical maps of plateau region: Delineation of drainage basins, construction and interpretation of relief profiles (superimposed, projected and composite), Construction and interpretation of relative relief map [</a:t>
            </a:r>
            <a:r>
              <a:rPr lang="en-US" sz="2000" dirty="0" smtClean="0">
                <a:solidFill>
                  <a:schemeClr val="accent6">
                    <a:lumMod val="75000"/>
                  </a:schemeClr>
                </a:solidFill>
                <a:latin typeface="Times New Roman" pitchFamily="18" charset="0"/>
                <a:cs typeface="Times New Roman" pitchFamily="18" charset="0"/>
              </a:rPr>
              <a:t>20 classes</a:t>
            </a:r>
            <a:r>
              <a:rPr lang="en-US" sz="2000"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General idea of relief and identification of different contour patterns (</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Identification and drawing of broad relief features and micro-relief features and interpretation (</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Drawing of superimposed, projected and composite profiles and interpretation (</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 Finding out relative relief values, construction of relative map and interpretation (</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Delineation of drainage basins (</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Revision (</a:t>
            </a:r>
            <a:r>
              <a:rPr lang="en-US" sz="1600" dirty="0" smtClean="0">
                <a:solidFill>
                  <a:srgbClr val="0070C0"/>
                </a:solidFill>
                <a:latin typeface="Times New Roman" pitchFamily="18" charset="0"/>
                <a:cs typeface="Times New Roman" pitchFamily="18" charset="0"/>
              </a:rPr>
              <a:t>6 classes</a:t>
            </a:r>
            <a:r>
              <a:rPr lang="en-US" sz="1600"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4. Extraction of drainage information from Survey of India topographical maps: Construction and interpretation of drainage density maps, extraction and interpretation of channel features and drainage patterns [</a:t>
            </a:r>
            <a:r>
              <a:rPr lang="en-US" sz="2000" dirty="0" smtClean="0">
                <a:solidFill>
                  <a:schemeClr val="accent6">
                    <a:lumMod val="75000"/>
                  </a:schemeClr>
                </a:solidFill>
                <a:latin typeface="Times New Roman" pitchFamily="18" charset="0"/>
                <a:cs typeface="Times New Roman" pitchFamily="18" charset="0"/>
              </a:rPr>
              <a:t>20 classes</a:t>
            </a:r>
            <a:r>
              <a:rPr lang="en-US" sz="2000"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General idea of main stream , tributary streams, flow direction, channel characteristic features- presence of sandbars, islands, shoals, relative bank heights, channel patterns and interpretation (</a:t>
            </a:r>
            <a:r>
              <a:rPr lang="en-US" sz="1600" dirty="0" smtClean="0">
                <a:solidFill>
                  <a:srgbClr val="0070C0"/>
                </a:solidFill>
                <a:latin typeface="Times New Roman" pitchFamily="18" charset="0"/>
                <a:cs typeface="Times New Roman" pitchFamily="18" charset="0"/>
              </a:rPr>
              <a:t>4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Drainage patterns- Identification, extraction and interpretation (</a:t>
            </a:r>
            <a:r>
              <a:rPr lang="en-US" sz="1600" dirty="0" smtClean="0">
                <a:solidFill>
                  <a:srgbClr val="0070C0"/>
                </a:solidFill>
                <a:latin typeface="Times New Roman" pitchFamily="18" charset="0"/>
                <a:cs typeface="Times New Roman" pitchFamily="18" charset="0"/>
              </a:rPr>
              <a:t>3classes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Calculation of drainage density values and construction of drainage density map (</a:t>
            </a:r>
            <a:r>
              <a:rPr lang="en-US" sz="1600" dirty="0" smtClean="0">
                <a:solidFill>
                  <a:srgbClr val="0070C0"/>
                </a:solidFill>
                <a:latin typeface="Times New Roman" pitchFamily="18" charset="0"/>
                <a:cs typeface="Times New Roman" pitchFamily="18" charset="0"/>
              </a:rPr>
              <a:t>3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Interpretation of drainage density map (</a:t>
            </a:r>
            <a:r>
              <a:rPr lang="en-US" sz="1600" dirty="0" smtClean="0">
                <a:solidFill>
                  <a:srgbClr val="0070C0"/>
                </a:solidFill>
                <a:latin typeface="Times New Roman" pitchFamily="18" charset="0"/>
                <a:cs typeface="Times New Roman" pitchFamily="18" charset="0"/>
              </a:rPr>
              <a:t>1 class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pPr>
              <a:buFont typeface="Wingdings" pitchFamily="2" charset="2"/>
              <a:buChar char="Ø"/>
            </a:pPr>
            <a:r>
              <a:rPr lang="en-US" sz="1600" dirty="0" smtClean="0">
                <a:latin typeface="Times New Roman" pitchFamily="18" charset="0"/>
                <a:cs typeface="Times New Roman" pitchFamily="18" charset="0"/>
              </a:rPr>
              <a:t>Revision (</a:t>
            </a:r>
            <a:r>
              <a:rPr lang="en-US" sz="1600" dirty="0" smtClean="0">
                <a:solidFill>
                  <a:srgbClr val="0070C0"/>
                </a:solidFill>
                <a:latin typeface="Times New Roman" pitchFamily="18" charset="0"/>
                <a:cs typeface="Times New Roman" pitchFamily="18" charset="0"/>
              </a:rPr>
              <a:t>9 classes</a:t>
            </a:r>
            <a:r>
              <a:rPr lang="en-US" sz="1600" dirty="0" smtClean="0">
                <a:latin typeface="Times New Roman" pitchFamily="18" charset="0"/>
                <a:cs typeface="Times New Roman" pitchFamily="18" charset="0"/>
              </a:rPr>
              <a:t>)</a:t>
            </a:r>
            <a:endParaRPr lang="en-US" sz="1600" b="1" dirty="0" smtClean="0">
              <a:solidFill>
                <a:srgbClr val="C5C5FF"/>
              </a:solidFill>
              <a:latin typeface="Times New Roman" pitchFamily="18" charset="0"/>
              <a:ea typeface="Adobe Gothic Std B" panose="020B0800000000000000" pitchFamily="34" charset="-128"/>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52400" y="381000"/>
            <a:ext cx="8763000" cy="6278642"/>
          </a:xfrm>
          <a:prstGeom prst="rect">
            <a:avLst/>
          </a:prstGeom>
        </p:spPr>
        <p:txBody>
          <a:bodyPr wrap="square">
            <a:spAutoFit/>
          </a:bodyPr>
          <a:lstStyle/>
          <a:p>
            <a:pPr lvl="0" algn="ctr">
              <a:buNone/>
            </a:pPr>
            <a:r>
              <a:rPr lang="en-US" sz="1600" b="1" dirty="0" smtClean="0">
                <a:latin typeface="Arial Black" pitchFamily="34" charset="0"/>
              </a:rPr>
              <a:t>Unit I: Climatology </a:t>
            </a:r>
            <a:r>
              <a:rPr lang="en-US" dirty="0" smtClean="0"/>
              <a:t> </a:t>
            </a:r>
            <a:br>
              <a:rPr lang="en-US" dirty="0" smtClean="0"/>
            </a:br>
            <a:r>
              <a:rPr lang="en-US" sz="1400" b="1" dirty="0" smtClean="0">
                <a:latin typeface="Arial" pitchFamily="34" charset="0"/>
                <a:cs typeface="Arial" pitchFamily="34" charset="0"/>
              </a:rPr>
              <a:t>1. </a:t>
            </a:r>
            <a:r>
              <a:rPr lang="en-US" sz="1400" b="1" dirty="0" err="1" smtClean="0">
                <a:latin typeface="Arial" pitchFamily="34" charset="0"/>
                <a:cs typeface="Arial" pitchFamily="34" charset="0"/>
              </a:rPr>
              <a:t>Insolation</a:t>
            </a:r>
            <a:r>
              <a:rPr lang="en-US" sz="1400" b="1" dirty="0" smtClean="0">
                <a:latin typeface="Arial" pitchFamily="34" charset="0"/>
                <a:cs typeface="Arial" pitchFamily="34" charset="0"/>
              </a:rPr>
              <a:t> and Heat Budget. Horizontal and vertical distribution of atmospheric temperature and pressure [</a:t>
            </a:r>
            <a:r>
              <a:rPr lang="en-US" sz="1400" b="1" dirty="0" smtClean="0">
                <a:solidFill>
                  <a:schemeClr val="accent6">
                    <a:lumMod val="75000"/>
                  </a:schemeClr>
                </a:solidFill>
                <a:latin typeface="Arial" pitchFamily="34" charset="0"/>
                <a:cs typeface="Arial" pitchFamily="34" charset="0"/>
              </a:rPr>
              <a:t>5 classes</a:t>
            </a:r>
            <a:r>
              <a:rPr lang="en-US" sz="1400" b="1" dirty="0" smtClean="0">
                <a:latin typeface="Arial" pitchFamily="34" charset="0"/>
                <a:cs typeface="Arial" pitchFamily="34" charset="0"/>
              </a:rPr>
              <a:t>] </a:t>
            </a:r>
            <a:endParaRPr lang="en-US" b="1" dirty="0" smtClean="0">
              <a:latin typeface="Arial" pitchFamily="34" charset="0"/>
              <a:cs typeface="Arial" pitchFamily="34" charset="0"/>
            </a:endParaRPr>
          </a:p>
          <a:p>
            <a:pPr lvl="0">
              <a:buNone/>
            </a:pPr>
            <a:r>
              <a:rPr lang="en-US" sz="1400" b="1" dirty="0" err="1" smtClean="0">
                <a:latin typeface="Times New Roman" pitchFamily="18" charset="0"/>
                <a:cs typeface="Times New Roman" pitchFamily="18" charset="0"/>
              </a:rPr>
              <a:t>Insolation</a:t>
            </a:r>
            <a:r>
              <a:rPr lang="en-US" sz="1400" b="1" dirty="0" smtClean="0">
                <a:latin typeface="Times New Roman" pitchFamily="18" charset="0"/>
                <a:cs typeface="Times New Roman" pitchFamily="18" charset="0"/>
              </a:rPr>
              <a:t> and Heat Budget (</a:t>
            </a:r>
            <a:r>
              <a:rPr lang="en-US" sz="1400" b="1" dirty="0" smtClean="0">
                <a:solidFill>
                  <a:srgbClr val="0070C0"/>
                </a:solidFill>
                <a:latin typeface="Times New Roman" pitchFamily="18" charset="0"/>
                <a:cs typeface="Times New Roman" pitchFamily="18" charset="0"/>
              </a:rPr>
              <a:t>2 classes</a:t>
            </a:r>
            <a:r>
              <a:rPr lang="en-US" sz="1400" b="1"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Meaning of </a:t>
            </a:r>
            <a:r>
              <a:rPr lang="en-US" sz="1400" dirty="0" err="1" smtClean="0">
                <a:latin typeface="Times New Roman" pitchFamily="18" charset="0"/>
                <a:cs typeface="Times New Roman" pitchFamily="18" charset="0"/>
              </a:rPr>
              <a:t>Insolation</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Factors influencing </a:t>
            </a:r>
            <a:r>
              <a:rPr lang="en-US" sz="1400" dirty="0" err="1" smtClean="0">
                <a:latin typeface="Times New Roman" pitchFamily="18" charset="0"/>
                <a:cs typeface="Times New Roman" pitchFamily="18" charset="0"/>
              </a:rPr>
              <a:t>insolation</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Global heat budget</a:t>
            </a:r>
          </a:p>
          <a:p>
            <a:pPr lvl="0">
              <a:buFont typeface="Wingdings" pitchFamily="2" charset="2"/>
              <a:buChar char="ü"/>
            </a:pPr>
            <a:r>
              <a:rPr lang="en-US" sz="1400" dirty="0" smtClean="0">
                <a:latin typeface="Times New Roman" pitchFamily="18" charset="0"/>
                <a:cs typeface="Times New Roman" pitchFamily="18" charset="0"/>
              </a:rPr>
              <a:t>Global redistribution of heat</a:t>
            </a:r>
          </a:p>
          <a:p>
            <a:pPr lvl="0">
              <a:buFont typeface="Wingdings" pitchFamily="2" charset="2"/>
              <a:buChar char="ü"/>
            </a:pPr>
            <a:endParaRPr lang="en-US" sz="1400" dirty="0" smtClean="0">
              <a:latin typeface="Times New Roman" pitchFamily="18" charset="0"/>
              <a:cs typeface="Times New Roman" pitchFamily="18" charset="0"/>
            </a:endParaRPr>
          </a:p>
          <a:p>
            <a:pPr lvl="0"/>
            <a:r>
              <a:rPr lang="en-US" sz="1400" b="1" dirty="0" smtClean="0">
                <a:latin typeface="Times New Roman" pitchFamily="18" charset="0"/>
                <a:cs typeface="Times New Roman" pitchFamily="18" charset="0"/>
              </a:rPr>
              <a:t>Horizontal and vertical distribution of atmospheric temperature and pressure (</a:t>
            </a:r>
            <a:r>
              <a:rPr lang="en-US" sz="1400" b="1" dirty="0" smtClean="0">
                <a:solidFill>
                  <a:srgbClr val="0070C0"/>
                </a:solidFill>
                <a:latin typeface="Times New Roman" pitchFamily="18" charset="0"/>
                <a:cs typeface="Times New Roman" pitchFamily="18" charset="0"/>
              </a:rPr>
              <a:t>3 classes</a:t>
            </a:r>
            <a:r>
              <a:rPr lang="en-US" sz="1400" b="1"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Factors for horizontal distribution of temperature</a:t>
            </a:r>
          </a:p>
          <a:p>
            <a:pPr lvl="0">
              <a:buFont typeface="Wingdings" pitchFamily="2" charset="2"/>
              <a:buChar char="ü"/>
            </a:pPr>
            <a:r>
              <a:rPr lang="en-US" sz="1400" dirty="0" smtClean="0">
                <a:latin typeface="Times New Roman" pitchFamily="18" charset="0"/>
                <a:cs typeface="Times New Roman" pitchFamily="18" charset="0"/>
              </a:rPr>
              <a:t>Factors for vertical distribution of temperature</a:t>
            </a:r>
          </a:p>
          <a:p>
            <a:pPr lvl="0">
              <a:buFont typeface="Wingdings" pitchFamily="2" charset="2"/>
              <a:buChar char="ü"/>
            </a:pPr>
            <a:r>
              <a:rPr lang="en-US" sz="1400" dirty="0" smtClean="0">
                <a:latin typeface="Times New Roman" pitchFamily="18" charset="0"/>
                <a:cs typeface="Times New Roman" pitchFamily="18" charset="0"/>
              </a:rPr>
              <a:t>Meaning of Isotherm</a:t>
            </a:r>
          </a:p>
          <a:p>
            <a:pPr lvl="0">
              <a:buFont typeface="Wingdings" pitchFamily="2" charset="2"/>
              <a:buChar char="ü"/>
            </a:pPr>
            <a:r>
              <a:rPr lang="en-US" sz="1400" dirty="0" smtClean="0">
                <a:latin typeface="Times New Roman" pitchFamily="18" charset="0"/>
                <a:cs typeface="Times New Roman" pitchFamily="18" charset="0"/>
              </a:rPr>
              <a:t>Horizontal temperature zones on Globe with simple diagram</a:t>
            </a:r>
          </a:p>
          <a:p>
            <a:pPr lvl="0">
              <a:buFont typeface="Wingdings" pitchFamily="2" charset="2"/>
              <a:buChar char="ü"/>
            </a:pPr>
            <a:r>
              <a:rPr lang="en-US" sz="1400" dirty="0" smtClean="0">
                <a:latin typeface="Times New Roman" pitchFamily="18" charset="0"/>
                <a:cs typeface="Times New Roman" pitchFamily="18" charset="0"/>
              </a:rPr>
              <a:t>Vertical temperature distribution with schematic graph</a:t>
            </a:r>
          </a:p>
          <a:p>
            <a:pPr lvl="0">
              <a:buFont typeface="Wingdings" pitchFamily="2" charset="2"/>
              <a:buChar char="ü"/>
            </a:pPr>
            <a:r>
              <a:rPr lang="en-US" sz="1400" dirty="0" smtClean="0">
                <a:latin typeface="Times New Roman" pitchFamily="18" charset="0"/>
                <a:cs typeface="Times New Roman" pitchFamily="18" charset="0"/>
              </a:rPr>
              <a:t>Inversion of Temperature</a:t>
            </a:r>
          </a:p>
          <a:p>
            <a:pPr lvl="0">
              <a:buFont typeface="Wingdings" pitchFamily="2" charset="2"/>
              <a:buChar char="ü"/>
            </a:pPr>
            <a:endParaRPr lang="en-US" sz="1400" dirty="0" smtClean="0">
              <a:latin typeface="Times New Roman" pitchFamily="18" charset="0"/>
              <a:cs typeface="Times New Roman" pitchFamily="18" charset="0"/>
            </a:endParaRPr>
          </a:p>
          <a:p>
            <a:pPr lvl="0" algn="ctr">
              <a:buNone/>
            </a:pPr>
            <a:r>
              <a:rPr lang="en-US" sz="1400" b="1" dirty="0" smtClean="0">
                <a:latin typeface="Arial" pitchFamily="34" charset="0"/>
                <a:cs typeface="Arial" pitchFamily="34" charset="0"/>
              </a:rPr>
              <a:t>2. Overview of planetary wind systems. Indian Monsoons: Mechanisms and controls [</a:t>
            </a:r>
            <a:r>
              <a:rPr lang="en-US" sz="1400" b="1" dirty="0" smtClean="0">
                <a:solidFill>
                  <a:schemeClr val="accent6">
                    <a:lumMod val="75000"/>
                  </a:schemeClr>
                </a:solidFill>
                <a:latin typeface="Arial" pitchFamily="34" charset="0"/>
                <a:cs typeface="Arial" pitchFamily="34" charset="0"/>
              </a:rPr>
              <a:t>6 classes</a:t>
            </a:r>
            <a:r>
              <a:rPr lang="en-US" sz="1400" b="1" dirty="0" smtClean="0">
                <a:latin typeface="Arial" pitchFamily="34" charset="0"/>
                <a:cs typeface="Arial" pitchFamily="34" charset="0"/>
              </a:rPr>
              <a:t>]</a:t>
            </a:r>
          </a:p>
          <a:p>
            <a:r>
              <a:rPr lang="en-US" sz="1400" b="1" dirty="0" smtClean="0">
                <a:latin typeface="Times New Roman" pitchFamily="18" charset="0"/>
                <a:cs typeface="Times New Roman" pitchFamily="18" charset="0"/>
              </a:rPr>
              <a:t>Overview of planetary wind systems. (</a:t>
            </a:r>
            <a:r>
              <a:rPr lang="en-US" sz="1400" b="1" dirty="0" smtClean="0">
                <a:solidFill>
                  <a:srgbClr val="0070C0"/>
                </a:solidFill>
                <a:latin typeface="Times New Roman" pitchFamily="18" charset="0"/>
                <a:cs typeface="Times New Roman" pitchFamily="18" charset="0"/>
              </a:rPr>
              <a:t>3 classes</a:t>
            </a:r>
            <a:r>
              <a:rPr lang="en-US" sz="1400" b="1"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Global pressure belts and Causes of their formation</a:t>
            </a:r>
          </a:p>
          <a:p>
            <a:pPr lvl="0">
              <a:buFont typeface="Wingdings" pitchFamily="2" charset="2"/>
              <a:buChar char="ü"/>
            </a:pPr>
            <a:r>
              <a:rPr lang="en-US" sz="1400" dirty="0" smtClean="0">
                <a:latin typeface="Times New Roman" pitchFamily="18" charset="0"/>
                <a:cs typeface="Times New Roman" pitchFamily="18" charset="0"/>
              </a:rPr>
              <a:t>Definition of wind</a:t>
            </a:r>
          </a:p>
          <a:p>
            <a:pPr lvl="0">
              <a:buFont typeface="Wingdings" pitchFamily="2" charset="2"/>
              <a:buChar char="ü"/>
            </a:pPr>
            <a:r>
              <a:rPr lang="en-US" sz="1400" dirty="0" smtClean="0">
                <a:latin typeface="Times New Roman" pitchFamily="18" charset="0"/>
                <a:cs typeface="Times New Roman" pitchFamily="18" charset="0"/>
              </a:rPr>
              <a:t>Principle, Direction and Distribution of Planetary wind</a:t>
            </a:r>
          </a:p>
          <a:p>
            <a:pPr lvl="0">
              <a:buFont typeface="Wingdings" pitchFamily="2" charset="2"/>
              <a:buChar char="ü"/>
            </a:pPr>
            <a:r>
              <a:rPr lang="en-US" sz="1400" dirty="0" smtClean="0">
                <a:latin typeface="Times New Roman" pitchFamily="18" charset="0"/>
                <a:cs typeface="Times New Roman" pitchFamily="18" charset="0"/>
              </a:rPr>
              <a:t>Classification and location</a:t>
            </a:r>
          </a:p>
          <a:p>
            <a:pPr lvl="0">
              <a:buFont typeface="Wingdings" pitchFamily="2" charset="2"/>
              <a:buChar char="ü"/>
            </a:pPr>
            <a:r>
              <a:rPr lang="en-US" sz="1400" dirty="0" smtClean="0">
                <a:latin typeface="Times New Roman" pitchFamily="18" charset="0"/>
                <a:cs typeface="Times New Roman" pitchFamily="18" charset="0"/>
              </a:rPr>
              <a:t>Seasonal shift</a:t>
            </a:r>
          </a:p>
          <a:p>
            <a:pPr lvl="0">
              <a:buFont typeface="Wingdings" pitchFamily="2" charset="2"/>
              <a:buChar char="ü"/>
            </a:pPr>
            <a:r>
              <a:rPr lang="en-US" sz="1400" dirty="0" smtClean="0">
                <a:latin typeface="Times New Roman" pitchFamily="18" charset="0"/>
                <a:cs typeface="Times New Roman" pitchFamily="18" charset="0"/>
              </a:rPr>
              <a:t>Tri-cellular model</a:t>
            </a:r>
          </a:p>
          <a:p>
            <a:pPr lvl="0">
              <a:buFont typeface="Wingdings" pitchFamily="2" charset="2"/>
              <a:buChar char="ü"/>
            </a:pPr>
            <a:r>
              <a:rPr lang="en-US" sz="1400" dirty="0" smtClean="0">
                <a:latin typeface="Times New Roman" pitchFamily="18" charset="0"/>
                <a:cs typeface="Times New Roman" pitchFamily="18" charset="0"/>
              </a:rPr>
              <a:t>Diagram</a:t>
            </a:r>
          </a:p>
          <a:p>
            <a:pPr lvl="0">
              <a:buFont typeface="Wingdings" pitchFamily="2" charset="2"/>
              <a:buChar char="ü"/>
            </a:pPr>
            <a:r>
              <a:rPr lang="en-US" sz="1400" dirty="0" smtClean="0">
                <a:latin typeface="Times New Roman" pitchFamily="18" charset="0"/>
                <a:cs typeface="Times New Roman" pitchFamily="18" charset="0"/>
              </a:rPr>
              <a:t>Impacts</a:t>
            </a:r>
            <a:endParaRPr lang="en-US" sz="1400" b="1" dirty="0" smtClean="0">
              <a:latin typeface="Times New Roman" pitchFamily="18" charset="0"/>
              <a:cs typeface="Times New Roman" pitchFamily="18" charset="0"/>
            </a:endParaRPr>
          </a:p>
          <a:p>
            <a:pPr lvl="0" algn="ctr">
              <a:buNone/>
            </a:pPr>
            <a:endParaRPr lang="en-US" dirty="0" smtClean="0"/>
          </a:p>
        </p:txBody>
      </p:sp>
      <p:sp>
        <p:nvSpPr>
          <p:cNvPr id="7" name="Rectangle 6"/>
          <p:cNvSpPr/>
          <p:nvPr/>
        </p:nvSpPr>
        <p:spPr>
          <a:xfrm>
            <a:off x="152400" y="0"/>
            <a:ext cx="8686800" cy="369332"/>
          </a:xfrm>
          <a:prstGeom prst="rect">
            <a:avLst/>
          </a:prstGeom>
        </p:spPr>
        <p:txBody>
          <a:bodyPr wrap="square">
            <a:spAutoFit/>
          </a:bodyPr>
          <a:lstStyle/>
          <a:p>
            <a:r>
              <a:rPr lang="en-US" dirty="0" smtClean="0">
                <a:solidFill>
                  <a:schemeClr val="accent6">
                    <a:lumMod val="75000"/>
                  </a:schemeClr>
                </a:solidFill>
                <a:latin typeface="Times New Roman" pitchFamily="18" charset="0"/>
                <a:cs typeface="Times New Roman" pitchFamily="18" charset="0"/>
              </a:rPr>
              <a:t>GEO-G-CC-2-02-</a:t>
            </a:r>
            <a:r>
              <a:rPr lang="en-US" dirty="0" smtClean="0">
                <a:solidFill>
                  <a:srgbClr val="C00000"/>
                </a:solidFill>
                <a:latin typeface="Times New Roman" pitchFamily="18" charset="0"/>
                <a:cs typeface="Times New Roman" pitchFamily="18" charset="0"/>
              </a:rPr>
              <a:t>TH </a:t>
            </a:r>
            <a:r>
              <a:rPr lang="en-US" dirty="0" smtClean="0">
                <a:solidFill>
                  <a:schemeClr val="accent6">
                    <a:lumMod val="75000"/>
                  </a:schemeClr>
                </a:solidFill>
                <a:latin typeface="Times New Roman" pitchFamily="18" charset="0"/>
                <a:cs typeface="Times New Roman" pitchFamily="18" charset="0"/>
              </a:rPr>
              <a:t>– Environmental Geography  60 Marks / 4 Credits (60 classes)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sz="3600" b="1" dirty="0" smtClean="0"/>
              <a:t/>
            </a:r>
            <a:br>
              <a:rPr lang="en-US" sz="3600" b="1" dirty="0" smtClean="0"/>
            </a:br>
            <a:r>
              <a:rPr lang="en-US" dirty="0" smtClean="0"/>
              <a:t/>
            </a:r>
            <a:br>
              <a:rPr lang="en-US" dirty="0" smtClean="0"/>
            </a:br>
            <a:endParaRPr lang="en-US" dirty="0"/>
          </a:p>
        </p:txBody>
      </p:sp>
      <p:sp>
        <p:nvSpPr>
          <p:cNvPr id="5" name="Rectangle 4"/>
          <p:cNvSpPr/>
          <p:nvPr/>
        </p:nvSpPr>
        <p:spPr>
          <a:xfrm>
            <a:off x="0" y="0"/>
            <a:ext cx="9144000" cy="6986528"/>
          </a:xfrm>
          <a:prstGeom prst="rect">
            <a:avLst/>
          </a:prstGeom>
        </p:spPr>
        <p:txBody>
          <a:bodyPr wrap="square">
            <a:spAutoFit/>
          </a:bodyPr>
          <a:lstStyle/>
          <a:p>
            <a:r>
              <a:rPr lang="en-US" sz="1400" b="1" dirty="0" smtClean="0">
                <a:latin typeface="Arial" pitchFamily="34" charset="0"/>
                <a:cs typeface="Arial" pitchFamily="34" charset="0"/>
              </a:rPr>
              <a:t>Indian Monsoons: Mechanisms and controls (</a:t>
            </a:r>
            <a:r>
              <a:rPr lang="en-US" sz="1400" b="1" dirty="0" smtClean="0">
                <a:solidFill>
                  <a:srgbClr val="0070C0"/>
                </a:solidFill>
                <a:latin typeface="Arial" pitchFamily="34" charset="0"/>
                <a:cs typeface="Arial" pitchFamily="34" charset="0"/>
              </a:rPr>
              <a:t>3 classes</a:t>
            </a:r>
            <a:r>
              <a:rPr lang="en-US" sz="1400" b="1" dirty="0" smtClean="0">
                <a:latin typeface="Arial" pitchFamily="34" charset="0"/>
                <a:cs typeface="Arial" pitchFamily="34" charset="0"/>
              </a:rPr>
              <a:t>)</a:t>
            </a:r>
            <a:endParaRPr lang="en-US" sz="1400" dirty="0" smtClean="0">
              <a:latin typeface="Arial" pitchFamily="34" charset="0"/>
              <a:cs typeface="Arial" pitchFamily="34" charset="0"/>
            </a:endParaRPr>
          </a:p>
          <a:p>
            <a:pPr lvl="0">
              <a:buFont typeface="Wingdings" pitchFamily="2" charset="2"/>
              <a:buChar char="ü"/>
            </a:pPr>
            <a:r>
              <a:rPr lang="en-US" sz="1400" dirty="0" smtClean="0">
                <a:latin typeface="Times New Roman" pitchFamily="18" charset="0"/>
                <a:cs typeface="Times New Roman" pitchFamily="18" charset="0"/>
              </a:rPr>
              <a:t>Meaning and Characteristics of Monsoon</a:t>
            </a:r>
          </a:p>
          <a:p>
            <a:pPr lvl="0">
              <a:buFont typeface="Wingdings" pitchFamily="2" charset="2"/>
              <a:buChar char="ü"/>
            </a:pPr>
            <a:r>
              <a:rPr lang="en-US" sz="1400" dirty="0" smtClean="0">
                <a:latin typeface="Times New Roman" pitchFamily="18" charset="0"/>
                <a:cs typeface="Times New Roman" pitchFamily="18" charset="0"/>
              </a:rPr>
              <a:t>Onset and early development in the Indian subcontinent</a:t>
            </a:r>
          </a:p>
          <a:p>
            <a:pPr>
              <a:buFont typeface="Wingdings" pitchFamily="2" charset="2"/>
              <a:buChar char="ü"/>
            </a:pPr>
            <a:r>
              <a:rPr lang="en-US" sz="1400" dirty="0" smtClean="0">
                <a:latin typeface="Times New Roman" pitchFamily="18" charset="0"/>
                <a:cs typeface="Times New Roman" pitchFamily="18" charset="0"/>
              </a:rPr>
              <a:t>Peak Period and Withdrawal</a:t>
            </a:r>
          </a:p>
          <a:p>
            <a:pPr lvl="0">
              <a:buFont typeface="Wingdings" pitchFamily="2" charset="2"/>
              <a:buChar char="ü"/>
            </a:pPr>
            <a:r>
              <a:rPr lang="en-US" sz="1400" dirty="0" smtClean="0">
                <a:latin typeface="Times New Roman" pitchFamily="18" charset="0"/>
                <a:cs typeface="Times New Roman" pitchFamily="18" charset="0"/>
              </a:rPr>
              <a:t>Erratic nature, ENSO Phenomena</a:t>
            </a:r>
          </a:p>
          <a:p>
            <a:pPr lvl="0">
              <a:buFont typeface="Wingdings" pitchFamily="2" charset="2"/>
              <a:buChar char="ü"/>
            </a:pPr>
            <a:r>
              <a:rPr lang="en-US" sz="1400" dirty="0" smtClean="0">
                <a:latin typeface="Times New Roman" pitchFamily="18" charset="0"/>
                <a:cs typeface="Times New Roman" pitchFamily="18" charset="0"/>
              </a:rPr>
              <a:t>Models (</a:t>
            </a:r>
            <a:r>
              <a:rPr lang="en-US" sz="1400" dirty="0" err="1" smtClean="0">
                <a:latin typeface="Times New Roman" pitchFamily="18" charset="0"/>
                <a:cs typeface="Times New Roman" pitchFamily="18" charset="0"/>
              </a:rPr>
              <a:t>Koteswaram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Monex</a:t>
            </a:r>
            <a:r>
              <a:rPr lang="en-US" sz="1400" dirty="0" smtClean="0">
                <a:latin typeface="Times New Roman" pitchFamily="18" charset="0"/>
                <a:cs typeface="Times New Roman" pitchFamily="18" charset="0"/>
              </a:rPr>
              <a:t>)</a:t>
            </a:r>
          </a:p>
          <a:p>
            <a:pPr lvl="0">
              <a:buFont typeface="Wingdings" pitchFamily="2" charset="2"/>
              <a:buChar char="ü"/>
            </a:pPr>
            <a:r>
              <a:rPr lang="en-US" sz="1400" dirty="0" smtClean="0">
                <a:latin typeface="Times New Roman" pitchFamily="18" charset="0"/>
                <a:cs typeface="Times New Roman" pitchFamily="18" charset="0"/>
              </a:rPr>
              <a:t>Impacts</a:t>
            </a:r>
          </a:p>
          <a:p>
            <a:pPr lvl="0">
              <a:buFont typeface="Wingdings" pitchFamily="2" charset="2"/>
              <a:buChar char="ü"/>
            </a:pPr>
            <a:endParaRPr lang="en-US" sz="1400" dirty="0" smtClean="0">
              <a:latin typeface="Times New Roman" pitchFamily="18" charset="0"/>
              <a:cs typeface="Times New Roman" pitchFamily="18" charset="0"/>
            </a:endParaRPr>
          </a:p>
          <a:p>
            <a:r>
              <a:rPr lang="en-US" sz="1400" b="1" dirty="0" smtClean="0">
                <a:latin typeface="Arial" pitchFamily="34" charset="0"/>
                <a:cs typeface="Arial" pitchFamily="34" charset="0"/>
              </a:rPr>
              <a:t>3. Atmospheric disturbances: Tropical and temperate cyclones. Thunderstorms [</a:t>
            </a:r>
            <a:r>
              <a:rPr lang="en-US" sz="1400" b="1" dirty="0" smtClean="0">
                <a:solidFill>
                  <a:schemeClr val="accent6">
                    <a:lumMod val="75000"/>
                  </a:schemeClr>
                </a:solidFill>
                <a:latin typeface="Arial" pitchFamily="34" charset="0"/>
                <a:cs typeface="Arial" pitchFamily="34" charset="0"/>
              </a:rPr>
              <a:t>7 classes]</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b="1" dirty="0" smtClean="0">
                <a:latin typeface="Times New Roman" pitchFamily="18" charset="0"/>
                <a:cs typeface="Times New Roman" pitchFamily="18" charset="0"/>
              </a:rPr>
              <a:t> Tropical Cyclone (</a:t>
            </a:r>
            <a:r>
              <a:rPr lang="en-US" sz="1400" b="1" dirty="0" smtClean="0">
                <a:solidFill>
                  <a:srgbClr val="0070C0"/>
                </a:solidFill>
                <a:latin typeface="Times New Roman" pitchFamily="18" charset="0"/>
                <a:cs typeface="Times New Roman" pitchFamily="18" charset="0"/>
              </a:rPr>
              <a:t>2 classes</a:t>
            </a:r>
            <a:r>
              <a:rPr lang="en-US" sz="1400" b="1"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Definition</a:t>
            </a:r>
          </a:p>
          <a:p>
            <a:pPr lvl="0">
              <a:buFont typeface="Wingdings" pitchFamily="2" charset="2"/>
              <a:buChar char="ü"/>
            </a:pPr>
            <a:r>
              <a:rPr lang="en-US" sz="1400" dirty="0" smtClean="0">
                <a:latin typeface="Times New Roman" pitchFamily="18" charset="0"/>
                <a:cs typeface="Times New Roman" pitchFamily="18" charset="0"/>
              </a:rPr>
              <a:t>Distribution (Spatial and seasonal)</a:t>
            </a:r>
          </a:p>
          <a:p>
            <a:pPr lvl="0">
              <a:buFont typeface="Wingdings" pitchFamily="2" charset="2"/>
              <a:buChar char="ü"/>
            </a:pPr>
            <a:r>
              <a:rPr lang="en-US" sz="1400" dirty="0" smtClean="0">
                <a:latin typeface="Times New Roman" pitchFamily="18" charset="0"/>
                <a:cs typeface="Times New Roman" pitchFamily="18" charset="0"/>
              </a:rPr>
              <a:t>Different name in different parts of the World (Hurricane, Typhoon, Tornadoes)</a:t>
            </a:r>
          </a:p>
          <a:p>
            <a:pPr lvl="0">
              <a:buFont typeface="Wingdings" pitchFamily="2" charset="2"/>
              <a:buChar char="ü"/>
            </a:pPr>
            <a:r>
              <a:rPr lang="en-US" sz="1400" dirty="0" smtClean="0">
                <a:latin typeface="Times New Roman" pitchFamily="18" charset="0"/>
                <a:cs typeface="Times New Roman" pitchFamily="18" charset="0"/>
              </a:rPr>
              <a:t>Formation principle (Intensification and Dissipation)</a:t>
            </a:r>
          </a:p>
          <a:p>
            <a:pPr lvl="0">
              <a:buFont typeface="Wingdings" pitchFamily="2" charset="2"/>
              <a:buChar char="ü"/>
            </a:pPr>
            <a:r>
              <a:rPr lang="en-US" sz="1400" dirty="0" smtClean="0">
                <a:latin typeface="Times New Roman" pitchFamily="18" charset="0"/>
                <a:cs typeface="Times New Roman" pitchFamily="18" charset="0"/>
              </a:rPr>
              <a:t>Anatomy (Shape, Eye, Rain-bands, wind velocity, orientation and movement)</a:t>
            </a:r>
          </a:p>
          <a:p>
            <a:pPr lvl="0">
              <a:buFont typeface="Wingdings" pitchFamily="2" charset="2"/>
              <a:buChar char="ü"/>
            </a:pPr>
            <a:r>
              <a:rPr lang="en-US" sz="1400" dirty="0" smtClean="0">
                <a:latin typeface="Times New Roman" pitchFamily="18" charset="0"/>
                <a:cs typeface="Times New Roman" pitchFamily="18" charset="0"/>
              </a:rPr>
              <a:t>Simple diagram</a:t>
            </a:r>
          </a:p>
          <a:p>
            <a:pPr lvl="0">
              <a:buFont typeface="Wingdings" pitchFamily="2" charset="2"/>
              <a:buChar char="ü"/>
            </a:pPr>
            <a:r>
              <a:rPr lang="en-US" sz="1400" dirty="0" smtClean="0">
                <a:latin typeface="Times New Roman" pitchFamily="18" charset="0"/>
                <a:cs typeface="Times New Roman" pitchFamily="18" charset="0"/>
              </a:rPr>
              <a:t>Impacts (Gusts, downburst, swirl, storm surge, rainfall etc.)</a:t>
            </a:r>
          </a:p>
          <a:p>
            <a:pPr lvl="0">
              <a:buFont typeface="Wingdings" pitchFamily="2" charset="2"/>
              <a:buChar char="ü"/>
            </a:pPr>
            <a:endParaRPr lang="en-US" sz="1400" dirty="0" smtClean="0">
              <a:latin typeface="Times New Roman" pitchFamily="18" charset="0"/>
              <a:cs typeface="Times New Roman" pitchFamily="18" charset="0"/>
            </a:endParaRPr>
          </a:p>
          <a:p>
            <a:pPr lvl="0"/>
            <a:r>
              <a:rPr lang="en-US" sz="1400" b="1" dirty="0" smtClean="0">
                <a:latin typeface="Times New Roman" pitchFamily="18" charset="0"/>
                <a:cs typeface="Times New Roman" pitchFamily="18" charset="0"/>
              </a:rPr>
              <a:t>Temperate Cyclone (</a:t>
            </a:r>
            <a:r>
              <a:rPr lang="en-US" sz="1400" b="1" dirty="0" smtClean="0">
                <a:solidFill>
                  <a:srgbClr val="0070C0"/>
                </a:solidFill>
                <a:latin typeface="Times New Roman" pitchFamily="18" charset="0"/>
                <a:cs typeface="Times New Roman" pitchFamily="18" charset="0"/>
              </a:rPr>
              <a:t>2 classes</a:t>
            </a:r>
            <a:r>
              <a:rPr lang="en-US" sz="1400" b="1"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Definition and Distribution (Spatial and seasonal)</a:t>
            </a:r>
          </a:p>
          <a:p>
            <a:pPr lvl="0"/>
            <a:r>
              <a:rPr lang="en-US" sz="1400" dirty="0" smtClean="0">
                <a:latin typeface="Times New Roman" pitchFamily="18" charset="0"/>
                <a:cs typeface="Times New Roman" pitchFamily="18" charset="0"/>
              </a:rPr>
              <a:t>Formation principle (Intensification and Dissipation)</a:t>
            </a:r>
          </a:p>
          <a:p>
            <a:pPr lvl="0"/>
            <a:r>
              <a:rPr lang="en-US" sz="1400" dirty="0" smtClean="0">
                <a:latin typeface="Times New Roman" pitchFamily="18" charset="0"/>
                <a:cs typeface="Times New Roman" pitchFamily="18" charset="0"/>
              </a:rPr>
              <a:t>Anatomy (Stages, Front and Occlusion, Shape, wind velocity, orientation and movement)</a:t>
            </a:r>
          </a:p>
          <a:p>
            <a:pPr lvl="0"/>
            <a:r>
              <a:rPr lang="en-US" sz="1400" dirty="0" smtClean="0">
                <a:latin typeface="Times New Roman" pitchFamily="18" charset="0"/>
                <a:cs typeface="Times New Roman" pitchFamily="18" charset="0"/>
              </a:rPr>
              <a:t>Simple diagram</a:t>
            </a:r>
          </a:p>
          <a:p>
            <a:pPr lvl="0"/>
            <a:r>
              <a:rPr lang="en-US" sz="1400" dirty="0" smtClean="0">
                <a:latin typeface="Times New Roman" pitchFamily="18" charset="0"/>
                <a:cs typeface="Times New Roman" pitchFamily="18" charset="0"/>
              </a:rPr>
              <a:t>Impacts (Associated weather)</a:t>
            </a:r>
          </a:p>
          <a:p>
            <a:r>
              <a:rPr lang="en-US" sz="1400" b="1" dirty="0" smtClean="0">
                <a:solidFill>
                  <a:srgbClr val="C00000"/>
                </a:solidFill>
                <a:latin typeface="Times New Roman" pitchFamily="18" charset="0"/>
                <a:cs typeface="Times New Roman" pitchFamily="18" charset="0"/>
              </a:rPr>
              <a:t>Comparison between the two</a:t>
            </a:r>
          </a:p>
          <a:p>
            <a:r>
              <a:rPr lang="en-US" sz="1400" b="1" dirty="0" smtClean="0">
                <a:latin typeface="Times New Roman" pitchFamily="18" charset="0"/>
                <a:cs typeface="Times New Roman" pitchFamily="18" charset="0"/>
              </a:rPr>
              <a:t>Thunderstorm (</a:t>
            </a:r>
            <a:r>
              <a:rPr lang="en-US" sz="1400" b="1" dirty="0" smtClean="0">
                <a:solidFill>
                  <a:srgbClr val="0070C0"/>
                </a:solidFill>
                <a:latin typeface="Times New Roman" pitchFamily="18" charset="0"/>
                <a:cs typeface="Times New Roman" pitchFamily="18" charset="0"/>
              </a:rPr>
              <a:t>2 classes</a:t>
            </a:r>
            <a:r>
              <a:rPr lang="en-US" sz="1400" b="1"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Definition and Distribution</a:t>
            </a:r>
          </a:p>
          <a:p>
            <a:pPr lvl="0"/>
            <a:r>
              <a:rPr lang="en-US" sz="1400" dirty="0" smtClean="0">
                <a:latin typeface="Times New Roman" pitchFamily="18" charset="0"/>
                <a:cs typeface="Times New Roman" pitchFamily="18" charset="0"/>
              </a:rPr>
              <a:t>Formation and structure</a:t>
            </a:r>
          </a:p>
          <a:p>
            <a:pPr lvl="0"/>
            <a:r>
              <a:rPr lang="en-US" sz="1400" dirty="0" smtClean="0">
                <a:latin typeface="Times New Roman" pitchFamily="18" charset="0"/>
                <a:cs typeface="Times New Roman" pitchFamily="18" charset="0"/>
              </a:rPr>
              <a:t>Classification</a:t>
            </a:r>
          </a:p>
          <a:p>
            <a:pPr lvl="0"/>
            <a:r>
              <a:rPr lang="en-US" sz="1400" dirty="0" smtClean="0">
                <a:latin typeface="Times New Roman" pitchFamily="18" charset="0"/>
                <a:cs typeface="Times New Roman" pitchFamily="18" charset="0"/>
              </a:rPr>
              <a:t>Physical Characteristics (Updraft, Downdraft, Downburst, Vertical extent, Turbulence, Movement, Energy etc.)</a:t>
            </a:r>
          </a:p>
          <a:p>
            <a:pPr lvl="0"/>
            <a:r>
              <a:rPr lang="en-US" sz="1400" dirty="0" smtClean="0">
                <a:latin typeface="Times New Roman" pitchFamily="18" charset="0"/>
                <a:cs typeface="Times New Roman" pitchFamily="18" charset="0"/>
              </a:rPr>
              <a:t>Impacts (Special mention of </a:t>
            </a:r>
            <a:r>
              <a:rPr lang="en-US" sz="1400" dirty="0" err="1" smtClean="0">
                <a:latin typeface="Times New Roman" pitchFamily="18" charset="0"/>
                <a:cs typeface="Times New Roman" pitchFamily="18" charset="0"/>
              </a:rPr>
              <a:t>Norwesters</a:t>
            </a:r>
            <a:r>
              <a:rPr lang="en-US" sz="140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152400"/>
            <a:ext cx="8518679" cy="553998"/>
          </a:xfrm>
          <a:prstGeom prst="rect">
            <a:avLst/>
          </a:prstGeom>
        </p:spPr>
        <p:txBody>
          <a:bodyPr wrap="none">
            <a:spAutoFit/>
          </a:bodyPr>
          <a:lstStyle/>
          <a:p>
            <a:r>
              <a:rPr lang="en-US" sz="1600" b="1" dirty="0" smtClean="0">
                <a:latin typeface="Arial" pitchFamily="34" charset="0"/>
                <a:cs typeface="Arial" pitchFamily="34" charset="0"/>
              </a:rPr>
              <a:t>4. Overview of global climatic change Greenhouse effect. Ozone depletion [</a:t>
            </a:r>
            <a:r>
              <a:rPr lang="en-US" sz="1600" b="1" dirty="0" smtClean="0">
                <a:solidFill>
                  <a:schemeClr val="accent6">
                    <a:lumMod val="75000"/>
                  </a:schemeClr>
                </a:solidFill>
                <a:latin typeface="Arial" pitchFamily="34" charset="0"/>
                <a:cs typeface="Arial" pitchFamily="34" charset="0"/>
              </a:rPr>
              <a:t>5 classes</a:t>
            </a:r>
            <a:r>
              <a:rPr lang="en-US" sz="1600" b="1" dirty="0" smtClean="0">
                <a:latin typeface="Arial" pitchFamily="34" charset="0"/>
                <a:cs typeface="Arial" pitchFamily="34" charset="0"/>
              </a:rPr>
              <a:t>]</a:t>
            </a:r>
          </a:p>
          <a:p>
            <a:endParaRPr lang="en-US" sz="1400" dirty="0">
              <a:latin typeface="Arial" pitchFamily="34" charset="0"/>
              <a:cs typeface="Arial" pitchFamily="34" charset="0"/>
            </a:endParaRPr>
          </a:p>
        </p:txBody>
      </p:sp>
      <p:sp>
        <p:nvSpPr>
          <p:cNvPr id="6" name="TextBox 5"/>
          <p:cNvSpPr txBox="1"/>
          <p:nvPr/>
        </p:nvSpPr>
        <p:spPr>
          <a:xfrm>
            <a:off x="304800" y="609600"/>
            <a:ext cx="3733800" cy="1384995"/>
          </a:xfrm>
          <a:prstGeom prst="rect">
            <a:avLst/>
          </a:prstGeom>
          <a:noFill/>
          <a:ln>
            <a:noFill/>
          </a:ln>
          <a:scene3d>
            <a:camera prst="orthographicFront"/>
            <a:lightRig rig="threePt" dir="t"/>
          </a:scene3d>
          <a:sp3d contourW="12700">
            <a:bevelB/>
            <a:contourClr>
              <a:schemeClr val="accent6">
                <a:lumMod val="75000"/>
              </a:schemeClr>
            </a:contourClr>
          </a:sp3d>
        </p:spPr>
        <p:txBody>
          <a:bodyPr wrap="square" rtlCol="0">
            <a:spAutoFit/>
          </a:bodyPr>
          <a:lstStyle/>
          <a:p>
            <a:r>
              <a:rPr lang="en-US" sz="1400" b="1" dirty="0" smtClean="0">
                <a:latin typeface="Times New Roman" pitchFamily="18" charset="0"/>
                <a:cs typeface="Times New Roman" pitchFamily="18" charset="0"/>
              </a:rPr>
              <a:t>Greenhouse effect (</a:t>
            </a:r>
            <a:r>
              <a:rPr lang="en-US" sz="1400" b="1" dirty="0" smtClean="0">
                <a:solidFill>
                  <a:srgbClr val="0070C0"/>
                </a:solidFill>
                <a:latin typeface="Times New Roman" pitchFamily="18" charset="0"/>
                <a:cs typeface="Times New Roman" pitchFamily="18" charset="0"/>
              </a:rPr>
              <a:t>3 classes</a:t>
            </a:r>
            <a:r>
              <a:rPr lang="en-US" sz="1400" b="1" dirty="0" smtClean="0">
                <a:latin typeface="Times New Roman" pitchFamily="18" charset="0"/>
                <a:cs typeface="Times New Roman" pitchFamily="18" charset="0"/>
              </a:rPr>
              <a:t>)</a:t>
            </a:r>
          </a:p>
          <a:p>
            <a:pPr lvl="0">
              <a:buFont typeface="Wingdings" pitchFamily="2" charset="2"/>
              <a:buChar char="ü"/>
            </a:pPr>
            <a:r>
              <a:rPr lang="en-US" sz="1400" dirty="0" smtClean="0">
                <a:latin typeface="Times New Roman" pitchFamily="18" charset="0"/>
                <a:cs typeface="Times New Roman" pitchFamily="18" charset="0"/>
              </a:rPr>
              <a:t>Concept</a:t>
            </a:r>
          </a:p>
          <a:p>
            <a:pPr lvl="0">
              <a:buFont typeface="Wingdings" pitchFamily="2" charset="2"/>
              <a:buChar char="ü"/>
            </a:pPr>
            <a:r>
              <a:rPr lang="en-US" sz="1400" dirty="0" smtClean="0">
                <a:latin typeface="Times New Roman" pitchFamily="18" charset="0"/>
                <a:cs typeface="Times New Roman" pitchFamily="18" charset="0"/>
              </a:rPr>
              <a:t>Main Green House Gasses</a:t>
            </a:r>
          </a:p>
          <a:p>
            <a:pPr lvl="0">
              <a:buFont typeface="Wingdings" pitchFamily="2" charset="2"/>
              <a:buChar char="ü"/>
            </a:pPr>
            <a:r>
              <a:rPr lang="en-US" sz="1400" dirty="0" smtClean="0">
                <a:latin typeface="Times New Roman" pitchFamily="18" charset="0"/>
                <a:cs typeface="Times New Roman" pitchFamily="18" charset="0"/>
              </a:rPr>
              <a:t>Sources</a:t>
            </a:r>
          </a:p>
          <a:p>
            <a:pPr lvl="0">
              <a:buFont typeface="Wingdings" pitchFamily="2" charset="2"/>
              <a:buChar char="ü"/>
            </a:pPr>
            <a:r>
              <a:rPr lang="en-US" sz="1400" dirty="0" smtClean="0">
                <a:latin typeface="Times New Roman" pitchFamily="18" charset="0"/>
                <a:cs typeface="Times New Roman" pitchFamily="18" charset="0"/>
              </a:rPr>
              <a:t>Impacts</a:t>
            </a:r>
          </a:p>
          <a:p>
            <a:pPr lvl="0">
              <a:buFont typeface="Wingdings" pitchFamily="2" charset="2"/>
              <a:buChar char="ü"/>
            </a:pPr>
            <a:r>
              <a:rPr lang="en-US" sz="1400" dirty="0" smtClean="0">
                <a:latin typeface="Times New Roman" pitchFamily="18" charset="0"/>
                <a:cs typeface="Times New Roman" pitchFamily="18" charset="0"/>
              </a:rPr>
              <a:t>Control</a:t>
            </a:r>
            <a:endParaRPr lang="en-US" sz="1400" dirty="0">
              <a:latin typeface="Times New Roman" pitchFamily="18" charset="0"/>
              <a:cs typeface="Times New Roman" pitchFamily="18" charset="0"/>
            </a:endParaRPr>
          </a:p>
        </p:txBody>
      </p:sp>
      <p:sp>
        <p:nvSpPr>
          <p:cNvPr id="7" name="TextBox 6"/>
          <p:cNvSpPr txBox="1"/>
          <p:nvPr/>
        </p:nvSpPr>
        <p:spPr>
          <a:xfrm>
            <a:off x="4191000" y="685800"/>
            <a:ext cx="4114800" cy="2308324"/>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Ozone depletion (</a:t>
            </a:r>
            <a:r>
              <a:rPr lang="en-US" sz="1400" b="1" dirty="0" smtClean="0">
                <a:solidFill>
                  <a:srgbClr val="0070C0"/>
                </a:solidFill>
                <a:latin typeface="Times New Roman" pitchFamily="18" charset="0"/>
                <a:cs typeface="Times New Roman" pitchFamily="18" charset="0"/>
              </a:rPr>
              <a:t>2 classes</a:t>
            </a:r>
            <a:r>
              <a:rPr lang="en-US" sz="1400" b="1" dirty="0" smtClean="0">
                <a:latin typeface="Times New Roman" pitchFamily="18" charset="0"/>
                <a:cs typeface="Times New Roman" pitchFamily="18" charset="0"/>
              </a:rPr>
              <a:t>)</a:t>
            </a:r>
          </a:p>
          <a:p>
            <a:pPr lvl="0">
              <a:buFont typeface="Wingdings" pitchFamily="2" charset="2"/>
              <a:buChar char="ü"/>
            </a:pPr>
            <a:r>
              <a:rPr lang="en-US" sz="1400" dirty="0" smtClean="0">
                <a:latin typeface="Times New Roman" pitchFamily="18" charset="0"/>
                <a:cs typeface="Times New Roman" pitchFamily="18" charset="0"/>
              </a:rPr>
              <a:t>Brief description of Ozone layer</a:t>
            </a:r>
          </a:p>
          <a:p>
            <a:pPr lvl="0">
              <a:buFont typeface="Wingdings" pitchFamily="2" charset="2"/>
              <a:buChar char="ü"/>
            </a:pPr>
            <a:r>
              <a:rPr lang="en-US" sz="1400" dirty="0" smtClean="0">
                <a:latin typeface="Times New Roman" pitchFamily="18" charset="0"/>
                <a:cs typeface="Times New Roman" pitchFamily="18" charset="0"/>
              </a:rPr>
              <a:t>Importance of Ozone layer</a:t>
            </a:r>
          </a:p>
          <a:p>
            <a:pPr lvl="0">
              <a:buFont typeface="Wingdings" pitchFamily="2" charset="2"/>
              <a:buChar char="ü"/>
            </a:pPr>
            <a:r>
              <a:rPr lang="en-US" sz="1400" dirty="0" smtClean="0">
                <a:latin typeface="Times New Roman" pitchFamily="18" charset="0"/>
                <a:cs typeface="Times New Roman" pitchFamily="18" charset="0"/>
              </a:rPr>
              <a:t>Causes of depletion</a:t>
            </a:r>
          </a:p>
          <a:p>
            <a:pPr lvl="0">
              <a:buFont typeface="Wingdings" pitchFamily="2" charset="2"/>
              <a:buChar char="ü"/>
            </a:pPr>
            <a:r>
              <a:rPr lang="en-US" sz="1400" dirty="0" smtClean="0">
                <a:latin typeface="Times New Roman" pitchFamily="18" charset="0"/>
                <a:cs typeface="Times New Roman" pitchFamily="18" charset="0"/>
              </a:rPr>
              <a:t>Emphasis on CFC</a:t>
            </a:r>
          </a:p>
          <a:p>
            <a:pPr lvl="0">
              <a:buFont typeface="Wingdings" pitchFamily="2" charset="2"/>
              <a:buChar char="ü"/>
            </a:pPr>
            <a:r>
              <a:rPr lang="en-US" sz="1400" dirty="0" smtClean="0">
                <a:latin typeface="Times New Roman" pitchFamily="18" charset="0"/>
                <a:cs typeface="Times New Roman" pitchFamily="18" charset="0"/>
              </a:rPr>
              <a:t>Present position of Ozone holes (Special reference to Antarctic O</a:t>
            </a:r>
            <a:r>
              <a:rPr lang="en-US" sz="1400" baseline="-25000" dirty="0" smtClean="0">
                <a:latin typeface="Times New Roman" pitchFamily="18" charset="0"/>
                <a:cs typeface="Times New Roman" pitchFamily="18" charset="0"/>
              </a:rPr>
              <a:t>3</a:t>
            </a:r>
            <a:r>
              <a:rPr lang="en-US" sz="1400" dirty="0" smtClean="0">
                <a:latin typeface="Times New Roman" pitchFamily="18" charset="0"/>
                <a:cs typeface="Times New Roman" pitchFamily="18" charset="0"/>
              </a:rPr>
              <a:t> hole)</a:t>
            </a:r>
          </a:p>
          <a:p>
            <a:pPr lvl="0">
              <a:buFont typeface="Wingdings" pitchFamily="2" charset="2"/>
              <a:buChar char="ü"/>
            </a:pPr>
            <a:r>
              <a:rPr lang="en-US" sz="1400" dirty="0" smtClean="0">
                <a:latin typeface="Times New Roman" pitchFamily="18" charset="0"/>
                <a:cs typeface="Times New Roman" pitchFamily="18" charset="0"/>
              </a:rPr>
              <a:t>Ozone hole recovery (Global treaties and policies: Brief description)</a:t>
            </a:r>
          </a:p>
          <a:p>
            <a:endParaRPr lang="en-US" dirty="0"/>
          </a:p>
        </p:txBody>
      </p:sp>
      <p:sp>
        <p:nvSpPr>
          <p:cNvPr id="8" name="Rectangle 7"/>
          <p:cNvSpPr/>
          <p:nvPr/>
        </p:nvSpPr>
        <p:spPr>
          <a:xfrm>
            <a:off x="381000" y="2971800"/>
            <a:ext cx="7772400" cy="1908215"/>
          </a:xfrm>
          <a:prstGeom prst="rect">
            <a:avLst/>
          </a:prstGeom>
        </p:spPr>
        <p:txBody>
          <a:bodyPr wrap="square">
            <a:spAutoFit/>
          </a:bodyPr>
          <a:lstStyle/>
          <a:p>
            <a:pPr algn="ctr"/>
            <a:r>
              <a:rPr lang="en-US" sz="1600" b="1" dirty="0" smtClean="0">
                <a:latin typeface="Arial" pitchFamily="34" charset="0"/>
                <a:cs typeface="Arial" pitchFamily="34" charset="0"/>
              </a:rPr>
              <a:t>5. Scheme of world climatic classification by </a:t>
            </a:r>
            <a:r>
              <a:rPr lang="en-US" sz="1600" b="1" dirty="0" err="1" smtClean="0">
                <a:latin typeface="Arial" pitchFamily="34" charset="0"/>
                <a:cs typeface="Arial" pitchFamily="34" charset="0"/>
              </a:rPr>
              <a:t>Köppen</a:t>
            </a:r>
            <a:r>
              <a:rPr lang="en-US" sz="1600" b="1" dirty="0" smtClean="0">
                <a:latin typeface="Arial" pitchFamily="34" charset="0"/>
                <a:cs typeface="Arial" pitchFamily="34" charset="0"/>
              </a:rPr>
              <a:t> [</a:t>
            </a:r>
            <a:r>
              <a:rPr lang="en-US" sz="1600" b="1" dirty="0" smtClean="0">
                <a:solidFill>
                  <a:schemeClr val="accent6">
                    <a:lumMod val="75000"/>
                  </a:schemeClr>
                </a:solidFill>
                <a:latin typeface="Arial" pitchFamily="34" charset="0"/>
                <a:cs typeface="Arial" pitchFamily="34" charset="0"/>
              </a:rPr>
              <a:t>2 classes</a:t>
            </a:r>
            <a:r>
              <a:rPr lang="en-US" sz="1600" b="1" dirty="0" smtClean="0">
                <a:latin typeface="Arial" pitchFamily="34" charset="0"/>
                <a:cs typeface="Arial" pitchFamily="34" charset="0"/>
              </a:rPr>
              <a:t>]</a:t>
            </a:r>
          </a:p>
          <a:p>
            <a:pPr lvl="0">
              <a:buFont typeface="Wingdings" pitchFamily="2" charset="2"/>
              <a:buChar char="ü"/>
            </a:pPr>
            <a:r>
              <a:rPr lang="en-US" sz="1400" dirty="0" smtClean="0">
                <a:latin typeface="Times New Roman" pitchFamily="18" charset="0"/>
                <a:cs typeface="Times New Roman" pitchFamily="18" charset="0"/>
              </a:rPr>
              <a:t>Introduction: </a:t>
            </a:r>
          </a:p>
          <a:p>
            <a:pPr lvl="0">
              <a:buFont typeface="Wingdings" pitchFamily="2" charset="2"/>
              <a:buChar char="ü"/>
            </a:pPr>
            <a:r>
              <a:rPr lang="en-US" sz="1400" dirty="0" smtClean="0">
                <a:latin typeface="Times New Roman" pitchFamily="18" charset="0"/>
                <a:cs typeface="Times New Roman" pitchFamily="18" charset="0"/>
              </a:rPr>
              <a:t>Brief Introduction for </a:t>
            </a:r>
            <a:r>
              <a:rPr lang="en-US" sz="1400" dirty="0" err="1" smtClean="0">
                <a:latin typeface="Times New Roman" pitchFamily="18" charset="0"/>
                <a:cs typeface="Times New Roman" pitchFamily="18" charset="0"/>
              </a:rPr>
              <a:t>Koppen</a:t>
            </a:r>
            <a:endParaRPr lang="en-US" sz="1400" dirty="0" smtClean="0">
              <a:latin typeface="Times New Roman" pitchFamily="18" charset="0"/>
              <a:cs typeface="Times New Roman" pitchFamily="18" charset="0"/>
            </a:endParaRPr>
          </a:p>
          <a:p>
            <a:pPr lvl="0">
              <a:buFont typeface="Wingdings" pitchFamily="2" charset="2"/>
              <a:buChar char="ü"/>
            </a:pPr>
            <a:r>
              <a:rPr lang="en-US" sz="1400" dirty="0" smtClean="0">
                <a:latin typeface="Times New Roman" pitchFamily="18" charset="0"/>
                <a:cs typeface="Times New Roman" pitchFamily="18" charset="0"/>
              </a:rPr>
              <a:t>Symbols and Chart (Latest version)</a:t>
            </a:r>
          </a:p>
          <a:p>
            <a:pPr lvl="0">
              <a:buFont typeface="Wingdings" pitchFamily="2" charset="2"/>
              <a:buChar char="ü"/>
            </a:pPr>
            <a:r>
              <a:rPr lang="en-US" sz="1400" dirty="0" smtClean="0">
                <a:latin typeface="Times New Roman" pitchFamily="18" charset="0"/>
                <a:cs typeface="Times New Roman" pitchFamily="18" charset="0"/>
              </a:rPr>
              <a:t>Brief Description</a:t>
            </a:r>
          </a:p>
          <a:p>
            <a:pPr lvl="0">
              <a:buFont typeface="Wingdings" pitchFamily="2" charset="2"/>
              <a:buChar char="ü"/>
            </a:pPr>
            <a:r>
              <a:rPr lang="en-US" sz="1400" dirty="0" smtClean="0">
                <a:latin typeface="Times New Roman" pitchFamily="18" charset="0"/>
                <a:cs typeface="Times New Roman" pitchFamily="18" charset="0"/>
              </a:rPr>
              <a:t>Merits and Demerits</a:t>
            </a:r>
          </a:p>
          <a:p>
            <a:pPr>
              <a:buFont typeface="Wingdings" pitchFamily="2" charset="2"/>
              <a:buChar char="ü"/>
            </a:pPr>
            <a:r>
              <a:rPr lang="en-US" sz="1400" dirty="0" smtClean="0">
                <a:latin typeface="Times New Roman" pitchFamily="18" charset="0"/>
                <a:cs typeface="Times New Roman" pitchFamily="18" charset="0"/>
              </a:rPr>
              <a:t>Relation with vegetation </a:t>
            </a:r>
            <a:r>
              <a:rPr lang="en-US" sz="1400" dirty="0" err="1" smtClean="0">
                <a:latin typeface="Times New Roman" pitchFamily="18" charset="0"/>
                <a:cs typeface="Times New Roman" pitchFamily="18" charset="0"/>
              </a:rPr>
              <a:t>Zonation</a:t>
            </a:r>
            <a:endParaRPr lang="en-US" sz="1400" dirty="0" smtClean="0">
              <a:latin typeface="Times New Roman" pitchFamily="18" charset="0"/>
              <a:cs typeface="Times New Roman" pitchFamily="18" charset="0"/>
            </a:endParaRPr>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066800"/>
          <a:ext cx="7924800" cy="3689893"/>
        </p:xfrm>
        <a:graphic>
          <a:graphicData uri="http://schemas.openxmlformats.org/drawingml/2006/table">
            <a:tbl>
              <a:tblPr/>
              <a:tblGrid>
                <a:gridCol w="4437575"/>
                <a:gridCol w="1110233"/>
                <a:gridCol w="2376992"/>
              </a:tblGrid>
              <a:tr h="376138">
                <a:tc rowSpan="2">
                  <a:txBody>
                    <a:bodyPr/>
                    <a:lstStyle/>
                    <a:p>
                      <a:pPr marL="0" marR="0">
                        <a:lnSpc>
                          <a:spcPct val="115000"/>
                        </a:lnSpc>
                        <a:spcBef>
                          <a:spcPts val="300"/>
                        </a:spcBef>
                        <a:spcAft>
                          <a:spcPts val="300"/>
                        </a:spcAft>
                      </a:pPr>
                      <a:r>
                        <a:rPr lang="en-GB" sz="1600" b="1" dirty="0">
                          <a:latin typeface="Times New Roman" pitchFamily="18" charset="0"/>
                          <a:ea typeface="Calibri"/>
                          <a:cs typeface="Times New Roman" pitchFamily="18" charset="0"/>
                        </a:rPr>
                        <a:t>Course Type</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300"/>
                        </a:spcBef>
                        <a:spcAft>
                          <a:spcPts val="300"/>
                        </a:spcAft>
                      </a:pPr>
                      <a:r>
                        <a:rPr lang="en-GB" sz="1600" b="1">
                          <a:latin typeface="Times New Roman" pitchFamily="18" charset="0"/>
                          <a:ea typeface="Calibri"/>
                          <a:cs typeface="Times New Roman" pitchFamily="18" charset="0"/>
                        </a:rPr>
                        <a:t>Total Papers</a:t>
                      </a:r>
                      <a:endParaRPr lang="en-GB" sz="16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b="1" dirty="0">
                          <a:latin typeface="Times New Roman" pitchFamily="18" charset="0"/>
                          <a:ea typeface="Calibri"/>
                          <a:cs typeface="Times New Roman" pitchFamily="18" charset="0"/>
                        </a:rPr>
                        <a:t>Credits</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157">
                <a:tc vMerge="1">
                  <a:txBody>
                    <a:bodyPr/>
                    <a:lstStyle/>
                    <a:p>
                      <a:endParaRPr lang="en-GB"/>
                    </a:p>
                  </a:txBody>
                  <a:tcPr/>
                </a:tc>
                <a:tc vMerge="1">
                  <a:txBody>
                    <a:bodyPr/>
                    <a:lstStyle/>
                    <a:p>
                      <a:endParaRPr lang="en-GB"/>
                    </a:p>
                  </a:txBody>
                  <a:tcPr/>
                </a:tc>
                <a:tc>
                  <a:txBody>
                    <a:bodyPr/>
                    <a:lstStyle/>
                    <a:p>
                      <a:pPr marL="0" marR="0" algn="ctr">
                        <a:lnSpc>
                          <a:spcPct val="115000"/>
                        </a:lnSpc>
                        <a:spcBef>
                          <a:spcPts val="300"/>
                        </a:spcBef>
                        <a:spcAft>
                          <a:spcPts val="300"/>
                        </a:spcAft>
                      </a:pPr>
                      <a:r>
                        <a:rPr lang="en-GB" sz="1600" cap="small" dirty="0">
                          <a:latin typeface="Times New Roman" pitchFamily="18" charset="0"/>
                          <a:ea typeface="Calibri"/>
                          <a:cs typeface="Times New Roman" pitchFamily="18" charset="0"/>
                        </a:rPr>
                        <a:t>Theory + Practical</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7245">
                <a:tc>
                  <a:txBody>
                    <a:bodyPr/>
                    <a:lstStyle/>
                    <a:p>
                      <a:pPr marL="0" marR="0">
                        <a:lnSpc>
                          <a:spcPct val="115000"/>
                        </a:lnSpc>
                        <a:spcBef>
                          <a:spcPts val="300"/>
                        </a:spcBef>
                        <a:spcAft>
                          <a:spcPts val="300"/>
                        </a:spcAft>
                      </a:pPr>
                      <a:r>
                        <a:rPr lang="en-GB" dirty="0" smtClean="0"/>
                        <a:t>G-CC</a:t>
                      </a:r>
                      <a:r>
                        <a:rPr lang="en-GB" sz="1600" dirty="0" smtClean="0">
                          <a:solidFill>
                            <a:srgbClr val="0000FF"/>
                          </a:solidFill>
                          <a:latin typeface="Times New Roman" pitchFamily="18" charset="0"/>
                          <a:ea typeface="Calibri"/>
                          <a:cs typeface="Times New Roman" pitchFamily="18" charset="0"/>
                        </a:rPr>
                        <a:t> Core </a:t>
                      </a:r>
                      <a:r>
                        <a:rPr lang="en-GB" sz="1600" dirty="0">
                          <a:solidFill>
                            <a:srgbClr val="0000FF"/>
                          </a:solidFill>
                          <a:latin typeface="Times New Roman" pitchFamily="18" charset="0"/>
                          <a:ea typeface="Calibri"/>
                          <a:cs typeface="Times New Roman" pitchFamily="18" charset="0"/>
                        </a:rPr>
                        <a:t>Course: Geography and two other disciplines</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1930" algn="r">
                        <a:lnSpc>
                          <a:spcPct val="115000"/>
                        </a:lnSpc>
                        <a:spcBef>
                          <a:spcPts val="300"/>
                        </a:spcBef>
                        <a:spcAft>
                          <a:spcPts val="300"/>
                        </a:spcAft>
                      </a:pPr>
                      <a:r>
                        <a:rPr lang="en-GB" sz="1600" dirty="0">
                          <a:solidFill>
                            <a:srgbClr val="0000FF"/>
                          </a:solidFill>
                          <a:latin typeface="Times New Roman" pitchFamily="18" charset="0"/>
                          <a:ea typeface="Calibri"/>
                          <a:cs typeface="Times New Roman" pitchFamily="18" charset="0"/>
                        </a:rPr>
                        <a:t>12</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91465" algn="r">
                        <a:lnSpc>
                          <a:spcPct val="115000"/>
                        </a:lnSpc>
                        <a:spcBef>
                          <a:spcPts val="300"/>
                        </a:spcBef>
                        <a:spcAft>
                          <a:spcPts val="300"/>
                        </a:spcAft>
                      </a:pPr>
                      <a:r>
                        <a:rPr lang="en-GB" sz="1600" dirty="0">
                          <a:solidFill>
                            <a:srgbClr val="0000FF"/>
                          </a:solidFill>
                          <a:latin typeface="Times New Roman" pitchFamily="18" charset="0"/>
                          <a:ea typeface="Calibri"/>
                          <a:cs typeface="Times New Roman" pitchFamily="18" charset="0"/>
                        </a:rPr>
                        <a:t>12</a:t>
                      </a:r>
                      <a:r>
                        <a:rPr lang="en-GB" sz="1600" dirty="0">
                          <a:solidFill>
                            <a:srgbClr val="000000"/>
                          </a:solidFill>
                          <a:latin typeface="Times New Roman" pitchFamily="18" charset="0"/>
                          <a:ea typeface="Calibri"/>
                          <a:cs typeface="Times New Roman" pitchFamily="18" charset="0"/>
                        </a:rPr>
                        <a:t>×4 = 48</a:t>
                      </a:r>
                      <a:endParaRPr lang="en-GB" sz="1600" dirty="0">
                        <a:latin typeface="Times New Roman" pitchFamily="18" charset="0"/>
                        <a:ea typeface="Calibri"/>
                        <a:cs typeface="Times New Roman" pitchFamily="18" charset="0"/>
                      </a:endParaRPr>
                    </a:p>
                    <a:p>
                      <a:pPr marL="0" marR="291465" algn="r">
                        <a:lnSpc>
                          <a:spcPct val="115000"/>
                        </a:lnSpc>
                        <a:spcBef>
                          <a:spcPts val="300"/>
                        </a:spcBef>
                        <a:spcAft>
                          <a:spcPts val="300"/>
                        </a:spcAft>
                      </a:pPr>
                      <a:r>
                        <a:rPr lang="en-GB" sz="1600" dirty="0">
                          <a:solidFill>
                            <a:srgbClr val="0000FF"/>
                          </a:solidFill>
                          <a:latin typeface="Times New Roman" pitchFamily="18" charset="0"/>
                          <a:ea typeface="Calibri"/>
                          <a:cs typeface="Times New Roman" pitchFamily="18" charset="0"/>
                        </a:rPr>
                        <a:t>12</a:t>
                      </a:r>
                      <a:r>
                        <a:rPr lang="en-GB" sz="1600" dirty="0">
                          <a:solidFill>
                            <a:srgbClr val="000000"/>
                          </a:solidFill>
                          <a:latin typeface="Times New Roman" pitchFamily="18" charset="0"/>
                          <a:ea typeface="Calibri"/>
                          <a:cs typeface="Times New Roman" pitchFamily="18" charset="0"/>
                        </a:rPr>
                        <a:t>×2 = 24</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7245">
                <a:tc>
                  <a:txBody>
                    <a:bodyPr/>
                    <a:lstStyle/>
                    <a:p>
                      <a:pPr marL="0" marR="0">
                        <a:lnSpc>
                          <a:spcPct val="115000"/>
                        </a:lnSpc>
                        <a:spcBef>
                          <a:spcPts val="300"/>
                        </a:spcBef>
                        <a:spcAft>
                          <a:spcPts val="300"/>
                        </a:spcAft>
                      </a:pPr>
                      <a:r>
                        <a:rPr lang="en-GB" sz="1600" dirty="0" smtClean="0">
                          <a:solidFill>
                            <a:srgbClr val="9900CC"/>
                          </a:solidFill>
                          <a:latin typeface="Times New Roman" pitchFamily="18" charset="0"/>
                          <a:ea typeface="Calibri"/>
                          <a:cs typeface="Times New Roman" pitchFamily="18" charset="0"/>
                        </a:rPr>
                        <a:t>G-DSE Discipline </a:t>
                      </a:r>
                      <a:r>
                        <a:rPr lang="en-GB" sz="1600" dirty="0">
                          <a:solidFill>
                            <a:srgbClr val="9900CC"/>
                          </a:solidFill>
                          <a:latin typeface="Times New Roman" pitchFamily="18" charset="0"/>
                          <a:ea typeface="Calibri"/>
                          <a:cs typeface="Times New Roman" pitchFamily="18" charset="0"/>
                        </a:rPr>
                        <a:t>Specific Electives: Geography and two other disciplines</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1930" algn="r">
                        <a:lnSpc>
                          <a:spcPct val="115000"/>
                        </a:lnSpc>
                        <a:spcBef>
                          <a:spcPts val="300"/>
                        </a:spcBef>
                        <a:spcAft>
                          <a:spcPts val="300"/>
                        </a:spcAft>
                      </a:pPr>
                      <a:r>
                        <a:rPr lang="en-GB" sz="1600" dirty="0">
                          <a:solidFill>
                            <a:srgbClr val="9900CC"/>
                          </a:solidFill>
                          <a:latin typeface="Times New Roman" pitchFamily="18" charset="0"/>
                          <a:ea typeface="Calibri"/>
                          <a:cs typeface="Times New Roman" pitchFamily="18" charset="0"/>
                        </a:rPr>
                        <a:t>6</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91465" algn="r">
                        <a:lnSpc>
                          <a:spcPct val="115000"/>
                        </a:lnSpc>
                        <a:spcBef>
                          <a:spcPts val="300"/>
                        </a:spcBef>
                        <a:spcAft>
                          <a:spcPts val="300"/>
                        </a:spcAft>
                      </a:pPr>
                      <a:r>
                        <a:rPr lang="en-GB" sz="1600" dirty="0">
                          <a:solidFill>
                            <a:srgbClr val="9900CC"/>
                          </a:solidFill>
                          <a:latin typeface="Times New Roman" pitchFamily="18" charset="0"/>
                          <a:ea typeface="Calibri"/>
                          <a:cs typeface="Times New Roman" pitchFamily="18" charset="0"/>
                        </a:rPr>
                        <a:t>6 </a:t>
                      </a:r>
                      <a:r>
                        <a:rPr lang="en-GB" sz="1600" dirty="0">
                          <a:latin typeface="Times New Roman" pitchFamily="18" charset="0"/>
                          <a:ea typeface="Calibri"/>
                          <a:cs typeface="Times New Roman" pitchFamily="18" charset="0"/>
                        </a:rPr>
                        <a:t>×4 = 24</a:t>
                      </a:r>
                    </a:p>
                    <a:p>
                      <a:pPr marL="0" marR="291465" algn="r">
                        <a:lnSpc>
                          <a:spcPct val="115000"/>
                        </a:lnSpc>
                        <a:spcBef>
                          <a:spcPts val="300"/>
                        </a:spcBef>
                        <a:spcAft>
                          <a:spcPts val="300"/>
                        </a:spcAft>
                      </a:pPr>
                      <a:r>
                        <a:rPr lang="en-GB" sz="1600" dirty="0">
                          <a:solidFill>
                            <a:srgbClr val="9900CC"/>
                          </a:solidFill>
                          <a:latin typeface="Times New Roman" pitchFamily="18" charset="0"/>
                          <a:ea typeface="Calibri"/>
                          <a:cs typeface="Times New Roman" pitchFamily="18" charset="0"/>
                        </a:rPr>
                        <a:t>6 </a:t>
                      </a:r>
                      <a:r>
                        <a:rPr lang="en-GB" sz="1600" dirty="0">
                          <a:latin typeface="Times New Roman" pitchFamily="18" charset="0"/>
                          <a:ea typeface="Calibri"/>
                          <a:cs typeface="Times New Roman" pitchFamily="18" charset="0"/>
                        </a:rPr>
                        <a:t>×2 = 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138">
                <a:tc>
                  <a:txBody>
                    <a:bodyPr/>
                    <a:lstStyle/>
                    <a:p>
                      <a:pPr marL="0" marR="0">
                        <a:lnSpc>
                          <a:spcPct val="115000"/>
                        </a:lnSpc>
                        <a:spcBef>
                          <a:spcPts val="300"/>
                        </a:spcBef>
                        <a:spcAft>
                          <a:spcPts val="300"/>
                        </a:spcAft>
                      </a:pPr>
                      <a:r>
                        <a:rPr lang="en-GB" sz="1600" dirty="0" smtClean="0">
                          <a:latin typeface="Times New Roman" pitchFamily="18" charset="0"/>
                          <a:ea typeface="Calibri"/>
                          <a:cs typeface="Times New Roman" pitchFamily="18" charset="0"/>
                        </a:rPr>
                        <a:t>AECC Ability </a:t>
                      </a:r>
                      <a:r>
                        <a:rPr lang="en-GB" sz="1600" dirty="0">
                          <a:latin typeface="Times New Roman" pitchFamily="18" charset="0"/>
                          <a:ea typeface="Calibri"/>
                          <a:cs typeface="Times New Roman" pitchFamily="18" charset="0"/>
                        </a:rPr>
                        <a:t>Enhancement Course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1930" algn="r">
                        <a:lnSpc>
                          <a:spcPct val="115000"/>
                        </a:lnSpc>
                        <a:spcBef>
                          <a:spcPts val="300"/>
                        </a:spcBef>
                        <a:spcAft>
                          <a:spcPts val="300"/>
                        </a:spcAft>
                      </a:pPr>
                      <a:r>
                        <a:rPr lang="en-GB" sz="1600">
                          <a:latin typeface="Times New Roman" pitchFamily="18" charset="0"/>
                          <a:ea typeface="Calibri"/>
                          <a:cs typeface="Times New Roman"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91465" algn="r">
                        <a:lnSpc>
                          <a:spcPct val="115000"/>
                        </a:lnSpc>
                        <a:spcBef>
                          <a:spcPts val="300"/>
                        </a:spcBef>
                        <a:spcAft>
                          <a:spcPts val="300"/>
                        </a:spcAft>
                      </a:pPr>
                      <a:r>
                        <a:rPr lang="en-GB" sz="1600" dirty="0">
                          <a:solidFill>
                            <a:srgbClr val="000000"/>
                          </a:solidFill>
                          <a:latin typeface="Times New Roman" pitchFamily="18" charset="0"/>
                          <a:ea typeface="Calibri"/>
                          <a:cs typeface="Times New Roman" pitchFamily="18" charset="0"/>
                        </a:rPr>
                        <a:t>2×2 = 04</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138">
                <a:tc>
                  <a:txBody>
                    <a:bodyPr/>
                    <a:lstStyle/>
                    <a:p>
                      <a:pPr marL="0" marR="0">
                        <a:lnSpc>
                          <a:spcPct val="115000"/>
                        </a:lnSpc>
                        <a:spcBef>
                          <a:spcPts val="300"/>
                        </a:spcBef>
                        <a:spcAft>
                          <a:spcPts val="300"/>
                        </a:spcAft>
                      </a:pPr>
                      <a:r>
                        <a:rPr lang="en-GB" sz="1600" dirty="0" smtClean="0">
                          <a:solidFill>
                            <a:srgbClr val="808000"/>
                          </a:solidFill>
                          <a:latin typeface="Times New Roman" pitchFamily="18" charset="0"/>
                          <a:ea typeface="Calibri"/>
                          <a:cs typeface="Times New Roman" pitchFamily="18" charset="0"/>
                        </a:rPr>
                        <a:t>G-SEC Skill </a:t>
                      </a:r>
                      <a:r>
                        <a:rPr lang="en-GB" sz="1600" dirty="0">
                          <a:solidFill>
                            <a:srgbClr val="808000"/>
                          </a:solidFill>
                          <a:latin typeface="Times New Roman" pitchFamily="18" charset="0"/>
                          <a:ea typeface="Calibri"/>
                          <a:cs typeface="Times New Roman" pitchFamily="18" charset="0"/>
                        </a:rPr>
                        <a:t>Enhancement </a:t>
                      </a:r>
                      <a:r>
                        <a:rPr lang="en-GB" sz="1600" dirty="0" smtClean="0">
                          <a:solidFill>
                            <a:srgbClr val="808000"/>
                          </a:solidFill>
                          <a:latin typeface="Times New Roman" pitchFamily="18" charset="0"/>
                          <a:ea typeface="Calibri"/>
                          <a:cs typeface="Times New Roman" pitchFamily="18" charset="0"/>
                        </a:rPr>
                        <a:t>Course : From geography</a:t>
                      </a:r>
                      <a:r>
                        <a:rPr lang="en-GB" sz="1600" baseline="0" dirty="0" smtClean="0">
                          <a:solidFill>
                            <a:srgbClr val="808000"/>
                          </a:solidFill>
                          <a:latin typeface="Times New Roman" pitchFamily="18" charset="0"/>
                          <a:ea typeface="Calibri"/>
                          <a:cs typeface="Times New Roman" pitchFamily="18" charset="0"/>
                        </a:rPr>
                        <a:t> and /or other disciplines</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1930" algn="r">
                        <a:lnSpc>
                          <a:spcPct val="115000"/>
                        </a:lnSpc>
                        <a:spcBef>
                          <a:spcPts val="300"/>
                        </a:spcBef>
                        <a:spcAft>
                          <a:spcPts val="300"/>
                        </a:spcAft>
                      </a:pPr>
                      <a:r>
                        <a:rPr lang="en-GB" sz="1600" dirty="0">
                          <a:solidFill>
                            <a:srgbClr val="808000"/>
                          </a:solidFill>
                          <a:latin typeface="Times New Roman" pitchFamily="18" charset="0"/>
                          <a:ea typeface="Calibri"/>
                          <a:cs typeface="Times New Roman" pitchFamily="18" charset="0"/>
                        </a:rPr>
                        <a:t>4</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91465" algn="r">
                        <a:lnSpc>
                          <a:spcPct val="115000"/>
                        </a:lnSpc>
                        <a:spcBef>
                          <a:spcPts val="300"/>
                        </a:spcBef>
                        <a:spcAft>
                          <a:spcPts val="300"/>
                        </a:spcAft>
                      </a:pPr>
                      <a:r>
                        <a:rPr lang="en-GB" sz="1600" dirty="0">
                          <a:solidFill>
                            <a:srgbClr val="808000"/>
                          </a:solidFill>
                          <a:latin typeface="Times New Roman" pitchFamily="18" charset="0"/>
                          <a:ea typeface="Calibri"/>
                          <a:cs typeface="Times New Roman" pitchFamily="18" charset="0"/>
                        </a:rPr>
                        <a:t>4</a:t>
                      </a:r>
                      <a:r>
                        <a:rPr lang="en-GB" sz="1600" dirty="0">
                          <a:latin typeface="Times New Roman" pitchFamily="18" charset="0"/>
                          <a:ea typeface="Calibri"/>
                          <a:cs typeface="Times New Roman" pitchFamily="18" charset="0"/>
                        </a:rPr>
                        <a:t>×2</a:t>
                      </a:r>
                      <a:r>
                        <a:rPr lang="en-GB" sz="1600" dirty="0">
                          <a:solidFill>
                            <a:srgbClr val="000000"/>
                          </a:solidFill>
                          <a:latin typeface="Times New Roman" pitchFamily="18" charset="0"/>
                          <a:ea typeface="Calibri"/>
                          <a:cs typeface="Times New Roman" pitchFamily="18" charset="0"/>
                        </a:rPr>
                        <a:t> = 08</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138">
                <a:tc>
                  <a:txBody>
                    <a:bodyPr/>
                    <a:lstStyle/>
                    <a:p>
                      <a:pPr marL="0" marR="0">
                        <a:lnSpc>
                          <a:spcPct val="115000"/>
                        </a:lnSpc>
                        <a:spcBef>
                          <a:spcPts val="300"/>
                        </a:spcBef>
                        <a:spcAft>
                          <a:spcPts val="300"/>
                        </a:spcAft>
                      </a:pPr>
                      <a:r>
                        <a:rPr lang="en-GB" sz="1600" dirty="0">
                          <a:latin typeface="Times New Roman" pitchFamily="18" charset="0"/>
                          <a:ea typeface="Calibri"/>
                          <a:cs typeface="Times New Roman"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1930" algn="r">
                        <a:lnSpc>
                          <a:spcPct val="115000"/>
                        </a:lnSpc>
                        <a:spcBef>
                          <a:spcPts val="300"/>
                        </a:spcBef>
                        <a:spcAft>
                          <a:spcPts val="300"/>
                        </a:spcAft>
                      </a:pPr>
                      <a:r>
                        <a:rPr lang="en-GB" sz="1600" dirty="0" smtClean="0">
                          <a:latin typeface="Times New Roman" pitchFamily="18" charset="0"/>
                          <a:ea typeface="Calibri"/>
                          <a:cs typeface="Times New Roman" pitchFamily="18" charset="0"/>
                        </a:rPr>
                        <a:t>24</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91465" algn="r">
                        <a:lnSpc>
                          <a:spcPct val="115000"/>
                        </a:lnSpc>
                        <a:spcBef>
                          <a:spcPts val="300"/>
                        </a:spcBef>
                        <a:spcAft>
                          <a:spcPts val="300"/>
                        </a:spcAft>
                      </a:pPr>
                      <a:r>
                        <a:rPr lang="en-GB" sz="1600" dirty="0">
                          <a:solidFill>
                            <a:srgbClr val="000000"/>
                          </a:solidFill>
                          <a:latin typeface="Times New Roman" pitchFamily="18" charset="0"/>
                          <a:ea typeface="Calibri"/>
                          <a:cs typeface="Times New Roman" pitchFamily="18" charset="0"/>
                        </a:rPr>
                        <a:t>120</a:t>
                      </a:r>
                      <a:endParaRPr lang="en-GB" sz="1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1447800" y="381000"/>
            <a:ext cx="6781800" cy="400110"/>
          </a:xfrm>
          <a:prstGeom prst="rect">
            <a:avLst/>
          </a:prstGeom>
        </p:spPr>
        <p:txBody>
          <a:bodyPr wrap="square">
            <a:spAutoFit/>
          </a:bodyPr>
          <a:lstStyle/>
          <a:p>
            <a:r>
              <a:rPr kumimoji="0" lang="en-GB" sz="2000" b="1" i="0" u="none" strike="noStrike" cap="none" normalizeH="0" baseline="0" dirty="0" smtClean="0">
                <a:ln>
                  <a:noFill/>
                </a:ln>
                <a:solidFill>
                  <a:schemeClr val="accent6">
                    <a:lumMod val="75000"/>
                  </a:schemeClr>
                </a:solidFill>
                <a:effectLst/>
                <a:latin typeface="Bell MT" pitchFamily="18" charset="0"/>
                <a:ea typeface="Times New Roman" pitchFamily="18" charset="0"/>
                <a:cs typeface="Times New Roman" pitchFamily="18" charset="0"/>
              </a:rPr>
              <a:t>C</a:t>
            </a:r>
            <a:r>
              <a:rPr kumimoji="0" lang="en-GB" sz="2000" b="1" i="0" u="none" strike="noStrike" cap="none" normalizeH="0" baseline="0" dirty="0" smtClean="0" bmk="">
                <a:ln>
                  <a:noFill/>
                </a:ln>
                <a:solidFill>
                  <a:schemeClr val="accent6">
                    <a:lumMod val="75000"/>
                  </a:schemeClr>
                </a:solidFill>
                <a:effectLst/>
                <a:latin typeface="Bell MT" pitchFamily="18" charset="0"/>
                <a:ea typeface="Times New Roman" pitchFamily="18" charset="0"/>
                <a:cs typeface="Times New Roman" pitchFamily="18" charset="0"/>
              </a:rPr>
              <a:t>redit Distribution across Courses: General Course</a:t>
            </a:r>
            <a:endParaRPr lang="en-GB" sz="2000" dirty="0">
              <a:solidFill>
                <a:schemeClr val="accent6">
                  <a:lumMod val="75000"/>
                </a:schemeClr>
              </a:solidFill>
              <a:latin typeface="Bell MT" pitchFamily="18" charset="0"/>
            </a:endParaRPr>
          </a:p>
        </p:txBody>
      </p:sp>
      <p:sp>
        <p:nvSpPr>
          <p:cNvPr id="5" name="Rectangle 4"/>
          <p:cNvSpPr/>
          <p:nvPr/>
        </p:nvSpPr>
        <p:spPr>
          <a:xfrm>
            <a:off x="762000" y="5105400"/>
            <a:ext cx="7543800" cy="276999"/>
          </a:xfrm>
          <a:prstGeom prst="rect">
            <a:avLst/>
          </a:prstGeom>
        </p:spPr>
        <p:txBody>
          <a:bodyPr wrap="square">
            <a:spAutoFit/>
          </a:bodyPr>
          <a:lstStyle/>
          <a:p>
            <a:r>
              <a:rPr kumimoji="0" lang="en-GB"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*Tutorials of 1 Credit will be conducted in case there is no practical component</a:t>
            </a:r>
            <a:endParaRPr lang="en-GB"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4600" y="152400"/>
            <a:ext cx="2321854" cy="369332"/>
          </a:xfrm>
          <a:prstGeom prst="rect">
            <a:avLst/>
          </a:prstGeom>
        </p:spPr>
        <p:txBody>
          <a:bodyPr wrap="none">
            <a:spAutoFit/>
          </a:bodyPr>
          <a:lstStyle/>
          <a:p>
            <a:r>
              <a:rPr lang="en-US" b="1" dirty="0" smtClean="0">
                <a:solidFill>
                  <a:srgbClr val="FFC000"/>
                </a:solidFill>
              </a:rPr>
              <a:t>Unit II: Soil Geography</a:t>
            </a:r>
            <a:endParaRPr lang="en-US" dirty="0">
              <a:solidFill>
                <a:srgbClr val="FFC000"/>
              </a:solidFill>
            </a:endParaRPr>
          </a:p>
        </p:txBody>
      </p:sp>
      <p:sp>
        <p:nvSpPr>
          <p:cNvPr id="3" name="TextBox 2"/>
          <p:cNvSpPr txBox="1"/>
          <p:nvPr/>
        </p:nvSpPr>
        <p:spPr>
          <a:xfrm>
            <a:off x="0" y="533400"/>
            <a:ext cx="4191000" cy="1169551"/>
          </a:xfrm>
          <a:prstGeom prst="rect">
            <a:avLst/>
          </a:prstGeom>
          <a:noFill/>
        </p:spPr>
        <p:txBody>
          <a:bodyPr wrap="square" rtlCol="0">
            <a:spAutoFit/>
          </a:bodyPr>
          <a:lstStyle/>
          <a:p>
            <a:r>
              <a:rPr lang="en-US" sz="1400" b="1" dirty="0" smtClean="0">
                <a:latin typeface="Arial" pitchFamily="34" charset="0"/>
                <a:cs typeface="Arial" pitchFamily="34" charset="0"/>
              </a:rPr>
              <a:t>6. Factors of soil formation [</a:t>
            </a:r>
            <a:r>
              <a:rPr lang="en-US" sz="1400" b="1" dirty="0" smtClean="0">
                <a:solidFill>
                  <a:schemeClr val="accent6">
                    <a:lumMod val="75000"/>
                  </a:schemeClr>
                </a:solidFill>
                <a:latin typeface="Arial" pitchFamily="34" charset="0"/>
                <a:cs typeface="Arial" pitchFamily="34" charset="0"/>
              </a:rPr>
              <a:t>4 classes</a:t>
            </a:r>
            <a:r>
              <a:rPr lang="en-US" sz="1400" b="1" dirty="0" smtClean="0">
                <a:latin typeface="Arial" pitchFamily="34" charset="0"/>
                <a:cs typeface="Arial" pitchFamily="34" charset="0"/>
              </a:rPr>
              <a:t>]</a:t>
            </a:r>
          </a:p>
          <a:p>
            <a:pPr lvl="0"/>
            <a:r>
              <a:rPr lang="en-US" sz="1400" dirty="0" smtClean="0">
                <a:latin typeface="Times New Roman" pitchFamily="18" charset="0"/>
                <a:cs typeface="Times New Roman" pitchFamily="18" charset="0"/>
              </a:rPr>
              <a:t>Concept and importance of Soil [1]</a:t>
            </a:r>
          </a:p>
          <a:p>
            <a:pPr lvl="0"/>
            <a:r>
              <a:rPr lang="en-US" sz="1400" dirty="0" smtClean="0">
                <a:latin typeface="Times New Roman" pitchFamily="18" charset="0"/>
                <a:cs typeface="Times New Roman" pitchFamily="18" charset="0"/>
              </a:rPr>
              <a:t> Factors of Soil Formation (Contribution of V.V. </a:t>
            </a:r>
            <a:r>
              <a:rPr lang="en-US" sz="1400" dirty="0" err="1" smtClean="0">
                <a:latin typeface="Times New Roman" pitchFamily="18" charset="0"/>
                <a:cs typeface="Times New Roman" pitchFamily="18" charset="0"/>
              </a:rPr>
              <a:t>Dokuchaev</a:t>
            </a:r>
            <a:r>
              <a:rPr lang="en-US" sz="1400" dirty="0" smtClean="0">
                <a:latin typeface="Times New Roman" pitchFamily="18" charset="0"/>
                <a:cs typeface="Times New Roman" pitchFamily="18" charset="0"/>
              </a:rPr>
              <a:t> and Jenny) [3] </a:t>
            </a:r>
          </a:p>
          <a:p>
            <a:endParaRPr lang="en-US" sz="1400" dirty="0" smtClean="0"/>
          </a:p>
        </p:txBody>
      </p:sp>
      <p:sp>
        <p:nvSpPr>
          <p:cNvPr id="4" name="TextBox 3"/>
          <p:cNvSpPr txBox="1"/>
          <p:nvPr/>
        </p:nvSpPr>
        <p:spPr>
          <a:xfrm>
            <a:off x="3886200" y="609600"/>
            <a:ext cx="5029200" cy="1600438"/>
          </a:xfrm>
          <a:prstGeom prst="rect">
            <a:avLst/>
          </a:prstGeom>
          <a:noFill/>
        </p:spPr>
        <p:txBody>
          <a:bodyPr wrap="square" rtlCol="0">
            <a:spAutoFit/>
          </a:bodyPr>
          <a:lstStyle/>
          <a:p>
            <a:r>
              <a:rPr lang="en-US" sz="1400" b="1" dirty="0" smtClean="0">
                <a:latin typeface="Arial" pitchFamily="34" charset="0"/>
                <a:cs typeface="Arial" pitchFamily="34" charset="0"/>
              </a:rPr>
              <a:t>7. Soil profile development under different climatic conditions [</a:t>
            </a:r>
            <a:r>
              <a:rPr lang="en-US" sz="1400" b="1" dirty="0" smtClean="0">
                <a:solidFill>
                  <a:schemeClr val="accent6">
                    <a:lumMod val="75000"/>
                  </a:schemeClr>
                </a:solidFill>
                <a:latin typeface="Arial" pitchFamily="34" charset="0"/>
                <a:cs typeface="Arial" pitchFamily="34" charset="0"/>
              </a:rPr>
              <a:t>6 classes]</a:t>
            </a:r>
          </a:p>
          <a:p>
            <a:pPr lvl="0"/>
            <a:r>
              <a:rPr lang="en-US" sz="1400" dirty="0" smtClean="0">
                <a:latin typeface="Times New Roman" pitchFamily="18" charset="0"/>
                <a:cs typeface="Times New Roman" pitchFamily="18" charset="0"/>
              </a:rPr>
              <a:t>Development of Horizons</a:t>
            </a:r>
          </a:p>
          <a:p>
            <a:pPr lvl="0"/>
            <a:r>
              <a:rPr lang="en-US" sz="1400" dirty="0" smtClean="0">
                <a:latin typeface="Times New Roman" pitchFamily="18" charset="0"/>
                <a:cs typeface="Times New Roman" pitchFamily="18" charset="0"/>
              </a:rPr>
              <a:t>Name of Horizons</a:t>
            </a:r>
          </a:p>
          <a:p>
            <a:pPr lvl="0"/>
            <a:r>
              <a:rPr lang="en-US" sz="1400" dirty="0" smtClean="0">
                <a:latin typeface="Times New Roman" pitchFamily="18" charset="0"/>
                <a:cs typeface="Times New Roman" pitchFamily="18" charset="0"/>
              </a:rPr>
              <a:t>Processes: </a:t>
            </a:r>
            <a:r>
              <a:rPr lang="en-US" sz="1400" dirty="0" err="1" smtClean="0">
                <a:latin typeface="Times New Roman" pitchFamily="18" charset="0"/>
                <a:cs typeface="Times New Roman" pitchFamily="18" charset="0"/>
              </a:rPr>
              <a:t>Eluviation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Illuviation</a:t>
            </a:r>
            <a:r>
              <a:rPr lang="en-US" sz="1400" dirty="0" smtClean="0">
                <a:latin typeface="Times New Roman" pitchFamily="18" charset="0"/>
                <a:cs typeface="Times New Roman" pitchFamily="18" charset="0"/>
              </a:rPr>
              <a:t>, Leaching Vs Capillary Rise </a:t>
            </a:r>
          </a:p>
          <a:p>
            <a:pPr lvl="0"/>
            <a:r>
              <a:rPr lang="en-US" sz="1400" dirty="0" smtClean="0">
                <a:latin typeface="Times New Roman" pitchFamily="18" charset="0"/>
                <a:cs typeface="Times New Roman" pitchFamily="18" charset="0"/>
              </a:rPr>
              <a:t>Simple Diagram</a:t>
            </a:r>
          </a:p>
          <a:p>
            <a:pPr lvl="0"/>
            <a:r>
              <a:rPr lang="en-US" sz="1400" dirty="0" smtClean="0">
                <a:latin typeface="Times New Roman" pitchFamily="18" charset="0"/>
                <a:cs typeface="Times New Roman" pitchFamily="18" charset="0"/>
              </a:rPr>
              <a:t>Profile of </a:t>
            </a:r>
            <a:r>
              <a:rPr lang="en-US" sz="1400" dirty="0" err="1" smtClean="0">
                <a:latin typeface="Times New Roman" pitchFamily="18" charset="0"/>
                <a:cs typeface="Times New Roman" pitchFamily="18" charset="0"/>
              </a:rPr>
              <a:t>Laterite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Podsol</a:t>
            </a:r>
            <a:r>
              <a:rPr lang="en-US" sz="1400" dirty="0" smtClean="0">
                <a:latin typeface="Times New Roman" pitchFamily="18" charset="0"/>
                <a:cs typeface="Times New Roman" pitchFamily="18" charset="0"/>
              </a:rPr>
              <a:t> and </a:t>
            </a:r>
            <a:r>
              <a:rPr lang="en-US" sz="1400" dirty="0" err="1" smtClean="0">
                <a:latin typeface="Times New Roman" pitchFamily="18" charset="0"/>
                <a:cs typeface="Times New Roman" pitchFamily="18" charset="0"/>
              </a:rPr>
              <a:t>Chernozem</a:t>
            </a:r>
            <a:endParaRPr lang="en-US" sz="1400" dirty="0" smtClean="0">
              <a:latin typeface="Times New Roman" pitchFamily="18" charset="0"/>
              <a:cs typeface="Times New Roman" pitchFamily="18" charset="0"/>
            </a:endParaRPr>
          </a:p>
        </p:txBody>
      </p:sp>
      <p:sp>
        <p:nvSpPr>
          <p:cNvPr id="5" name="Rectangle 4"/>
          <p:cNvSpPr/>
          <p:nvPr/>
        </p:nvSpPr>
        <p:spPr>
          <a:xfrm>
            <a:off x="152400" y="2286000"/>
            <a:ext cx="8610600" cy="2585323"/>
          </a:xfrm>
          <a:prstGeom prst="rect">
            <a:avLst/>
          </a:prstGeom>
        </p:spPr>
        <p:txBody>
          <a:bodyPr wrap="square">
            <a:spAutoFit/>
          </a:bodyPr>
          <a:lstStyle/>
          <a:p>
            <a:r>
              <a:rPr lang="en-US" sz="1400" b="1" dirty="0" smtClean="0">
                <a:latin typeface="Arial" pitchFamily="34" charset="0"/>
                <a:cs typeface="Arial" pitchFamily="34" charset="0"/>
              </a:rPr>
              <a:t>8. Physical properties of soils: Texture, structure, pH, salinity and NPK status [</a:t>
            </a:r>
            <a:r>
              <a:rPr lang="en-US" sz="1400" b="1" dirty="0" smtClean="0">
                <a:solidFill>
                  <a:schemeClr val="accent6">
                    <a:lumMod val="75000"/>
                  </a:schemeClr>
                </a:solidFill>
                <a:latin typeface="Arial" pitchFamily="34" charset="0"/>
                <a:cs typeface="Arial" pitchFamily="34" charset="0"/>
              </a:rPr>
              <a:t>6 classes</a:t>
            </a:r>
            <a:r>
              <a:rPr lang="en-US" sz="1400" b="1" dirty="0" smtClean="0">
                <a:latin typeface="Arial" pitchFamily="34" charset="0"/>
                <a:cs typeface="Arial" pitchFamily="34" charset="0"/>
              </a:rPr>
              <a:t>]</a:t>
            </a:r>
          </a:p>
          <a:p>
            <a:pPr lvl="0"/>
            <a:r>
              <a:rPr lang="en-US" sz="1400" b="1" dirty="0" smtClean="0">
                <a:latin typeface="Arial" pitchFamily="34" charset="0"/>
                <a:cs typeface="Arial" pitchFamily="34" charset="0"/>
              </a:rPr>
              <a:t>Texture (</a:t>
            </a:r>
            <a:r>
              <a:rPr lang="en-US" sz="1400" b="1" dirty="0" smtClean="0">
                <a:solidFill>
                  <a:srgbClr val="00B0F0"/>
                </a:solidFill>
                <a:latin typeface="Arial" pitchFamily="34" charset="0"/>
                <a:cs typeface="Arial" pitchFamily="34" charset="0"/>
              </a:rPr>
              <a:t>2 classes</a:t>
            </a:r>
            <a:r>
              <a:rPr lang="en-US" sz="1400" b="1" dirty="0" smtClean="0">
                <a:latin typeface="Arial" pitchFamily="34" charset="0"/>
                <a:cs typeface="Arial" pitchFamily="34" charset="0"/>
              </a:rPr>
              <a:t>)</a:t>
            </a:r>
            <a:endParaRPr lang="en-US" sz="1400" dirty="0" smtClean="0">
              <a:latin typeface="Times New Roman" pitchFamily="18" charset="0"/>
              <a:cs typeface="Times New Roman" pitchFamily="18" charset="0"/>
            </a:endParaRPr>
          </a:p>
          <a:p>
            <a:pPr lvl="0"/>
            <a:r>
              <a:rPr lang="en-US" sz="1400" dirty="0" smtClean="0">
                <a:latin typeface="Times New Roman" pitchFamily="18" charset="0"/>
                <a:cs typeface="Times New Roman" pitchFamily="18" charset="0"/>
              </a:rPr>
              <a:t>Definition</a:t>
            </a:r>
          </a:p>
          <a:p>
            <a:pPr lvl="0"/>
            <a:r>
              <a:rPr lang="en-US" sz="1400" dirty="0" smtClean="0">
                <a:latin typeface="Times New Roman" pitchFamily="18" charset="0"/>
                <a:cs typeface="Times New Roman" pitchFamily="18" charset="0"/>
              </a:rPr>
              <a:t>Diameter size</a:t>
            </a:r>
          </a:p>
          <a:p>
            <a:pPr lvl="0"/>
            <a:r>
              <a:rPr lang="en-US" sz="1400" dirty="0" smtClean="0">
                <a:latin typeface="Times New Roman" pitchFamily="18" charset="0"/>
                <a:cs typeface="Times New Roman" pitchFamily="18" charset="0"/>
              </a:rPr>
              <a:t>Factors influencing soil texture</a:t>
            </a:r>
          </a:p>
          <a:p>
            <a:pPr lvl="0"/>
            <a:r>
              <a:rPr lang="en-US" sz="1400" dirty="0" smtClean="0">
                <a:latin typeface="Times New Roman" pitchFamily="18" charset="0"/>
                <a:cs typeface="Times New Roman" pitchFamily="18" charset="0"/>
              </a:rPr>
              <a:t>Importance</a:t>
            </a:r>
          </a:p>
          <a:p>
            <a:pPr lvl="0"/>
            <a:r>
              <a:rPr lang="en-US" sz="1400" dirty="0" smtClean="0">
                <a:latin typeface="Times New Roman" pitchFamily="18" charset="0"/>
                <a:cs typeface="Times New Roman" pitchFamily="18" charset="0"/>
              </a:rPr>
              <a:t>Textural Classification and textural triangle</a:t>
            </a:r>
          </a:p>
          <a:p>
            <a:pPr lvl="0"/>
            <a:endParaRPr lang="en-US" sz="1400" dirty="0" smtClean="0">
              <a:latin typeface="Times New Roman" pitchFamily="18" charset="0"/>
              <a:cs typeface="Times New Roman" pitchFamily="18" charset="0"/>
            </a:endParaRPr>
          </a:p>
          <a:p>
            <a:pPr lvl="0"/>
            <a:endParaRPr lang="en-US" sz="14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6" name="Rectangle 5"/>
          <p:cNvSpPr/>
          <p:nvPr/>
        </p:nvSpPr>
        <p:spPr>
          <a:xfrm>
            <a:off x="5562600" y="2667000"/>
            <a:ext cx="2553904" cy="1938992"/>
          </a:xfrm>
          <a:prstGeom prst="rect">
            <a:avLst/>
          </a:prstGeom>
        </p:spPr>
        <p:txBody>
          <a:bodyPr wrap="none">
            <a:spAutoFit/>
          </a:bodyPr>
          <a:lstStyle/>
          <a:p>
            <a:r>
              <a:rPr lang="en-US" sz="1400" b="1" dirty="0" smtClean="0">
                <a:latin typeface="Arial" pitchFamily="34" charset="0"/>
                <a:cs typeface="Arial" pitchFamily="34" charset="0"/>
              </a:rPr>
              <a:t>Structure (</a:t>
            </a:r>
            <a:r>
              <a:rPr lang="en-US" sz="1400" b="1" dirty="0" smtClean="0">
                <a:solidFill>
                  <a:srgbClr val="00B0F0"/>
                </a:solidFill>
                <a:latin typeface="Arial" pitchFamily="34" charset="0"/>
                <a:cs typeface="Arial" pitchFamily="34" charset="0"/>
              </a:rPr>
              <a:t>1 class</a:t>
            </a:r>
            <a:r>
              <a:rPr lang="en-US" sz="1400" b="1" dirty="0" smtClean="0">
                <a:latin typeface="Arial" pitchFamily="34" charset="0"/>
                <a:cs typeface="Arial" pitchFamily="34" charset="0"/>
              </a:rPr>
              <a:t>)</a:t>
            </a:r>
          </a:p>
          <a:p>
            <a:pPr lvl="0"/>
            <a:r>
              <a:rPr lang="en-US" sz="1400" dirty="0" smtClean="0">
                <a:latin typeface="Times New Roman" pitchFamily="18" charset="0"/>
                <a:cs typeface="Times New Roman" pitchFamily="18" charset="0"/>
              </a:rPr>
              <a:t>Definition</a:t>
            </a:r>
          </a:p>
          <a:p>
            <a:pPr lvl="0"/>
            <a:r>
              <a:rPr lang="en-US" sz="1400" dirty="0" smtClean="0">
                <a:latin typeface="Times New Roman" pitchFamily="18" charset="0"/>
                <a:cs typeface="Times New Roman" pitchFamily="18" charset="0"/>
              </a:rPr>
              <a:t>Structural Classification</a:t>
            </a:r>
          </a:p>
          <a:p>
            <a:pPr lvl="0"/>
            <a:r>
              <a:rPr lang="en-US" sz="1400" dirty="0" smtClean="0">
                <a:latin typeface="Times New Roman" pitchFamily="18" charset="0"/>
                <a:cs typeface="Times New Roman" pitchFamily="18" charset="0"/>
              </a:rPr>
              <a:t>Factors influencing soil structure</a:t>
            </a:r>
          </a:p>
          <a:p>
            <a:pPr lvl="0"/>
            <a:r>
              <a:rPr lang="en-US" sz="1400" dirty="0" smtClean="0">
                <a:latin typeface="Times New Roman" pitchFamily="18" charset="0"/>
                <a:cs typeface="Times New Roman" pitchFamily="18" charset="0"/>
              </a:rPr>
              <a:t>Importance</a:t>
            </a:r>
          </a:p>
          <a:p>
            <a:pPr lvl="0"/>
            <a:r>
              <a:rPr lang="en-US" sz="1400" dirty="0" smtClean="0">
                <a:latin typeface="Times New Roman" pitchFamily="18" charset="0"/>
                <a:cs typeface="Times New Roman" pitchFamily="18" charset="0"/>
              </a:rPr>
              <a:t>Causes for structural damage</a:t>
            </a:r>
          </a:p>
          <a:p>
            <a:endParaRPr lang="en-US" dirty="0" smtClean="0"/>
          </a:p>
          <a:p>
            <a:endParaRPr lang="en-US" dirty="0"/>
          </a:p>
        </p:txBody>
      </p:sp>
      <p:sp>
        <p:nvSpPr>
          <p:cNvPr id="7" name="Rectangle 6"/>
          <p:cNvSpPr/>
          <p:nvPr/>
        </p:nvSpPr>
        <p:spPr>
          <a:xfrm>
            <a:off x="1905000" y="4114800"/>
            <a:ext cx="6858000" cy="1600438"/>
          </a:xfrm>
          <a:prstGeom prst="rect">
            <a:avLst/>
          </a:prstGeom>
        </p:spPr>
        <p:txBody>
          <a:bodyPr wrap="square">
            <a:spAutoFit/>
          </a:bodyPr>
          <a:lstStyle/>
          <a:p>
            <a:pPr lvl="0"/>
            <a:r>
              <a:rPr lang="en-US" sz="1400" b="1" dirty="0" smtClean="0">
                <a:latin typeface="Arial" pitchFamily="34" charset="0"/>
                <a:cs typeface="Arial" pitchFamily="34" charset="0"/>
              </a:rPr>
              <a:t>pH, salinity and NPK status  (</a:t>
            </a:r>
            <a:r>
              <a:rPr lang="en-US" sz="1400" b="1" dirty="0" smtClean="0">
                <a:solidFill>
                  <a:srgbClr val="00B0F0"/>
                </a:solidFill>
                <a:latin typeface="Arial" pitchFamily="34" charset="0"/>
                <a:cs typeface="Arial" pitchFamily="34" charset="0"/>
              </a:rPr>
              <a:t>3 classes</a:t>
            </a:r>
            <a:r>
              <a:rPr lang="en-US" sz="1400" b="1" dirty="0" smtClean="0">
                <a:latin typeface="Arial" pitchFamily="34" charset="0"/>
                <a:cs typeface="Arial" pitchFamily="34" charset="0"/>
              </a:rPr>
              <a:t>)</a:t>
            </a:r>
          </a:p>
          <a:p>
            <a:pPr lvl="0"/>
            <a:r>
              <a:rPr lang="en-US" sz="1400" dirty="0" smtClean="0">
                <a:latin typeface="Times New Roman" pitchFamily="18" charset="0"/>
                <a:cs typeface="Times New Roman" pitchFamily="18" charset="0"/>
              </a:rPr>
              <a:t>Causes for soil </a:t>
            </a:r>
            <a:r>
              <a:rPr lang="en-US" sz="1400" dirty="0" err="1" smtClean="0">
                <a:latin typeface="Times New Roman" pitchFamily="18" charset="0"/>
                <a:cs typeface="Times New Roman" pitchFamily="18" charset="0"/>
              </a:rPr>
              <a:t>salinization</a:t>
            </a:r>
            <a:endParaRPr lang="en-US" sz="1400" dirty="0" smtClean="0">
              <a:latin typeface="Times New Roman" pitchFamily="18" charset="0"/>
              <a:cs typeface="Times New Roman" pitchFamily="18" charset="0"/>
            </a:endParaRPr>
          </a:p>
          <a:p>
            <a:pPr lvl="0"/>
            <a:r>
              <a:rPr lang="en-US" sz="1400" dirty="0" smtClean="0">
                <a:latin typeface="Times New Roman" pitchFamily="18" charset="0"/>
                <a:cs typeface="Times New Roman" pitchFamily="18" charset="0"/>
              </a:rPr>
              <a:t>Definition, importance of pH and 14 point scale</a:t>
            </a:r>
          </a:p>
          <a:p>
            <a:pPr lvl="0"/>
            <a:r>
              <a:rPr lang="en-US" sz="1400" dirty="0" smtClean="0">
                <a:latin typeface="Times New Roman" pitchFamily="18" charset="0"/>
                <a:cs typeface="Times New Roman" pitchFamily="18" charset="0"/>
              </a:rPr>
              <a:t>Control of excessive acidity and alkalinity</a:t>
            </a:r>
          </a:p>
          <a:p>
            <a:pPr lvl="0"/>
            <a:r>
              <a:rPr lang="en-US" sz="1400" dirty="0" smtClean="0">
                <a:latin typeface="Times New Roman" pitchFamily="18" charset="0"/>
                <a:cs typeface="Times New Roman" pitchFamily="18" charset="0"/>
              </a:rPr>
              <a:t>Definition and concept of soil fertility</a:t>
            </a:r>
          </a:p>
          <a:p>
            <a:pPr lvl="0"/>
            <a:r>
              <a:rPr lang="en-US" sz="1400" dirty="0" smtClean="0">
                <a:latin typeface="Times New Roman" pitchFamily="18" charset="0"/>
                <a:cs typeface="Times New Roman" pitchFamily="18" charset="0"/>
              </a:rPr>
              <a:t>Importance of Nitrogen, Phosphorus and Potassium in soil composition and productivity</a:t>
            </a:r>
          </a:p>
          <a:p>
            <a:pPr lvl="0"/>
            <a:r>
              <a:rPr lang="en-US" sz="1400" dirty="0" err="1" smtClean="0">
                <a:latin typeface="Times New Roman" pitchFamily="18" charset="0"/>
                <a:cs typeface="Times New Roman" pitchFamily="18" charset="0"/>
              </a:rPr>
              <a:t>Manuring</a:t>
            </a:r>
            <a:r>
              <a:rPr lang="en-US" sz="1400" dirty="0" smtClean="0">
                <a:latin typeface="Times New Roman" pitchFamily="18" charset="0"/>
                <a:cs typeface="Times New Roman" pitchFamily="18" charset="0"/>
              </a:rPr>
              <a:t> in agriculture: preparation of </a:t>
            </a:r>
            <a:r>
              <a:rPr lang="en-US" sz="1400" dirty="0" err="1" smtClean="0">
                <a:latin typeface="Times New Roman" pitchFamily="18" charset="0"/>
                <a:cs typeface="Times New Roman" pitchFamily="18" charset="0"/>
              </a:rPr>
              <a:t>Vermicompost</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8600" y="228600"/>
            <a:ext cx="8610600" cy="3908762"/>
          </a:xfrm>
          <a:prstGeom prst="rect">
            <a:avLst/>
          </a:prstGeom>
        </p:spPr>
        <p:txBody>
          <a:bodyPr wrap="square">
            <a:spAutoFit/>
          </a:bodyPr>
          <a:lstStyle/>
          <a:p>
            <a:r>
              <a:rPr lang="en-US" b="1" dirty="0" smtClean="0"/>
              <a:t>9. USDA scheme, soil erosion and management [ </a:t>
            </a:r>
            <a:r>
              <a:rPr lang="en-US" b="1" dirty="0" smtClean="0">
                <a:solidFill>
                  <a:schemeClr val="accent6">
                    <a:lumMod val="75000"/>
                  </a:schemeClr>
                </a:solidFill>
              </a:rPr>
              <a:t>4 classes</a:t>
            </a:r>
            <a:r>
              <a:rPr lang="en-US" b="1" dirty="0" smtClean="0"/>
              <a:t>]</a:t>
            </a:r>
          </a:p>
          <a:p>
            <a:r>
              <a:rPr lang="en-US" sz="1400" dirty="0" smtClean="0">
                <a:solidFill>
                  <a:srgbClr val="C00000"/>
                </a:solidFill>
                <a:latin typeface="Arial" pitchFamily="34" charset="0"/>
                <a:cs typeface="Arial" pitchFamily="34" charset="0"/>
              </a:rPr>
              <a:t>USDA classification of soils –</a:t>
            </a:r>
          </a:p>
          <a:p>
            <a:r>
              <a:rPr lang="en-US" sz="1400" dirty="0" smtClean="0">
                <a:latin typeface="Times New Roman" pitchFamily="18" charset="0"/>
                <a:cs typeface="Times New Roman" pitchFamily="18" charset="0"/>
              </a:rPr>
              <a:t>Only main Soil Orders</a:t>
            </a:r>
          </a:p>
          <a:p>
            <a:r>
              <a:rPr lang="en-US" sz="1400" dirty="0" smtClean="0">
                <a:latin typeface="Times New Roman" pitchFamily="18" charset="0"/>
                <a:cs typeface="Times New Roman" pitchFamily="18" charset="0"/>
              </a:rPr>
              <a:t> Brief Description</a:t>
            </a:r>
          </a:p>
          <a:p>
            <a:r>
              <a:rPr lang="en-US" sz="1400" dirty="0" smtClean="0">
                <a:latin typeface="Times New Roman" pitchFamily="18" charset="0"/>
                <a:cs typeface="Times New Roman" pitchFamily="18" charset="0"/>
              </a:rPr>
              <a:t> Profile Characters and Productivity</a:t>
            </a:r>
          </a:p>
          <a:p>
            <a:endParaRPr lang="en-US" b="1" dirty="0" smtClean="0">
              <a:solidFill>
                <a:schemeClr val="accent2">
                  <a:lumMod val="50000"/>
                </a:schemeClr>
              </a:solidFill>
            </a:endParaRPr>
          </a:p>
          <a:p>
            <a:r>
              <a:rPr lang="en-US" sz="1400" dirty="0" smtClean="0">
                <a:solidFill>
                  <a:srgbClr val="C00000"/>
                </a:solidFill>
                <a:latin typeface="Arial" pitchFamily="34" charset="0"/>
                <a:cs typeface="Arial" pitchFamily="34" charset="0"/>
              </a:rPr>
              <a:t>Soil Erosion and Management</a:t>
            </a:r>
          </a:p>
          <a:p>
            <a:pPr lvl="0"/>
            <a:r>
              <a:rPr lang="en-US" sz="1400" dirty="0" smtClean="0">
                <a:solidFill>
                  <a:srgbClr val="002060"/>
                </a:solidFill>
                <a:latin typeface="Times New Roman" pitchFamily="18" charset="0"/>
                <a:cs typeface="Times New Roman" pitchFamily="18" charset="0"/>
              </a:rPr>
              <a:t>Concept of soil erosion</a:t>
            </a:r>
          </a:p>
          <a:p>
            <a:pPr lvl="0"/>
            <a:r>
              <a:rPr lang="en-US" sz="1400" dirty="0" smtClean="0">
                <a:solidFill>
                  <a:srgbClr val="002060"/>
                </a:solidFill>
                <a:latin typeface="Times New Roman" pitchFamily="18" charset="0"/>
                <a:cs typeface="Times New Roman" pitchFamily="18" charset="0"/>
              </a:rPr>
              <a:t>Processes of soil erosion: Natural and Anthropogenic</a:t>
            </a:r>
          </a:p>
          <a:p>
            <a:pPr lvl="0"/>
            <a:r>
              <a:rPr lang="en-US" sz="1400" dirty="0" smtClean="0">
                <a:solidFill>
                  <a:srgbClr val="002060"/>
                </a:solidFill>
                <a:latin typeface="Times New Roman" pitchFamily="18" charset="0"/>
                <a:cs typeface="Times New Roman" pitchFamily="18" charset="0"/>
              </a:rPr>
              <a:t>Causes and effects</a:t>
            </a:r>
          </a:p>
          <a:p>
            <a:pPr lvl="0" fontAlgn="base"/>
            <a:r>
              <a:rPr lang="en-US" sz="1400" dirty="0" smtClean="0">
                <a:solidFill>
                  <a:srgbClr val="002060"/>
                </a:solidFill>
                <a:latin typeface="Times New Roman" pitchFamily="18" charset="0"/>
                <a:cs typeface="Times New Roman" pitchFamily="18" charset="0"/>
              </a:rPr>
              <a:t>Erosion Controlling measures and management: adopting proper irrigation and agricultural techniques, uses of vegetation</a:t>
            </a:r>
            <a:endParaRPr lang="en-US" sz="1400" dirty="0" smtClean="0">
              <a:solidFill>
                <a:srgbClr val="C00000"/>
              </a:solidFill>
              <a:latin typeface="Times New Roman" pitchFamily="18" charset="0"/>
              <a:cs typeface="Times New Roman" pitchFamily="18" charset="0"/>
            </a:endParaRPr>
          </a:p>
          <a:p>
            <a:endParaRPr lang="en-US" b="1" dirty="0" smtClean="0">
              <a:solidFill>
                <a:schemeClr val="accent2">
                  <a:lumMod val="50000"/>
                </a:schemeClr>
              </a:solidFill>
            </a:endParaRPr>
          </a:p>
          <a:p>
            <a:endParaRPr lang="en-US" dirty="0" smtClean="0">
              <a:solidFill>
                <a:srgbClr val="C00000"/>
              </a:solidFill>
            </a:endParaRPr>
          </a:p>
          <a:p>
            <a:endParaRPr lang="en-US" b="1" dirty="0" smtClean="0"/>
          </a:p>
          <a:p>
            <a:r>
              <a:rPr lang="en-US" b="1"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0" y="152400"/>
            <a:ext cx="8915400" cy="923330"/>
          </a:xfrm>
          <a:prstGeom prst="rect">
            <a:avLst/>
          </a:prstGeom>
        </p:spPr>
        <p:txBody>
          <a:bodyPr wrap="square">
            <a:spAutoFit/>
          </a:bodyPr>
          <a:lstStyle/>
          <a:p>
            <a:pPr algn="ctr"/>
            <a:r>
              <a:rPr lang="en-US" dirty="0" smtClean="0">
                <a:solidFill>
                  <a:srgbClr val="FFC000"/>
                </a:solidFill>
                <a:latin typeface="Arial Black" pitchFamily="34" charset="0"/>
                <a:ea typeface="+mj-ea"/>
                <a:cs typeface="+mj-cs"/>
              </a:rPr>
              <a:t>Semester-II</a:t>
            </a:r>
          </a:p>
          <a:p>
            <a:pPr algn="ctr"/>
            <a:r>
              <a:rPr lang="en-US" dirty="0" smtClean="0">
                <a:solidFill>
                  <a:srgbClr val="00B050"/>
                </a:solidFill>
                <a:latin typeface="Arial Black" pitchFamily="34" charset="0"/>
              </a:rPr>
              <a:t>Unit III: Biogeography </a:t>
            </a:r>
          </a:p>
          <a:p>
            <a:pPr algn="ctr"/>
            <a:endParaRPr lang="en-US" dirty="0">
              <a:latin typeface="Arial Black" pitchFamily="34" charset="0"/>
            </a:endParaRPr>
          </a:p>
        </p:txBody>
      </p:sp>
      <p:sp>
        <p:nvSpPr>
          <p:cNvPr id="9" name="Rectangle 8"/>
          <p:cNvSpPr/>
          <p:nvPr/>
        </p:nvSpPr>
        <p:spPr>
          <a:xfrm>
            <a:off x="0" y="914400"/>
            <a:ext cx="8763000" cy="646331"/>
          </a:xfrm>
          <a:prstGeom prst="rect">
            <a:avLst/>
          </a:prstGeom>
        </p:spPr>
        <p:txBody>
          <a:bodyPr wrap="square">
            <a:spAutoFit/>
          </a:bodyPr>
          <a:lstStyle/>
          <a:p>
            <a:pPr lvl="0" algn="ctr">
              <a:spcBef>
                <a:spcPct val="20000"/>
              </a:spcBef>
            </a:pPr>
            <a:r>
              <a:rPr lang="en-US" b="1" dirty="0" smtClean="0">
                <a:solidFill>
                  <a:prstClr val="black"/>
                </a:solidFill>
                <a:latin typeface="Arial" pitchFamily="34" charset="0"/>
                <a:cs typeface="Arial" pitchFamily="34" charset="0"/>
              </a:rPr>
              <a:t>10. Ecosystem and Biomes. Distribution and characteristics of tropical rainforest; Savannah and hot desert biomes [</a:t>
            </a:r>
            <a:r>
              <a:rPr lang="en-US" b="1" dirty="0" smtClean="0">
                <a:solidFill>
                  <a:schemeClr val="accent6">
                    <a:lumMod val="75000"/>
                  </a:schemeClr>
                </a:solidFill>
                <a:latin typeface="Arial" pitchFamily="34" charset="0"/>
                <a:cs typeface="Arial" pitchFamily="34" charset="0"/>
              </a:rPr>
              <a:t>6 classes</a:t>
            </a:r>
            <a:r>
              <a:rPr lang="en-US" b="1" dirty="0" smtClean="0">
                <a:solidFill>
                  <a:prstClr val="black"/>
                </a:solidFill>
                <a:latin typeface="Arial" pitchFamily="34" charset="0"/>
                <a:cs typeface="Arial" pitchFamily="34" charset="0"/>
              </a:rPr>
              <a:t>] </a:t>
            </a:r>
          </a:p>
        </p:txBody>
      </p:sp>
      <p:sp>
        <p:nvSpPr>
          <p:cNvPr id="11" name="Content Placeholder 2"/>
          <p:cNvSpPr txBox="1">
            <a:spLocks/>
          </p:cNvSpPr>
          <p:nvPr/>
        </p:nvSpPr>
        <p:spPr>
          <a:xfrm>
            <a:off x="685800" y="1600200"/>
            <a:ext cx="7924800" cy="5440363"/>
          </a:xfrm>
          <a:prstGeom prst="rect">
            <a:avLst/>
          </a:prstGeom>
        </p:spPr>
        <p:txBody>
          <a:bodyPr vert="horz" lIns="91440" tIns="45720" rIns="91440" bIns="45720" rtlCol="0">
            <a:normAutofit/>
          </a:bodyPr>
          <a:lstStyle/>
          <a:p>
            <a:pPr marL="514350" marR="0" lvl="0" indent="-514350" defTabSz="914400" rtl="0" eaLnBrk="1" fontAlgn="auto" latinLnBrk="0" hangingPunct="1">
              <a:lnSpc>
                <a:spcPct val="100000"/>
              </a:lnSpc>
              <a:spcBef>
                <a:spcPct val="20000"/>
              </a:spcBef>
              <a:spcAft>
                <a:spcPts val="0"/>
              </a:spcAft>
              <a:buClrTx/>
              <a:buSzTx/>
              <a:buFont typeface="+mj-lt"/>
              <a:buAutoNum type="romanUcPeriod"/>
              <a:tabLst/>
              <a:defRPr/>
            </a:pPr>
            <a:r>
              <a:rPr kumimoji="0" lang="en-US" sz="1900" b="0" i="0" u="none" strike="noStrike" kern="1200" cap="none" spc="0" normalizeH="0" baseline="0" noProof="0" dirty="0" smtClean="0">
                <a:ln>
                  <a:noFill/>
                </a:ln>
                <a:effectLst/>
                <a:uLnTx/>
                <a:uFillTx/>
                <a:latin typeface="Times New Roman" pitchFamily="18" charset="0"/>
                <a:cs typeface="Times New Roman" pitchFamily="18" charset="0"/>
              </a:rPr>
              <a:t>Definition of ecosystem; components; functions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(2 classes)</a:t>
            </a:r>
            <a:endParaRPr kumimoji="0" lang="en-US" sz="19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514350" marR="0" lvl="0" indent="-514350" defTabSz="914400" rtl="0" eaLnBrk="1" fontAlgn="auto" latinLnBrk="0" hangingPunct="1">
              <a:lnSpc>
                <a:spcPct val="100000"/>
              </a:lnSpc>
              <a:spcBef>
                <a:spcPct val="20000"/>
              </a:spcBef>
              <a:spcAft>
                <a:spcPts val="0"/>
              </a:spcAft>
              <a:buClrTx/>
              <a:buSzTx/>
              <a:buFont typeface="+mj-lt"/>
              <a:buAutoNum type="romanUcPeriod"/>
              <a:tabLst/>
              <a:defRPr/>
            </a:pPr>
            <a:r>
              <a:rPr kumimoji="0" lang="en-US" sz="1900" b="0" i="0" u="none" strike="noStrike" kern="1200" cap="none" spc="0" normalizeH="0" baseline="0" noProof="0" dirty="0" smtClean="0">
                <a:ln>
                  <a:noFill/>
                </a:ln>
                <a:effectLst/>
                <a:uLnTx/>
                <a:uFillTx/>
                <a:latin typeface="Times New Roman" pitchFamily="18" charset="0"/>
                <a:cs typeface="Times New Roman" pitchFamily="18" charset="0"/>
              </a:rPr>
              <a:t>Definition of biome; </a:t>
            </a:r>
          </a:p>
          <a:p>
            <a:pPr marL="514350" marR="0" lvl="0" indent="-514350" defTabSz="914400" rtl="0" eaLnBrk="1" fontAlgn="auto" latinLnBrk="0" hangingPunct="1">
              <a:lnSpc>
                <a:spcPct val="100000"/>
              </a:lnSpc>
              <a:spcBef>
                <a:spcPct val="20000"/>
              </a:spcBef>
              <a:spcAft>
                <a:spcPts val="0"/>
              </a:spcAft>
              <a:buClrTx/>
              <a:buSzTx/>
              <a:buFont typeface="+mj-lt"/>
              <a:buAutoNum type="romanUcPeriod"/>
              <a:tabLst/>
              <a:defRPr/>
            </a:pPr>
            <a:r>
              <a:rPr kumimoji="0" lang="en-US" sz="1900" b="0" i="0" u="none" strike="noStrike" kern="1200" cap="none" spc="0" normalizeH="0" baseline="0" noProof="0" dirty="0" smtClean="0">
                <a:ln>
                  <a:noFill/>
                </a:ln>
                <a:effectLst/>
                <a:uLnTx/>
                <a:uFillTx/>
                <a:latin typeface="Times New Roman" pitchFamily="18" charset="0"/>
                <a:cs typeface="Times New Roman" pitchFamily="18" charset="0"/>
              </a:rPr>
              <a:t>Tropical Rainforest; Savannah and Hot Desert Biomes: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(4 classes)</a:t>
            </a:r>
            <a:endParaRPr kumimoji="0" lang="en-US" sz="19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Location</a:t>
            </a: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Climate </a:t>
            </a: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Soil</a:t>
            </a: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Natural Vegetation</a:t>
            </a: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Animals</a:t>
            </a:r>
          </a:p>
          <a:p>
            <a:pPr marL="914400" marR="0" lvl="1" indent="-514350" defTabSz="914400" rtl="0" eaLnBrk="1" fontAlgn="auto" latinLnBrk="0" hangingPunct="1">
              <a:lnSpc>
                <a:spcPct val="100000"/>
              </a:lnSpc>
              <a:spcBef>
                <a:spcPct val="20000"/>
              </a:spcBef>
              <a:spcAft>
                <a:spcPts val="0"/>
              </a:spcAft>
              <a:buClrTx/>
              <a:buSzTx/>
              <a:buFont typeface="+mj-lt"/>
              <a:buAutoNum type="alphaLcPeriod"/>
              <a:tabLst/>
              <a:defRPr/>
            </a:pPr>
            <a:r>
              <a:rPr kumimoji="0" lang="en-US" b="0" i="0" u="none" strike="noStrike" kern="1200" cap="none" spc="0" normalizeH="0" baseline="0" noProof="0" dirty="0" smtClean="0">
                <a:ln>
                  <a:noFill/>
                </a:ln>
                <a:effectLst/>
                <a:uLnTx/>
                <a:uFillTx/>
                <a:latin typeface="Times New Roman" pitchFamily="18" charset="0"/>
                <a:cs typeface="Times New Roman" pitchFamily="18" charset="0"/>
              </a:rPr>
              <a:t>Human Intervention.</a:t>
            </a:r>
            <a:r>
              <a:rPr kumimoji="0" lang="en-US" b="1" i="0" u="none" strike="noStrike" kern="1200" cap="none" spc="0" normalizeH="0" baseline="0" noProof="0" dirty="0" smtClean="0">
                <a:ln>
                  <a:noFill/>
                </a:ln>
                <a:effectLst/>
                <a:uLnTx/>
                <a:uFillTx/>
                <a:latin typeface="Times New Roman" pitchFamily="18" charset="0"/>
                <a:cs typeface="Times New Roman" pitchFamily="18" charset="0"/>
              </a:rPr>
              <a:t> </a:t>
            </a:r>
          </a:p>
          <a:p>
            <a:pPr marL="514350" marR="0" lvl="0" indent="-5143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	</a:t>
            </a:r>
            <a:endParaRPr kumimoji="0" lang="en-US" sz="32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2" name="Rectangle 11"/>
          <p:cNvSpPr/>
          <p:nvPr/>
        </p:nvSpPr>
        <p:spPr>
          <a:xfrm>
            <a:off x="304800" y="4724400"/>
            <a:ext cx="8610600" cy="1538883"/>
          </a:xfrm>
          <a:prstGeom prst="rect">
            <a:avLst/>
          </a:prstGeom>
        </p:spPr>
        <p:txBody>
          <a:bodyPr wrap="square">
            <a:spAutoFit/>
          </a:bodyPr>
          <a:lstStyle/>
          <a:p>
            <a:r>
              <a:rPr lang="en-US" sz="2000" b="1" dirty="0" smtClean="0"/>
              <a:t>11. Plant types, occurrence and ecological adaptations: halophytes, xerophytes, hydrophytes and </a:t>
            </a:r>
            <a:r>
              <a:rPr lang="en-US" sz="2000" b="1" dirty="0" err="1" smtClean="0"/>
              <a:t>mesophytes</a:t>
            </a:r>
            <a:r>
              <a:rPr lang="en-US" sz="2000" b="1" dirty="0" smtClean="0"/>
              <a:t> [</a:t>
            </a:r>
            <a:r>
              <a:rPr lang="en-US" sz="2000" b="1" dirty="0" smtClean="0">
                <a:solidFill>
                  <a:schemeClr val="accent6">
                    <a:lumMod val="75000"/>
                  </a:schemeClr>
                </a:solidFill>
              </a:rPr>
              <a:t>5 classes</a:t>
            </a:r>
            <a:r>
              <a:rPr lang="en-US" sz="2000" b="1" dirty="0" smtClean="0"/>
              <a:t>] </a:t>
            </a:r>
          </a:p>
          <a:p>
            <a:endParaRPr lang="en-US" b="1" dirty="0" smtClean="0"/>
          </a:p>
          <a:p>
            <a:pPr marL="514350" lvl="0" indent="-514350">
              <a:buFont typeface="+mj-lt"/>
              <a:buAutoNum type="romanUcPeriod"/>
            </a:pPr>
            <a:r>
              <a:rPr lang="en-US" dirty="0" smtClean="0">
                <a:latin typeface="Times New Roman" pitchFamily="18" charset="0"/>
                <a:cs typeface="Times New Roman" pitchFamily="18" charset="0"/>
              </a:rPr>
              <a:t>Types and occurrence</a:t>
            </a:r>
          </a:p>
          <a:p>
            <a:pPr marL="514350" lvl="0" indent="-514350">
              <a:buFont typeface="+mj-lt"/>
              <a:buAutoNum type="romanUcPeriod"/>
            </a:pPr>
            <a:r>
              <a:rPr lang="en-US" dirty="0" smtClean="0">
                <a:latin typeface="Times New Roman" pitchFamily="18" charset="0"/>
                <a:cs typeface="Times New Roman" pitchFamily="18" charset="0"/>
              </a:rPr>
              <a:t>Ecological adaptations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idx="1"/>
          </p:nvPr>
        </p:nvSpPr>
        <p:spPr>
          <a:xfrm>
            <a:off x="1143000" y="2590800"/>
            <a:ext cx="5943600" cy="3535363"/>
          </a:xfrm>
        </p:spPr>
        <p:txBody>
          <a:bodyPr>
            <a:normAutofit/>
          </a:bodyPr>
          <a:lstStyle/>
          <a:p>
            <a:pPr lvl="0"/>
            <a:endParaRPr lang="en-US" dirty="0" smtClean="0"/>
          </a:p>
          <a:p>
            <a:pPr lvl="0">
              <a:buNone/>
            </a:pPr>
            <a:r>
              <a:rPr lang="en-US" b="1" dirty="0" smtClean="0">
                <a:solidFill>
                  <a:srgbClr val="FF0000"/>
                </a:solidFill>
              </a:rPr>
              <a:t>	</a:t>
            </a:r>
            <a:endParaRPr lang="en-US" dirty="0" smtClean="0"/>
          </a:p>
          <a:p>
            <a:endParaRPr lang="en-US" b="1" dirty="0" smtClean="0">
              <a:solidFill>
                <a:schemeClr val="tx1"/>
              </a:solidFill>
            </a:endParaRPr>
          </a:p>
          <a:p>
            <a:endParaRPr lang="en-US" dirty="0"/>
          </a:p>
        </p:txBody>
      </p:sp>
      <p:sp>
        <p:nvSpPr>
          <p:cNvPr id="4" name="Rectangle 3"/>
          <p:cNvSpPr/>
          <p:nvPr/>
        </p:nvSpPr>
        <p:spPr>
          <a:xfrm>
            <a:off x="152400" y="152400"/>
            <a:ext cx="8534400" cy="4647426"/>
          </a:xfrm>
          <a:prstGeom prst="rect">
            <a:avLst/>
          </a:prstGeom>
        </p:spPr>
        <p:txBody>
          <a:bodyPr wrap="square">
            <a:spAutoFit/>
          </a:bodyPr>
          <a:lstStyle/>
          <a:p>
            <a:pPr algn="ctr"/>
            <a:r>
              <a:rPr lang="en-US" sz="1600" b="1" dirty="0" smtClean="0">
                <a:latin typeface="Arial" pitchFamily="34" charset="0"/>
                <a:cs typeface="Arial" pitchFamily="34" charset="0"/>
              </a:rPr>
              <a:t>12. Biodiversity: Types, threats and management with special reference to India [</a:t>
            </a:r>
            <a:r>
              <a:rPr lang="en-US" sz="1600" b="1" dirty="0" smtClean="0">
                <a:solidFill>
                  <a:schemeClr val="accent6">
                    <a:lumMod val="75000"/>
                  </a:schemeClr>
                </a:solidFill>
                <a:latin typeface="Arial" pitchFamily="34" charset="0"/>
                <a:cs typeface="Arial" pitchFamily="34" charset="0"/>
              </a:rPr>
              <a:t>4 Classes</a:t>
            </a:r>
            <a:r>
              <a:rPr lang="en-US" sz="1600" b="1" dirty="0" smtClean="0">
                <a:latin typeface="Arial" pitchFamily="34" charset="0"/>
                <a:cs typeface="Arial" pitchFamily="34" charset="0"/>
              </a:rPr>
              <a:t>]</a:t>
            </a:r>
          </a:p>
          <a:p>
            <a:pPr marL="514350" lvl="0" indent="-514350">
              <a:buFont typeface="+mj-lt"/>
              <a:buAutoNum type="romanUcPeriod"/>
            </a:pPr>
            <a:r>
              <a:rPr lang="en-US" dirty="0" smtClean="0">
                <a:latin typeface="Times New Roman" pitchFamily="18" charset="0"/>
                <a:cs typeface="Times New Roman" pitchFamily="18" charset="0"/>
              </a:rPr>
              <a:t>Definition</a:t>
            </a:r>
          </a:p>
          <a:p>
            <a:pPr marL="514350" lvl="0" indent="-514350">
              <a:buFont typeface="+mj-lt"/>
              <a:buAutoNum type="romanUcPeriod"/>
            </a:pPr>
            <a:r>
              <a:rPr lang="en-US" dirty="0" smtClean="0">
                <a:latin typeface="Times New Roman" pitchFamily="18" charset="0"/>
                <a:cs typeface="Times New Roman" pitchFamily="18" charset="0"/>
              </a:rPr>
              <a:t>Types – three levels – genetic, species, ecosystem diversity.</a:t>
            </a:r>
          </a:p>
          <a:p>
            <a:pPr marL="514350" lvl="0" indent="-514350">
              <a:buFont typeface="+mj-lt"/>
              <a:buAutoNum type="romanUcPeriod"/>
            </a:pPr>
            <a:r>
              <a:rPr lang="en-US" dirty="0" smtClean="0">
                <a:latin typeface="Times New Roman" pitchFamily="18" charset="0"/>
                <a:cs typeface="Times New Roman" pitchFamily="18" charset="0"/>
              </a:rPr>
              <a:t>Threats – habitat loss, overexploitation, invasive alien species, pollution, climate change etc.  </a:t>
            </a:r>
            <a:r>
              <a:rPr lang="en-US" sz="1400" dirty="0" smtClean="0">
                <a:solidFill>
                  <a:srgbClr val="0070C0"/>
                </a:solidFill>
                <a:latin typeface="Times New Roman" pitchFamily="18" charset="0"/>
                <a:cs typeface="Times New Roman" pitchFamily="18" charset="0"/>
              </a:rPr>
              <a:t>(</a:t>
            </a:r>
            <a:r>
              <a:rPr lang="en-US" sz="1400" b="1" dirty="0" smtClean="0">
                <a:solidFill>
                  <a:srgbClr val="0070C0"/>
                </a:solidFill>
                <a:latin typeface="Times New Roman" pitchFamily="18" charset="0"/>
                <a:cs typeface="Times New Roman" pitchFamily="18" charset="0"/>
              </a:rPr>
              <a:t>1 class)</a:t>
            </a:r>
            <a:endParaRPr lang="en-US" dirty="0" smtClean="0">
              <a:solidFill>
                <a:srgbClr val="0070C0"/>
              </a:solidFill>
              <a:latin typeface="Times New Roman" pitchFamily="18" charset="0"/>
              <a:cs typeface="Times New Roman" pitchFamily="18" charset="0"/>
            </a:endParaRPr>
          </a:p>
          <a:p>
            <a:pPr marL="514350" lvl="0" indent="-514350">
              <a:buFont typeface="+mj-lt"/>
              <a:buAutoNum type="romanUcPeriod"/>
            </a:pPr>
            <a:r>
              <a:rPr lang="en-US" dirty="0" smtClean="0">
                <a:latin typeface="Times New Roman" pitchFamily="18" charset="0"/>
                <a:cs typeface="Times New Roman" pitchFamily="18" charset="0"/>
              </a:rPr>
              <a:t>Management :  </a:t>
            </a:r>
            <a:r>
              <a:rPr lang="en-US" sz="1400" b="1" dirty="0" smtClean="0">
                <a:solidFill>
                  <a:srgbClr val="0070C0"/>
                </a:solidFill>
                <a:latin typeface="Times New Roman" pitchFamily="18" charset="0"/>
                <a:cs typeface="Times New Roman" pitchFamily="18" charset="0"/>
              </a:rPr>
              <a:t>(3 classes)</a:t>
            </a:r>
            <a:endParaRPr lang="en-US" dirty="0" smtClean="0">
              <a:solidFill>
                <a:srgbClr val="0070C0"/>
              </a:solidFill>
              <a:latin typeface="Times New Roman" pitchFamily="18" charset="0"/>
              <a:cs typeface="Times New Roman" pitchFamily="18" charset="0"/>
            </a:endParaRPr>
          </a:p>
          <a:p>
            <a:pPr marL="514350" lvl="0" indent="-514350">
              <a:buFont typeface="+mj-lt"/>
              <a:buAutoNum type="romanUcPeriod"/>
            </a:pPr>
            <a:r>
              <a:rPr lang="en-US" dirty="0" smtClean="0">
                <a:latin typeface="Times New Roman" pitchFamily="18" charset="0"/>
                <a:cs typeface="Times New Roman" pitchFamily="18" charset="0"/>
              </a:rPr>
              <a:t>patterns of biodiversity change; hotspots, </a:t>
            </a:r>
            <a:r>
              <a:rPr lang="en-US" dirty="0" err="1" smtClean="0">
                <a:latin typeface="Times New Roman" pitchFamily="18" charset="0"/>
                <a:cs typeface="Times New Roman" pitchFamily="18" charset="0"/>
              </a:rPr>
              <a:t>megadiverse</a:t>
            </a:r>
            <a:r>
              <a:rPr lang="en-US" dirty="0" smtClean="0">
                <a:latin typeface="Times New Roman" pitchFamily="18" charset="0"/>
                <a:cs typeface="Times New Roman" pitchFamily="18" charset="0"/>
              </a:rPr>
              <a:t> countries</a:t>
            </a:r>
          </a:p>
          <a:p>
            <a:pPr marL="514350" lvl="0" indent="-514350">
              <a:buFont typeface="+mj-lt"/>
              <a:buAutoNum type="romanUcPeriod"/>
            </a:pPr>
            <a:r>
              <a:rPr lang="en-US" dirty="0" smtClean="0">
                <a:latin typeface="Times New Roman" pitchFamily="18" charset="0"/>
                <a:cs typeface="Times New Roman" pitchFamily="18" charset="0"/>
              </a:rPr>
              <a:t>threat specific management; in-situ and ex-situ conservation</a:t>
            </a:r>
          </a:p>
          <a:p>
            <a:pPr marL="514350" lvl="0" indent="-514350">
              <a:buFont typeface="+mj-lt"/>
              <a:buAutoNum type="romanUcPeriod"/>
            </a:pPr>
            <a:r>
              <a:rPr lang="en-US" dirty="0" smtClean="0">
                <a:solidFill>
                  <a:srgbClr val="FF0000"/>
                </a:solidFill>
                <a:latin typeface="Times New Roman" pitchFamily="18" charset="0"/>
                <a:cs typeface="Times New Roman" pitchFamily="18" charset="0"/>
              </a:rPr>
              <a:t>Mention :</a:t>
            </a:r>
            <a:r>
              <a:rPr lang="en-US" dirty="0" smtClean="0">
                <a:latin typeface="Times New Roman" pitchFamily="18" charset="0"/>
                <a:cs typeface="Times New Roman" pitchFamily="18" charset="0"/>
              </a:rPr>
              <a:t> Convention on Biological Diversity (CBD); National biodiversity strategies and action plan (NBSAP); Biological Diversity Act; Biological Diversity Rule; National Biodiversity Authority (NBA); State Biodiversity Boards (SBB); Biodiversity Management Committees (BMC); People’s Biodiversity Register (PBR); Biodiversity Heritage Sites (BHS)</a:t>
            </a:r>
          </a:p>
          <a:p>
            <a:endParaRPr lang="en-US" sz="1600" b="1" dirty="0" smtClean="0">
              <a:latin typeface="Arial" pitchFamily="34" charset="0"/>
              <a:cs typeface="Arial" pitchFamily="34" charset="0"/>
            </a:endParaRPr>
          </a:p>
          <a:p>
            <a:endParaRPr lang="en-US" sz="1600" b="1" dirty="0" smtClean="0">
              <a:latin typeface="Arial" pitchFamily="34" charset="0"/>
              <a:cs typeface="Arial" pitchFamily="34" charset="0"/>
            </a:endParaRPr>
          </a:p>
          <a:p>
            <a:endParaRPr lang="en-US" sz="1600" dirty="0">
              <a:latin typeface="Arial" pitchFamily="34" charset="0"/>
              <a:cs typeface="Arial" pitchFamily="34" charset="0"/>
            </a:endParaRPr>
          </a:p>
        </p:txBody>
      </p:sp>
      <p:sp>
        <p:nvSpPr>
          <p:cNvPr id="8" name="Rectangle 7"/>
          <p:cNvSpPr/>
          <p:nvPr/>
        </p:nvSpPr>
        <p:spPr>
          <a:xfrm>
            <a:off x="381000" y="4495800"/>
            <a:ext cx="8305800" cy="1477328"/>
          </a:xfrm>
          <a:prstGeom prst="rect">
            <a:avLst/>
          </a:prstGeom>
          <a:ln w="15875">
            <a:solidFill>
              <a:srgbClr val="C00000"/>
            </a:solidFill>
          </a:ln>
        </p:spPr>
        <p:txBody>
          <a:bodyPr wrap="square">
            <a:spAutoFit/>
          </a:bodyPr>
          <a:lstStyle/>
          <a:p>
            <a:r>
              <a:rPr lang="en-US" dirty="0" smtClean="0"/>
              <a:t>web.unep.org/geo/sites/</a:t>
            </a:r>
            <a:r>
              <a:rPr lang="en-US" dirty="0" err="1" smtClean="0"/>
              <a:t>unep.org.geo</a:t>
            </a:r>
            <a:r>
              <a:rPr lang="en-US" dirty="0" smtClean="0"/>
              <a:t>/files/documents/geo5_report_c5.pdf</a:t>
            </a:r>
          </a:p>
          <a:p>
            <a:r>
              <a:rPr lang="en-US" u="sng" dirty="0" smtClean="0">
                <a:hlinkClick r:id="rId2"/>
              </a:rPr>
              <a:t>National Reports - Convention on Biological Diversity (CBD)</a:t>
            </a:r>
            <a:endParaRPr lang="en-US" b="1" dirty="0" smtClean="0"/>
          </a:p>
          <a:p>
            <a:pPr>
              <a:buNone/>
            </a:pPr>
            <a:r>
              <a:rPr lang="en-US" dirty="0" smtClean="0"/>
              <a:t> National Biodiversity Action Plan (NBAP) </a:t>
            </a:r>
            <a:r>
              <a:rPr lang="en-US" dirty="0" smtClean="0">
                <a:hlinkClick r:id="rId2"/>
              </a:rPr>
              <a:t>https://www.cbd.int/reports</a:t>
            </a:r>
            <a:endParaRPr lang="en-US" dirty="0" smtClean="0"/>
          </a:p>
          <a:p>
            <a:r>
              <a:rPr lang="en-US" dirty="0" smtClean="0"/>
              <a:t> </a:t>
            </a:r>
            <a:r>
              <a:rPr lang="en-US" u="sng" dirty="0" smtClean="0">
                <a:hlinkClick r:id="rId3"/>
              </a:rPr>
              <a:t>PBR Formats - National Biodiversity Authority</a:t>
            </a:r>
            <a:endParaRPr lang="en-US" b="1" dirty="0" smtClean="0"/>
          </a:p>
          <a:p>
            <a:r>
              <a:rPr lang="en-US" dirty="0" smtClean="0"/>
              <a:t>http://nbaindia.org/uploaded/pdf/PBR%20Format%202013.pdf</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8600" y="0"/>
            <a:ext cx="8686800" cy="369332"/>
          </a:xfrm>
          <a:prstGeom prst="rect">
            <a:avLst/>
          </a:prstGeom>
        </p:spPr>
        <p:txBody>
          <a:bodyPr wrap="square">
            <a:spAutoFit/>
          </a:bodyPr>
          <a:lstStyle/>
          <a:p>
            <a:r>
              <a:rPr lang="en-US" b="1" dirty="0" smtClean="0">
                <a:solidFill>
                  <a:schemeClr val="accent6">
                    <a:lumMod val="75000"/>
                  </a:schemeClr>
                </a:solidFill>
                <a:latin typeface="Times New Roman" pitchFamily="18" charset="0"/>
                <a:cs typeface="Times New Roman" pitchFamily="18" charset="0"/>
              </a:rPr>
              <a:t>GEO-G-CC-2-02-P – Environmental Geography Lab  30 Marks / 2 Credits  (60 classes)</a:t>
            </a:r>
          </a:p>
        </p:txBody>
      </p:sp>
      <p:sp>
        <p:nvSpPr>
          <p:cNvPr id="3" name="Rectangle 2"/>
          <p:cNvSpPr/>
          <p:nvPr/>
        </p:nvSpPr>
        <p:spPr>
          <a:xfrm>
            <a:off x="0" y="457200"/>
            <a:ext cx="9144000" cy="7232749"/>
          </a:xfrm>
          <a:prstGeom prst="rect">
            <a:avLst/>
          </a:prstGeom>
        </p:spPr>
        <p:txBody>
          <a:bodyPr wrap="square">
            <a:spAutoFit/>
          </a:bodyPr>
          <a:lstStyle/>
          <a:p>
            <a:pPr marL="457200" indent="-457200"/>
            <a:r>
              <a:rPr lang="en-US" sz="1600" dirty="0" smtClean="0">
                <a:latin typeface="Arial" pitchFamily="34" charset="0"/>
                <a:cs typeface="Arial" pitchFamily="34" charset="0"/>
              </a:rPr>
              <a:t>1.Interpretation of a daily weather map of India (any one): Pre-Monsoon, Monsoon or Post-Monsoon [</a:t>
            </a:r>
            <a:r>
              <a:rPr lang="en-US" sz="1600" dirty="0" smtClean="0">
                <a:solidFill>
                  <a:schemeClr val="accent6">
                    <a:lumMod val="75000"/>
                  </a:schemeClr>
                </a:solidFill>
                <a:latin typeface="Arial" pitchFamily="34" charset="0"/>
                <a:cs typeface="Arial" pitchFamily="34" charset="0"/>
              </a:rPr>
              <a:t>20 classes</a:t>
            </a:r>
            <a:r>
              <a:rPr lang="en-US" sz="1600" dirty="0" smtClean="0">
                <a:latin typeface="Arial" pitchFamily="34" charset="0"/>
                <a:cs typeface="Arial" pitchFamily="34" charset="0"/>
              </a:rPr>
              <a:t>] </a:t>
            </a:r>
          </a:p>
          <a:p>
            <a:pPr marL="457200" indent="-457200"/>
            <a:r>
              <a:rPr lang="en-US" sz="1600" dirty="0" smtClean="0">
                <a:latin typeface="Arial" pitchFamily="34" charset="0"/>
                <a:cs typeface="Arial" pitchFamily="34" charset="0"/>
              </a:rPr>
              <a:t>Interpretation and graphical presentation of Histogram, Transect Chart, Zonal </a:t>
            </a:r>
            <a:r>
              <a:rPr lang="en-US" sz="1600" dirty="0" err="1" smtClean="0">
                <a:latin typeface="Arial" pitchFamily="34" charset="0"/>
                <a:cs typeface="Arial" pitchFamily="34" charset="0"/>
              </a:rPr>
              <a:t>Windrose</a:t>
            </a:r>
            <a:endParaRPr lang="en-US" sz="1600" dirty="0" smtClean="0">
              <a:latin typeface="Arial" pitchFamily="34" charset="0"/>
              <a:cs typeface="Arial" pitchFamily="34" charset="0"/>
            </a:endParaRPr>
          </a:p>
          <a:p>
            <a:pPr marL="457200" indent="-457200"/>
            <a:r>
              <a:rPr lang="en-US" sz="1600" dirty="0" smtClean="0">
                <a:latin typeface="Arial" pitchFamily="34" charset="0"/>
                <a:cs typeface="Arial" pitchFamily="34" charset="0"/>
              </a:rPr>
              <a:t>2. Construction and interpretation of </a:t>
            </a:r>
            <a:r>
              <a:rPr lang="en-US" sz="1600" dirty="0" err="1" smtClean="0">
                <a:latin typeface="Arial" pitchFamily="34" charset="0"/>
                <a:cs typeface="Arial" pitchFamily="34" charset="0"/>
              </a:rPr>
              <a:t>hythergraph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climograph</a:t>
            </a:r>
            <a:r>
              <a:rPr lang="en-US" sz="1600" dirty="0" smtClean="0">
                <a:latin typeface="Arial" pitchFamily="34" charset="0"/>
                <a:cs typeface="Arial" pitchFamily="34" charset="0"/>
              </a:rPr>
              <a:t> (G. Taylor) and wind rose (seasonal) [</a:t>
            </a:r>
            <a:r>
              <a:rPr lang="en-US" sz="1600" dirty="0" smtClean="0">
                <a:solidFill>
                  <a:schemeClr val="accent6">
                    <a:lumMod val="75000"/>
                  </a:schemeClr>
                </a:solidFill>
                <a:latin typeface="Arial" pitchFamily="34" charset="0"/>
                <a:cs typeface="Arial" pitchFamily="34" charset="0"/>
              </a:rPr>
              <a:t>20 classes</a:t>
            </a:r>
            <a:r>
              <a:rPr lang="en-US" sz="1600" dirty="0" smtClean="0">
                <a:latin typeface="Arial" pitchFamily="34" charset="0"/>
                <a:cs typeface="Arial" pitchFamily="34" charset="0"/>
              </a:rPr>
              <a:t>]  </a:t>
            </a:r>
          </a:p>
          <a:p>
            <a:pPr marL="457200" indent="-457200"/>
            <a:endParaRPr lang="en-US" dirty="0" smtClean="0">
              <a:latin typeface="Times New Roman" pitchFamily="18" charset="0"/>
              <a:cs typeface="Times New Roman" pitchFamily="18" charset="0"/>
            </a:endParaRPr>
          </a:p>
          <a:p>
            <a:pPr marL="457200" indent="-457200"/>
            <a:r>
              <a:rPr lang="en-US" sz="1400" b="1" dirty="0" err="1" smtClean="0">
                <a:solidFill>
                  <a:srgbClr val="7030A0"/>
                </a:solidFill>
                <a:latin typeface="Arial" pitchFamily="34" charset="0"/>
                <a:cs typeface="Arial" pitchFamily="34" charset="0"/>
              </a:rPr>
              <a:t>Climograph</a:t>
            </a:r>
            <a:endParaRPr lang="en-US" sz="1400" b="1" dirty="0" smtClean="0">
              <a:solidFill>
                <a:srgbClr val="7030A0"/>
              </a:solidFill>
              <a:latin typeface="Arial" pitchFamily="34" charset="0"/>
              <a:cs typeface="Arial" pitchFamily="34" charset="0"/>
            </a:endParaRPr>
          </a:p>
          <a:p>
            <a:pPr algn="just">
              <a:buNone/>
            </a:pPr>
            <a:r>
              <a:rPr lang="en-US" sz="1400" dirty="0" smtClean="0">
                <a:latin typeface="Times New Roman" pitchFamily="18" charset="0"/>
                <a:cs typeface="Times New Roman" pitchFamily="18" charset="0"/>
              </a:rPr>
              <a:t>Made by Griffith Taylor in first-half of 20th century. </a:t>
            </a:r>
          </a:p>
          <a:p>
            <a:pPr algn="just">
              <a:buNone/>
            </a:pP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Koeppen</a:t>
            </a:r>
            <a:r>
              <a:rPr lang="en-US" sz="1400" dirty="0" smtClean="0">
                <a:latin typeface="Times New Roman" pitchFamily="18" charset="0"/>
                <a:cs typeface="Times New Roman" pitchFamily="18" charset="0"/>
              </a:rPr>
              <a:t> used this graph to show the variations in the world climate. </a:t>
            </a:r>
          </a:p>
          <a:p>
            <a:pPr algn="just">
              <a:buNone/>
            </a:pPr>
            <a:r>
              <a:rPr lang="en-US" sz="1400" dirty="0" smtClean="0">
                <a:latin typeface="Times New Roman" pitchFamily="18" charset="0"/>
                <a:cs typeface="Times New Roman" pitchFamily="18" charset="0"/>
              </a:rPr>
              <a:t>• In the graph, the wet-bulb temperature (degree F) is plotted on Y-axis and the relative humidity as monthly average on X- axis. </a:t>
            </a:r>
          </a:p>
          <a:p>
            <a:pPr algn="just">
              <a:buNone/>
            </a:pPr>
            <a:r>
              <a:rPr lang="en-US" sz="1400" dirty="0" smtClean="0">
                <a:latin typeface="Times New Roman" pitchFamily="18" charset="0"/>
                <a:cs typeface="Times New Roman" pitchFamily="18" charset="0"/>
              </a:rPr>
              <a:t>• Twelve points, for each month are plotted in graph with respect to the temperature and relative humidity. </a:t>
            </a:r>
          </a:p>
          <a:p>
            <a:pPr algn="just">
              <a:buNone/>
            </a:pPr>
            <a:r>
              <a:rPr lang="en-US" sz="1400" dirty="0" smtClean="0">
                <a:latin typeface="Times New Roman" pitchFamily="18" charset="0"/>
                <a:cs typeface="Times New Roman" pitchFamily="18" charset="0"/>
              </a:rPr>
              <a:t>• These points are then joined to obtain a 12-sided figure, which is called the </a:t>
            </a:r>
            <a:r>
              <a:rPr lang="en-US" sz="1400" dirty="0" err="1" smtClean="0">
                <a:latin typeface="Times New Roman" pitchFamily="18" charset="0"/>
                <a:cs typeface="Times New Roman" pitchFamily="18" charset="0"/>
              </a:rPr>
              <a:t>climograph</a:t>
            </a:r>
            <a:r>
              <a:rPr lang="en-US" sz="1400" dirty="0" smtClean="0">
                <a:latin typeface="Times New Roman" pitchFamily="18" charset="0"/>
                <a:cs typeface="Times New Roman" pitchFamily="18" charset="0"/>
              </a:rPr>
              <a:t> of a particular place.</a:t>
            </a:r>
          </a:p>
          <a:p>
            <a:pPr algn="just">
              <a:buNone/>
            </a:pPr>
            <a:endParaRPr lang="en-US" sz="1400" dirty="0" smtClean="0">
              <a:latin typeface="Times New Roman" pitchFamily="18" charset="0"/>
              <a:cs typeface="Times New Roman" pitchFamily="18" charset="0"/>
            </a:endParaRPr>
          </a:p>
          <a:p>
            <a:pPr algn="just">
              <a:buNone/>
            </a:pPr>
            <a:r>
              <a:rPr lang="en-US" sz="1400" b="1" dirty="0" smtClean="0">
                <a:solidFill>
                  <a:srgbClr val="7030A0"/>
                </a:solidFill>
                <a:latin typeface="Arial" pitchFamily="34" charset="0"/>
                <a:cs typeface="Arial" pitchFamily="34" charset="0"/>
              </a:rPr>
              <a:t>Terms used in </a:t>
            </a:r>
            <a:r>
              <a:rPr lang="en-US" sz="1400" b="1" dirty="0" err="1" smtClean="0">
                <a:solidFill>
                  <a:srgbClr val="7030A0"/>
                </a:solidFill>
                <a:latin typeface="Arial" pitchFamily="34" charset="0"/>
                <a:cs typeface="Arial" pitchFamily="34" charset="0"/>
              </a:rPr>
              <a:t>Climograph</a:t>
            </a:r>
            <a:r>
              <a:rPr lang="en-US" sz="1400" dirty="0" smtClean="0">
                <a:solidFill>
                  <a:srgbClr val="7030A0"/>
                </a:solidFill>
                <a:latin typeface="Arial" pitchFamily="34" charset="0"/>
                <a:cs typeface="Arial" pitchFamily="34" charset="0"/>
              </a:rPr>
              <a:t> </a:t>
            </a:r>
          </a:p>
          <a:p>
            <a:pPr>
              <a:buNone/>
            </a:pPr>
            <a:r>
              <a:rPr lang="en-US" sz="1400" dirty="0" smtClean="0">
                <a:latin typeface="Times New Roman" pitchFamily="18" charset="0"/>
                <a:cs typeface="Times New Roman" pitchFamily="18" charset="0"/>
              </a:rPr>
              <a:t>RAW – denotes wet-bulb temperature below 40 degree F and relative humidity over 70% </a:t>
            </a:r>
          </a:p>
          <a:p>
            <a:pPr>
              <a:buNone/>
            </a:pPr>
            <a:r>
              <a:rPr lang="en-US" sz="1400" dirty="0" smtClean="0">
                <a:latin typeface="Times New Roman" pitchFamily="18" charset="0"/>
                <a:cs typeface="Times New Roman" pitchFamily="18" charset="0"/>
              </a:rPr>
              <a:t>• MUGGY – temperature over 60 degree F and RH over 70% </a:t>
            </a:r>
          </a:p>
          <a:p>
            <a:pPr>
              <a:buNone/>
            </a:pPr>
            <a:r>
              <a:rPr lang="en-US" sz="1400" dirty="0" smtClean="0">
                <a:latin typeface="Times New Roman" pitchFamily="18" charset="0"/>
                <a:cs typeface="Times New Roman" pitchFamily="18" charset="0"/>
              </a:rPr>
              <a:t>• SCORCHING – temperature over 60 degree F and RH less than 40% </a:t>
            </a:r>
          </a:p>
          <a:p>
            <a:pPr>
              <a:buNone/>
            </a:pPr>
            <a:r>
              <a:rPr lang="en-US" sz="1400" dirty="0" smtClean="0">
                <a:latin typeface="Times New Roman" pitchFamily="18" charset="0"/>
                <a:cs typeface="Times New Roman" pitchFamily="18" charset="0"/>
              </a:rPr>
              <a:t>• KEEN- temperature below 40% F and RH less than 40%</a:t>
            </a:r>
          </a:p>
          <a:p>
            <a:pPr>
              <a:buNone/>
            </a:pPr>
            <a:endParaRPr lang="en-US" sz="1400" dirty="0" smtClean="0">
              <a:latin typeface="Times New Roman" pitchFamily="18" charset="0"/>
              <a:cs typeface="Times New Roman" pitchFamily="18" charset="0"/>
            </a:endParaRPr>
          </a:p>
          <a:p>
            <a:pPr>
              <a:buNone/>
            </a:pPr>
            <a:r>
              <a:rPr lang="en-US" sz="1400" b="1" dirty="0" err="1" smtClean="0">
                <a:solidFill>
                  <a:srgbClr val="7030A0"/>
                </a:solidFill>
                <a:latin typeface="Arial" pitchFamily="34" charset="0"/>
                <a:cs typeface="Arial" pitchFamily="34" charset="0"/>
              </a:rPr>
              <a:t>Hythergraph</a:t>
            </a:r>
            <a:endParaRPr lang="en-US" sz="1400" b="1" dirty="0" smtClean="0">
              <a:solidFill>
                <a:srgbClr val="7030A0"/>
              </a:solidFill>
              <a:latin typeface="Arial" pitchFamily="34" charset="0"/>
              <a:cs typeface="Arial" pitchFamily="34" charset="0"/>
            </a:endParaRPr>
          </a:p>
          <a:p>
            <a:pPr>
              <a:buNone/>
            </a:pPr>
            <a:r>
              <a:rPr lang="en-US" sz="1400" dirty="0" smtClean="0">
                <a:latin typeface="Times New Roman" pitchFamily="18" charset="0"/>
                <a:cs typeface="Times New Roman" pitchFamily="18" charset="0"/>
              </a:rPr>
              <a:t> Also introduced by Griffith Taylor to show the relationship between temperature and rainfall. </a:t>
            </a:r>
          </a:p>
          <a:p>
            <a:pPr>
              <a:buNone/>
            </a:pPr>
            <a:r>
              <a:rPr lang="en-US" sz="1400" dirty="0" smtClean="0">
                <a:latin typeface="Times New Roman" pitchFamily="18" charset="0"/>
                <a:cs typeface="Times New Roman" pitchFamily="18" charset="0"/>
              </a:rPr>
              <a:t>• Monthly temperature is plotted on Y-axis and rainfall along X- axis. </a:t>
            </a:r>
          </a:p>
          <a:p>
            <a:pPr>
              <a:buNone/>
            </a:pPr>
            <a:r>
              <a:rPr lang="en-US" sz="1400" dirty="0" smtClean="0">
                <a:latin typeface="Times New Roman" pitchFamily="18" charset="0"/>
                <a:cs typeface="Times New Roman" pitchFamily="18" charset="0"/>
              </a:rPr>
              <a:t>• The 12 points, each for a month, are marked on the graph and a 12-sided figure is obtaining by joining these points. </a:t>
            </a:r>
          </a:p>
          <a:p>
            <a:pPr>
              <a:buNone/>
            </a:pPr>
            <a:r>
              <a:rPr lang="en-US" sz="1400" dirty="0" smtClean="0">
                <a:latin typeface="Times New Roman" pitchFamily="18" charset="0"/>
                <a:cs typeface="Times New Roman" pitchFamily="18" charset="0"/>
              </a:rPr>
              <a:t>• This graph is important for comparing the climatic character of different regions.</a:t>
            </a:r>
          </a:p>
          <a:p>
            <a:pPr>
              <a:buNone/>
            </a:pP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3. </a:t>
            </a:r>
            <a:r>
              <a:rPr lang="en-US" sz="1600" dirty="0" smtClean="0">
                <a:latin typeface="Times New Roman" pitchFamily="18" charset="0"/>
                <a:cs typeface="Times New Roman" pitchFamily="18" charset="0"/>
              </a:rPr>
              <a:t>Determination of soil type by ternary diagram textural plotting [</a:t>
            </a:r>
            <a:r>
              <a:rPr lang="en-US" sz="1600" dirty="0" smtClean="0">
                <a:solidFill>
                  <a:schemeClr val="accent6">
                    <a:lumMod val="75000"/>
                  </a:schemeClr>
                </a:solidFill>
                <a:latin typeface="Times New Roman" pitchFamily="18" charset="0"/>
                <a:cs typeface="Times New Roman" pitchFamily="18" charset="0"/>
              </a:rPr>
              <a:t>10 classes</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4. Preparation of peoples’ biodiversity register [</a:t>
            </a:r>
            <a:r>
              <a:rPr lang="en-US" sz="1600" dirty="0" smtClean="0">
                <a:solidFill>
                  <a:schemeClr val="accent6">
                    <a:lumMod val="75000"/>
                  </a:schemeClr>
                </a:solidFill>
                <a:latin typeface="Times New Roman" pitchFamily="18" charset="0"/>
                <a:cs typeface="Times New Roman" pitchFamily="18" charset="0"/>
              </a:rPr>
              <a:t>10 classes</a:t>
            </a:r>
            <a:r>
              <a:rPr lang="en-US" sz="1600" dirty="0" smtClean="0">
                <a:latin typeface="Times New Roman" pitchFamily="18" charset="0"/>
                <a:cs typeface="Times New Roman" pitchFamily="18" charset="0"/>
              </a:rPr>
              <a:t>] </a:t>
            </a:r>
          </a:p>
          <a:p>
            <a:pPr>
              <a:buNone/>
            </a:pPr>
            <a:endParaRPr lang="en-US" sz="1400" dirty="0" smtClean="0">
              <a:latin typeface="Times New Roman" pitchFamily="18" charset="0"/>
              <a:cs typeface="Times New Roman" pitchFamily="18" charset="0"/>
            </a:endParaRPr>
          </a:p>
          <a:p>
            <a:pPr>
              <a:buNone/>
            </a:pPr>
            <a:endParaRPr lang="en-US" sz="1400" dirty="0" smtClean="0">
              <a:latin typeface="Times New Roman" pitchFamily="18" charset="0"/>
              <a:cs typeface="Times New Roman" pitchFamily="18" charset="0"/>
            </a:endParaRPr>
          </a:p>
          <a:p>
            <a:pPr>
              <a:buNone/>
            </a:pPr>
            <a:endParaRPr lang="en-US" sz="14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599" y="929900"/>
          <a:ext cx="8763000" cy="5722642"/>
        </p:xfrm>
        <a:graphic>
          <a:graphicData uri="http://schemas.openxmlformats.org/drawingml/2006/table">
            <a:tbl>
              <a:tblPr/>
              <a:tblGrid>
                <a:gridCol w="391527"/>
                <a:gridCol w="817164"/>
                <a:gridCol w="906518"/>
                <a:gridCol w="755431"/>
                <a:gridCol w="2936587"/>
                <a:gridCol w="2061313"/>
                <a:gridCol w="894460"/>
              </a:tblGrid>
              <a:tr h="360630">
                <a:tc>
                  <a:txBody>
                    <a:bodyPr/>
                    <a:lstStyle/>
                    <a:p>
                      <a:pPr marL="0" marR="0" algn="ctr">
                        <a:spcBef>
                          <a:spcPts val="0"/>
                        </a:spcBef>
                        <a:spcAft>
                          <a:spcPts val="0"/>
                        </a:spcAft>
                      </a:pPr>
                      <a:r>
                        <a:rPr lang="en-US" sz="1000" b="1" dirty="0">
                          <a:latin typeface="Times New Roman" pitchFamily="18" charset="0"/>
                          <a:ea typeface="Times New Roman"/>
                          <a:cs typeface="Times New Roman" pitchFamily="18" charset="0"/>
                        </a:rPr>
                        <a:t>Sl. no.</a:t>
                      </a:r>
                      <a:endParaRPr lang="en-GB" sz="10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Local Name</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Scientific Name</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Habitat</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Characteristics</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Uses</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7030A0"/>
                          </a:solidFill>
                          <a:latin typeface="Times New Roman" pitchFamily="18" charset="0"/>
                          <a:ea typeface="Times New Roman"/>
                          <a:cs typeface="Times New Roman" pitchFamily="18" charset="0"/>
                        </a:rPr>
                        <a:t>Status</a:t>
                      </a:r>
                      <a:endParaRPr lang="en-GB" sz="1200" dirty="0">
                        <a:solidFill>
                          <a:srgbClr val="7030A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601051">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1.</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Water Hyacinth</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err="1">
                          <a:solidFill>
                            <a:srgbClr val="00B050"/>
                          </a:solidFill>
                          <a:latin typeface="Times New Roman" pitchFamily="18" charset="0"/>
                          <a:ea typeface="Times New Roman"/>
                          <a:cs typeface="Times New Roman" pitchFamily="18" charset="0"/>
                        </a:rPr>
                        <a:t>Eichhornia</a:t>
                      </a:r>
                      <a:r>
                        <a:rPr lang="en-US" sz="1100" i="1" dirty="0">
                          <a:solidFill>
                            <a:srgbClr val="00B050"/>
                          </a:solidFill>
                          <a:latin typeface="Times New Roman" pitchFamily="18" charset="0"/>
                          <a:ea typeface="Times New Roman"/>
                          <a:cs typeface="Times New Roman" pitchFamily="18" charset="0"/>
                        </a:rPr>
                        <a:t> </a:t>
                      </a:r>
                      <a:r>
                        <a:rPr lang="en-US" sz="1100" i="1" dirty="0" err="1">
                          <a:solidFill>
                            <a:srgbClr val="00B050"/>
                          </a:solidFill>
                          <a:latin typeface="Times New Roman" pitchFamily="18" charset="0"/>
                          <a:ea typeface="Times New Roman"/>
                          <a:cs typeface="Times New Roman" pitchFamily="18" charset="0"/>
                        </a:rPr>
                        <a:t>crassipes</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Aquatic</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pitchFamily="18" charset="0"/>
                          <a:ea typeface="Times New Roman"/>
                          <a:cs typeface="Times New Roman" pitchFamily="18" charset="0"/>
                        </a:rPr>
                        <a:t>Perennial aquatic plant native to tropical and sub-tropical countries. They have long, spongy and bulbous stalks. It cannot grow in brackish water.</a:t>
                      </a:r>
                      <a:endParaRPr lang="en-GB" sz="100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pitchFamily="18" charset="0"/>
                          <a:ea typeface="Times New Roman"/>
                          <a:cs typeface="Times New Roman" pitchFamily="18" charset="0"/>
                        </a:rPr>
                        <a:t>It is an excellent source of biomass. Sometimes the farmers use the dry water hyacinths as fuel. The ashes are used as fertilizer. </a:t>
                      </a:r>
                      <a:endParaRPr lang="en-GB" sz="100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Common</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1576">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2.</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Sacred Basil (</a:t>
                      </a:r>
                      <a:r>
                        <a:rPr lang="en-US" sz="1100" i="1">
                          <a:latin typeface="Times New Roman" pitchFamily="18" charset="0"/>
                          <a:ea typeface="Times New Roman"/>
                          <a:cs typeface="Times New Roman" pitchFamily="18" charset="0"/>
                        </a:rPr>
                        <a:t>tulsi</a:t>
                      </a:r>
                      <a:r>
                        <a:rPr lang="en-US" sz="1100">
                          <a:latin typeface="Times New Roman" pitchFamily="18" charset="0"/>
                          <a:ea typeface="Times New Roman"/>
                          <a:cs typeface="Times New Roman" pitchFamily="18" charset="0"/>
                        </a:rPr>
                        <a:t>)</a:t>
                      </a:r>
                      <a:endParaRPr lang="en-GB" sz="11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err="1">
                          <a:solidFill>
                            <a:srgbClr val="00B050"/>
                          </a:solidFill>
                          <a:latin typeface="Times New Roman" pitchFamily="18" charset="0"/>
                          <a:ea typeface="Times New Roman"/>
                          <a:cs typeface="Times New Roman" pitchFamily="18" charset="0"/>
                        </a:rPr>
                        <a:t>Ocimum</a:t>
                      </a:r>
                      <a:endParaRPr lang="en-GB" sz="1100" dirty="0">
                        <a:solidFill>
                          <a:srgbClr val="00B05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100" i="1" dirty="0" err="1">
                          <a:solidFill>
                            <a:srgbClr val="00B050"/>
                          </a:solidFill>
                          <a:latin typeface="Times New Roman" pitchFamily="18" charset="0"/>
                          <a:ea typeface="Times New Roman"/>
                          <a:cs typeface="Times New Roman" pitchFamily="18" charset="0"/>
                        </a:rPr>
                        <a:t>basilicum</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Terrestrial</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latin typeface="Times New Roman" pitchFamily="18" charset="0"/>
                          <a:ea typeface="Times New Roman"/>
                          <a:cs typeface="Times New Roman" pitchFamily="18" charset="0"/>
                        </a:rPr>
                        <a:t>It is a tender plant best known as a medicinal and culinary herb.</a:t>
                      </a:r>
                      <a:endParaRPr lang="en-GB" sz="1000" dirty="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latin typeface="Times New Roman" pitchFamily="18" charset="0"/>
                          <a:ea typeface="Times New Roman"/>
                          <a:cs typeface="Times New Roman" pitchFamily="18" charset="0"/>
                        </a:rPr>
                        <a:t>It is commonly used fresh in cooked recipes. It has fantastic medicinal property to treat cough and cold. The basil plant is treated to be sacred in India because of its association to the </a:t>
                      </a:r>
                      <a:r>
                        <a:rPr lang="en-US" sz="1000" dirty="0" err="1">
                          <a:latin typeface="Times New Roman" pitchFamily="18" charset="0"/>
                          <a:ea typeface="Times New Roman"/>
                          <a:cs typeface="Times New Roman" pitchFamily="18" charset="0"/>
                        </a:rPr>
                        <a:t>Puranas</a:t>
                      </a:r>
                      <a:r>
                        <a:rPr lang="en-US" sz="1000" dirty="0">
                          <a:latin typeface="Times New Roman" pitchFamily="18" charset="0"/>
                          <a:ea typeface="Times New Roman"/>
                          <a:cs typeface="Times New Roman" pitchFamily="18" charset="0"/>
                        </a:rPr>
                        <a:t> and Vedas.</a:t>
                      </a:r>
                      <a:endParaRPr lang="en-GB" sz="1000" dirty="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Common</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313">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3.</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Banyan</a:t>
                      </a:r>
                      <a:endParaRPr lang="en-GB" sz="11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err="1">
                          <a:solidFill>
                            <a:srgbClr val="00B050"/>
                          </a:solidFill>
                          <a:latin typeface="Times New Roman" pitchFamily="18" charset="0"/>
                          <a:ea typeface="Times New Roman"/>
                          <a:cs typeface="Times New Roman" pitchFamily="18" charset="0"/>
                        </a:rPr>
                        <a:t>Ficus</a:t>
                      </a:r>
                      <a:endParaRPr lang="en-GB" sz="1100" dirty="0">
                        <a:solidFill>
                          <a:srgbClr val="00B05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100" i="1" dirty="0" err="1">
                          <a:solidFill>
                            <a:srgbClr val="00B050"/>
                          </a:solidFill>
                          <a:latin typeface="Times New Roman" pitchFamily="18" charset="0"/>
                          <a:ea typeface="Times New Roman"/>
                          <a:cs typeface="Times New Roman" pitchFamily="18" charset="0"/>
                        </a:rPr>
                        <a:t>benghalensis</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Terrestrial</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latin typeface="Times New Roman" pitchFamily="18" charset="0"/>
                          <a:ea typeface="Times New Roman"/>
                          <a:cs typeface="Times New Roman" pitchFamily="18" charset="0"/>
                        </a:rPr>
                        <a:t>These are trees with aerial roots which mostly reach the ground. These trees have woody trunks.</a:t>
                      </a:r>
                      <a:endParaRPr lang="en-GB" sz="1000" dirty="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pitchFamily="18" charset="0"/>
                          <a:ea typeface="Times New Roman"/>
                          <a:cs typeface="Times New Roman" pitchFamily="18" charset="0"/>
                        </a:rPr>
                        <a:t>The bark and seeds can be used as tonic to maintain body temperature and treat diabetes. The roots can be used to strengthen teeth and gums by brushing with them</a:t>
                      </a:r>
                      <a:endParaRPr lang="en-GB" sz="1000">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Rare</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9682">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4.</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Green chilli</a:t>
                      </a:r>
                      <a:endParaRPr lang="en-GB" sz="1100">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a:t>
                      </a:r>
                      <a:r>
                        <a:rPr lang="en-US" sz="1100" i="1">
                          <a:latin typeface="Times New Roman" pitchFamily="18" charset="0"/>
                          <a:ea typeface="Times New Roman"/>
                          <a:cs typeface="Times New Roman" pitchFamily="18" charset="0"/>
                        </a:rPr>
                        <a:t>Hari mirch</a:t>
                      </a:r>
                      <a:r>
                        <a:rPr lang="en-US" sz="1100">
                          <a:latin typeface="Times New Roman" pitchFamily="18" charset="0"/>
                          <a:ea typeface="Times New Roman"/>
                          <a:cs typeface="Times New Roman" pitchFamily="18" charset="0"/>
                        </a:rPr>
                        <a:t>)</a:t>
                      </a:r>
                      <a:endParaRPr lang="en-GB" sz="11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a:solidFill>
                            <a:srgbClr val="00B050"/>
                          </a:solidFill>
                          <a:latin typeface="Times New Roman" pitchFamily="18" charset="0"/>
                          <a:ea typeface="Times New Roman"/>
                          <a:cs typeface="Times New Roman" pitchFamily="18" charset="0"/>
                        </a:rPr>
                        <a:t>Capsicum annum</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Terrestrial</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solidFill>
                            <a:schemeClr val="tx1"/>
                          </a:solidFill>
                          <a:latin typeface="Times New Roman" pitchFamily="18" charset="0"/>
                          <a:ea typeface="Times New Roman"/>
                          <a:cs typeface="Times New Roman" pitchFamily="18" charset="0"/>
                        </a:rPr>
                        <a:t>The plant is not </a:t>
                      </a:r>
                      <a:r>
                        <a:rPr lang="en-US" sz="1000" u="none" strike="noStrike" dirty="0">
                          <a:solidFill>
                            <a:schemeClr val="tx1"/>
                          </a:solidFill>
                          <a:latin typeface="Times New Roman" pitchFamily="18" charset="0"/>
                          <a:ea typeface="Times New Roman"/>
                          <a:cs typeface="Times New Roman" pitchFamily="18" charset="0"/>
                        </a:rPr>
                        <a:t>annual</a:t>
                      </a:r>
                      <a:r>
                        <a:rPr lang="en-US" sz="1000" dirty="0">
                          <a:solidFill>
                            <a:schemeClr val="tx1"/>
                          </a:solidFill>
                          <a:latin typeface="Times New Roman" pitchFamily="18" charset="0"/>
                          <a:ea typeface="Times New Roman"/>
                          <a:cs typeface="Times New Roman" pitchFamily="18" charset="0"/>
                        </a:rPr>
                        <a:t> but is a frost tender. In the absence of winter frosts it can survive several seasons and grow into large, shrubby </a:t>
                      </a:r>
                      <a:r>
                        <a:rPr lang="en-US" sz="1000" u="none" strike="noStrike" dirty="0">
                          <a:solidFill>
                            <a:schemeClr val="tx1"/>
                          </a:solidFill>
                          <a:latin typeface="Times New Roman" pitchFamily="18" charset="0"/>
                          <a:ea typeface="Times New Roman"/>
                          <a:cs typeface="Times New Roman" pitchFamily="18" charset="0"/>
                        </a:rPr>
                        <a:t>perennial</a:t>
                      </a:r>
                      <a:r>
                        <a:rPr lang="en-US" sz="1000" dirty="0">
                          <a:solidFill>
                            <a:schemeClr val="tx1"/>
                          </a:solidFill>
                          <a:latin typeface="Times New Roman" pitchFamily="18" charset="0"/>
                          <a:ea typeface="Times New Roman"/>
                          <a:cs typeface="Times New Roman" pitchFamily="18" charset="0"/>
                        </a:rPr>
                        <a:t> herb. The single flowers are off-white (sometimes purplish) color while the stem is densely branched and up to 60 cm (24 inches) tall. The fruit may be green, yellow, orange or red when ripe. </a:t>
                      </a:r>
                      <a:endParaRPr lang="en-GB" sz="1000" dirty="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solidFill>
                            <a:schemeClr val="tx1"/>
                          </a:solidFill>
                          <a:latin typeface="Times New Roman" pitchFamily="18" charset="0"/>
                          <a:ea typeface="Times New Roman"/>
                          <a:cs typeface="Times New Roman" pitchFamily="18" charset="0"/>
                        </a:rPr>
                        <a:t>Green </a:t>
                      </a:r>
                      <a:r>
                        <a:rPr lang="en-US" sz="1000" dirty="0" err="1">
                          <a:solidFill>
                            <a:schemeClr val="tx1"/>
                          </a:solidFill>
                          <a:latin typeface="Times New Roman" pitchFamily="18" charset="0"/>
                          <a:ea typeface="Times New Roman"/>
                          <a:cs typeface="Times New Roman" pitchFamily="18" charset="0"/>
                        </a:rPr>
                        <a:t>chillis</a:t>
                      </a:r>
                      <a:r>
                        <a:rPr lang="en-US" sz="1000" dirty="0">
                          <a:solidFill>
                            <a:schemeClr val="tx1"/>
                          </a:solidFill>
                          <a:latin typeface="Times New Roman" pitchFamily="18" charset="0"/>
                          <a:ea typeface="Times New Roman"/>
                          <a:cs typeface="Times New Roman" pitchFamily="18" charset="0"/>
                        </a:rPr>
                        <a:t> provide protection against cancer. They are loaded with antioxidants. </a:t>
                      </a:r>
                      <a:r>
                        <a:rPr lang="en-US" sz="1000" dirty="0" err="1">
                          <a:solidFill>
                            <a:schemeClr val="tx1"/>
                          </a:solidFill>
                          <a:latin typeface="Times New Roman" pitchFamily="18" charset="0"/>
                          <a:ea typeface="Times New Roman"/>
                          <a:cs typeface="Times New Roman" pitchFamily="18" charset="0"/>
                        </a:rPr>
                        <a:t>Chillis</a:t>
                      </a:r>
                      <a:r>
                        <a:rPr lang="en-US" sz="1000" dirty="0">
                          <a:solidFill>
                            <a:schemeClr val="tx1"/>
                          </a:solidFill>
                          <a:latin typeface="Times New Roman" pitchFamily="18" charset="0"/>
                          <a:ea typeface="Times New Roman"/>
                          <a:cs typeface="Times New Roman" pitchFamily="18" charset="0"/>
                        </a:rPr>
                        <a:t> can also protect human body against prostate problems. They have beneficial effects on cardio-vascular system.</a:t>
                      </a:r>
                      <a:endParaRPr lang="en-GB" sz="1000" dirty="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Common</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313">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5.</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Betel nut</a:t>
                      </a:r>
                      <a:endParaRPr lang="en-GB" sz="11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a:solidFill>
                            <a:srgbClr val="00B050"/>
                          </a:solidFill>
                          <a:latin typeface="Times New Roman" pitchFamily="18" charset="0"/>
                          <a:ea typeface="Times New Roman"/>
                          <a:cs typeface="Times New Roman" pitchFamily="18" charset="0"/>
                        </a:rPr>
                        <a:t>Areca</a:t>
                      </a:r>
                      <a:endParaRPr lang="en-GB" sz="1100" dirty="0">
                        <a:solidFill>
                          <a:srgbClr val="00B05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100" i="1" dirty="0">
                          <a:solidFill>
                            <a:srgbClr val="00B050"/>
                          </a:solidFill>
                          <a:latin typeface="Times New Roman" pitchFamily="18" charset="0"/>
                          <a:ea typeface="Times New Roman"/>
                          <a:cs typeface="Times New Roman" pitchFamily="18" charset="0"/>
                        </a:rPr>
                        <a:t>catechu</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Terrestrial</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solidFill>
                            <a:schemeClr val="tx1"/>
                          </a:solidFill>
                          <a:latin typeface="Times New Roman" pitchFamily="18" charset="0"/>
                          <a:ea typeface="Times New Roman"/>
                          <a:cs typeface="Times New Roman" pitchFamily="18" charset="0"/>
                        </a:rPr>
                        <a:t>It is a medium-sized plant which grows up to a height of 20 meters. The leaves are of long pinnate type with numerous crowded leaflets</a:t>
                      </a:r>
                      <a:endParaRPr lang="en-GB" sz="100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solidFill>
                            <a:schemeClr val="tx1"/>
                          </a:solidFill>
                          <a:latin typeface="Times New Roman" pitchFamily="18" charset="0"/>
                          <a:ea typeface="Times New Roman"/>
                          <a:cs typeface="Times New Roman" pitchFamily="18" charset="0"/>
                        </a:rPr>
                        <a:t>The areca nut is popular among the Asians especially for its chewing properties. It is slightly intoxicating and addictive in nature. The extract of the nut has anti-depressant properties.</a:t>
                      </a:r>
                      <a:endParaRPr lang="en-GB" sz="1000" dirty="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Sporadic</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1576">
                <a:tc>
                  <a:txBody>
                    <a:bodyPr/>
                    <a:lstStyle/>
                    <a:p>
                      <a:pPr marL="0" marR="0" algn="ctr">
                        <a:lnSpc>
                          <a:spcPct val="115000"/>
                        </a:lnSpc>
                        <a:spcBef>
                          <a:spcPts val="0"/>
                        </a:spcBef>
                        <a:spcAft>
                          <a:spcPts val="0"/>
                        </a:spcAft>
                      </a:pPr>
                      <a:r>
                        <a:rPr lang="en-US" sz="1000">
                          <a:latin typeface="Times New Roman" pitchFamily="18" charset="0"/>
                          <a:ea typeface="Times New Roman"/>
                          <a:cs typeface="Times New Roman" pitchFamily="18" charset="0"/>
                        </a:rPr>
                        <a:t>6.</a:t>
                      </a:r>
                      <a:endParaRPr lang="en-GB" sz="10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Times New Roman"/>
                          <a:cs typeface="Times New Roman" pitchFamily="18" charset="0"/>
                        </a:rPr>
                        <a:t>Lemon</a:t>
                      </a:r>
                      <a:endParaRPr lang="en-GB" sz="110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a:solidFill>
                            <a:srgbClr val="00B050"/>
                          </a:solidFill>
                          <a:latin typeface="Times New Roman" pitchFamily="18" charset="0"/>
                          <a:ea typeface="Times New Roman"/>
                          <a:cs typeface="Times New Roman" pitchFamily="18" charset="0"/>
                        </a:rPr>
                        <a:t>Citrus </a:t>
                      </a:r>
                      <a:r>
                        <a:rPr lang="en-US" sz="1100" i="1" dirty="0" err="1">
                          <a:solidFill>
                            <a:srgbClr val="00B050"/>
                          </a:solidFill>
                          <a:latin typeface="Times New Roman" pitchFamily="18" charset="0"/>
                          <a:ea typeface="Times New Roman"/>
                          <a:cs typeface="Times New Roman" pitchFamily="18" charset="0"/>
                        </a:rPr>
                        <a:t>limon</a:t>
                      </a:r>
                      <a:endParaRPr lang="en-GB" sz="1100" dirty="0">
                        <a:solidFill>
                          <a:srgbClr val="00B050"/>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accent3">
                              <a:lumMod val="75000"/>
                            </a:schemeClr>
                          </a:solidFill>
                          <a:latin typeface="Times New Roman" pitchFamily="18" charset="0"/>
                          <a:ea typeface="Times New Roman"/>
                          <a:cs typeface="Times New Roman" pitchFamily="18" charset="0"/>
                        </a:rPr>
                        <a:t>Terrestrial</a:t>
                      </a:r>
                      <a:endParaRPr lang="en-GB" sz="1100" dirty="0">
                        <a:solidFill>
                          <a:schemeClr val="accent3">
                            <a:lumMod val="75000"/>
                          </a:schemeClr>
                        </a:solidFill>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US" sz="1000">
                          <a:solidFill>
                            <a:schemeClr val="tx1"/>
                          </a:solidFill>
                          <a:latin typeface="Times New Roman" pitchFamily="18" charset="0"/>
                          <a:ea typeface="Times New Roman"/>
                          <a:cs typeface="Times New Roman" pitchFamily="18" charset="0"/>
                        </a:rPr>
                        <a:t>The lemon is a small evergreen flowering tree native in Asia. The ellipsoidal yellow fruits are extensively used across the world for its high nutritive value as well as culinary and cleaning purposes.</a:t>
                      </a:r>
                      <a:endParaRPr lang="en-GB" sz="100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US" sz="1000" dirty="0">
                          <a:solidFill>
                            <a:schemeClr val="tx1"/>
                          </a:solidFill>
                          <a:latin typeface="Times New Roman" pitchFamily="18" charset="0"/>
                          <a:ea typeface="Times New Roman"/>
                          <a:cs typeface="Times New Roman" pitchFamily="18" charset="0"/>
                        </a:rPr>
                        <a:t>Lemons are a rich source of </a:t>
                      </a:r>
                      <a:r>
                        <a:rPr lang="en-US" sz="1000" u="none" strike="noStrike" dirty="0">
                          <a:solidFill>
                            <a:schemeClr val="tx1"/>
                          </a:solidFill>
                          <a:latin typeface="Times New Roman" pitchFamily="18" charset="0"/>
                          <a:ea typeface="Times New Roman"/>
                          <a:cs typeface="Times New Roman" pitchFamily="18" charset="0"/>
                        </a:rPr>
                        <a:t>vitamin </a:t>
                      </a:r>
                      <a:r>
                        <a:rPr lang="en-US" sz="1000" u="none" strike="noStrike" dirty="0" smtClean="0">
                          <a:solidFill>
                            <a:schemeClr val="tx1"/>
                          </a:solidFill>
                          <a:latin typeface="Times New Roman" pitchFamily="18" charset="0"/>
                          <a:ea typeface="Times New Roman"/>
                          <a:cs typeface="Times New Roman" pitchFamily="18" charset="0"/>
                        </a:rPr>
                        <a:t>C</a:t>
                      </a:r>
                      <a:r>
                        <a:rPr lang="en-US" sz="1000" dirty="0" smtClean="0">
                          <a:solidFill>
                            <a:schemeClr val="tx1"/>
                          </a:solidFill>
                          <a:latin typeface="Times New Roman" pitchFamily="18" charset="0"/>
                          <a:ea typeface="Times New Roman"/>
                          <a:cs typeface="Times New Roman" pitchFamily="18" charset="0"/>
                        </a:rPr>
                        <a:t> </a:t>
                      </a:r>
                      <a:r>
                        <a:rPr lang="en-US" sz="1000" dirty="0">
                          <a:solidFill>
                            <a:schemeClr val="tx1"/>
                          </a:solidFill>
                          <a:latin typeface="Times New Roman" pitchFamily="18" charset="0"/>
                          <a:ea typeface="Times New Roman"/>
                          <a:cs typeface="Times New Roman" pitchFamily="18" charset="0"/>
                        </a:rPr>
                        <a:t>They contain numerous </a:t>
                      </a:r>
                      <a:r>
                        <a:rPr lang="en-US" sz="1000" u="none" strike="noStrike" dirty="0" err="1" smtClean="0">
                          <a:solidFill>
                            <a:schemeClr val="tx1"/>
                          </a:solidFill>
                          <a:latin typeface="Times New Roman" pitchFamily="18" charset="0"/>
                          <a:ea typeface="Times New Roman"/>
                          <a:cs typeface="Times New Roman" pitchFamily="18" charset="0"/>
                        </a:rPr>
                        <a:t>phyto</a:t>
                      </a:r>
                      <a:r>
                        <a:rPr lang="en-US" sz="1000" u="none" strike="noStrike" dirty="0" smtClean="0">
                          <a:solidFill>
                            <a:schemeClr val="tx1"/>
                          </a:solidFill>
                          <a:latin typeface="Times New Roman" pitchFamily="18" charset="0"/>
                          <a:ea typeface="Times New Roman"/>
                          <a:cs typeface="Times New Roman" pitchFamily="18" charset="0"/>
                        </a:rPr>
                        <a:t>-chemicals</a:t>
                      </a:r>
                      <a:r>
                        <a:rPr lang="en-US" sz="1000" u="none" strike="noStrike" baseline="0" dirty="0" smtClean="0">
                          <a:solidFill>
                            <a:schemeClr val="tx1"/>
                          </a:solidFill>
                          <a:latin typeface="Times New Roman" pitchFamily="18" charset="0"/>
                          <a:ea typeface="Times New Roman"/>
                          <a:cs typeface="Times New Roman" pitchFamily="18" charset="0"/>
                        </a:rPr>
                        <a:t> </a:t>
                      </a:r>
                      <a:r>
                        <a:rPr lang="en-US" sz="1000" dirty="0" smtClean="0">
                          <a:solidFill>
                            <a:schemeClr val="tx1"/>
                          </a:solidFill>
                          <a:latin typeface="Times New Roman" pitchFamily="18" charset="0"/>
                          <a:ea typeface="Times New Roman"/>
                          <a:cs typeface="Times New Roman" pitchFamily="18" charset="0"/>
                        </a:rPr>
                        <a:t>including</a:t>
                      </a:r>
                      <a:r>
                        <a:rPr lang="en-US" sz="1000" dirty="0">
                          <a:solidFill>
                            <a:schemeClr val="tx1"/>
                          </a:solidFill>
                          <a:latin typeface="Times New Roman" pitchFamily="18" charset="0"/>
                          <a:ea typeface="Times New Roman"/>
                          <a:cs typeface="Times New Roman" pitchFamily="18" charset="0"/>
                        </a:rPr>
                        <a:t> </a:t>
                      </a:r>
                      <a:r>
                        <a:rPr lang="en-US" sz="1000" u="none" strike="noStrike" dirty="0" err="1">
                          <a:solidFill>
                            <a:schemeClr val="tx1"/>
                          </a:solidFill>
                          <a:latin typeface="Times New Roman" pitchFamily="18" charset="0"/>
                          <a:ea typeface="Times New Roman"/>
                          <a:cs typeface="Times New Roman" pitchFamily="18" charset="0"/>
                        </a:rPr>
                        <a:t>polyphenols</a:t>
                      </a:r>
                      <a:r>
                        <a:rPr lang="en-US" sz="1000" dirty="0">
                          <a:solidFill>
                            <a:schemeClr val="tx1"/>
                          </a:solidFill>
                          <a:latin typeface="Times New Roman" pitchFamily="18" charset="0"/>
                          <a:ea typeface="Times New Roman"/>
                          <a:cs typeface="Times New Roman" pitchFamily="18" charset="0"/>
                        </a:rPr>
                        <a:t>, </a:t>
                      </a:r>
                      <a:r>
                        <a:rPr lang="en-US" sz="1000" u="none" strike="noStrike" dirty="0" err="1">
                          <a:solidFill>
                            <a:schemeClr val="tx1"/>
                          </a:solidFill>
                          <a:latin typeface="Times New Roman" pitchFamily="18" charset="0"/>
                          <a:ea typeface="Times New Roman"/>
                          <a:cs typeface="Times New Roman" pitchFamily="18" charset="0"/>
                        </a:rPr>
                        <a:t>terpenes</a:t>
                      </a:r>
                      <a:r>
                        <a:rPr lang="en-US" sz="1000" dirty="0">
                          <a:solidFill>
                            <a:schemeClr val="tx1"/>
                          </a:solidFill>
                          <a:latin typeface="Times New Roman" pitchFamily="18" charset="0"/>
                          <a:ea typeface="Times New Roman"/>
                          <a:cs typeface="Times New Roman" pitchFamily="18" charset="0"/>
                        </a:rPr>
                        <a:t>, and </a:t>
                      </a:r>
                      <a:r>
                        <a:rPr lang="en-US" sz="1000" u="none" strike="noStrike" dirty="0">
                          <a:solidFill>
                            <a:schemeClr val="tx1"/>
                          </a:solidFill>
                          <a:latin typeface="Times New Roman" pitchFamily="18" charset="0"/>
                          <a:ea typeface="Times New Roman"/>
                          <a:cs typeface="Times New Roman" pitchFamily="18" charset="0"/>
                        </a:rPr>
                        <a:t>tannins</a:t>
                      </a:r>
                      <a:r>
                        <a:rPr lang="en-US" sz="1000" dirty="0">
                          <a:solidFill>
                            <a:schemeClr val="tx1"/>
                          </a:solidFill>
                          <a:latin typeface="Times New Roman" pitchFamily="18" charset="0"/>
                          <a:ea typeface="Times New Roman"/>
                          <a:cs typeface="Times New Roman" pitchFamily="18" charset="0"/>
                        </a:rPr>
                        <a:t>.</a:t>
                      </a:r>
                      <a:r>
                        <a:rPr lang="en-US" sz="1000" baseline="30000" dirty="0">
                          <a:solidFill>
                            <a:schemeClr val="tx1"/>
                          </a:solidFill>
                          <a:latin typeface="Times New Roman" pitchFamily="18" charset="0"/>
                          <a:ea typeface="Times New Roman"/>
                          <a:cs typeface="Times New Roman" pitchFamily="18" charset="0"/>
                        </a:rPr>
                        <a:t> </a:t>
                      </a:r>
                      <a:r>
                        <a:rPr lang="en-US" sz="1000" dirty="0">
                          <a:solidFill>
                            <a:schemeClr val="tx1"/>
                          </a:solidFill>
                          <a:latin typeface="Times New Roman" pitchFamily="18" charset="0"/>
                          <a:ea typeface="Times New Roman"/>
                          <a:cs typeface="Times New Roman" pitchFamily="18" charset="0"/>
                        </a:rPr>
                        <a:t> As with other citrus fruits, they have significant concentrations of </a:t>
                      </a:r>
                      <a:r>
                        <a:rPr lang="en-US" sz="1000" u="none" strike="noStrike" dirty="0">
                          <a:solidFill>
                            <a:schemeClr val="tx1"/>
                          </a:solidFill>
                          <a:latin typeface="Times New Roman" pitchFamily="18" charset="0"/>
                          <a:ea typeface="Times New Roman"/>
                          <a:cs typeface="Times New Roman" pitchFamily="18" charset="0"/>
                        </a:rPr>
                        <a:t>citric acid</a:t>
                      </a:r>
                      <a:r>
                        <a:rPr lang="en-US" sz="1000" dirty="0">
                          <a:solidFill>
                            <a:schemeClr val="tx1"/>
                          </a:solidFill>
                          <a:latin typeface="Times New Roman" pitchFamily="18" charset="0"/>
                          <a:ea typeface="Times New Roman"/>
                          <a:cs typeface="Times New Roman" pitchFamily="18" charset="0"/>
                        </a:rPr>
                        <a:t> (about 47 g/l in juice)</a:t>
                      </a:r>
                      <a:endParaRPr lang="en-GB" sz="1000" dirty="0">
                        <a:solidFill>
                          <a:schemeClr val="tx1"/>
                        </a:solidFill>
                        <a:latin typeface="Times New Roman" pitchFamily="18" charset="0"/>
                        <a:ea typeface="Times New Roman"/>
                        <a:cs typeface="Times New Roman" pitchFamily="18" charset="0"/>
                      </a:endParaRPr>
                    </a:p>
                  </a:txBody>
                  <a:tcPr marL="36945" marR="36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Times New Roman"/>
                          <a:cs typeface="Times New Roman" pitchFamily="18" charset="0"/>
                        </a:rPr>
                        <a:t>Common</a:t>
                      </a:r>
                      <a:endParaRPr lang="en-GB" sz="1100" dirty="0">
                        <a:latin typeface="Times New Roman" pitchFamily="18" charset="0"/>
                        <a:ea typeface="Times New Roman"/>
                        <a:cs typeface="Times New Roman" pitchFamily="18" charset="0"/>
                      </a:endParaRPr>
                    </a:p>
                  </a:txBody>
                  <a:tcPr marL="36945" marR="36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8991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PREPARATION OF PEOPLE</a:t>
            </a:r>
            <a:r>
              <a:rPr kumimoji="0" lang="en-US" sz="1400" b="1" i="0" u="sng" strike="noStrike" cap="none" normalizeH="0" baseline="0" dirty="0" smtClean="0">
                <a:ln>
                  <a:noFill/>
                </a:ln>
                <a:solidFill>
                  <a:srgbClr val="00B050"/>
                </a:solidFill>
                <a:effectLst/>
                <a:latin typeface="Calibri"/>
                <a:ea typeface="Times New Roman" pitchFamily="18" charset="0"/>
                <a:cs typeface="Times New Roman" pitchFamily="18" charset="0"/>
              </a:rPr>
              <a:t>’</a:t>
            </a:r>
            <a:r>
              <a:rPr kumimoji="0" lang="en-US" sz="1400" b="1" i="0" u="sng"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S BIODIVERSITY REGISTER</a:t>
            </a:r>
            <a:endParaRPr kumimoji="0" lang="en-US" sz="12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Place:</a:t>
            </a:r>
            <a:r>
              <a:rPr lang="en-US" sz="1200" dirty="0" smtClean="0">
                <a:solidFill>
                  <a:srgbClr val="00B050"/>
                </a:solidFill>
                <a:latin typeface="Arial" pitchFamily="34" charset="0"/>
                <a:ea typeface="Times New Roman" pitchFamily="18" charset="0"/>
                <a:cs typeface="Arial" pitchFamily="34" charset="0"/>
              </a:rPr>
              <a:t>                                                                                    </a:t>
            </a:r>
            <a:r>
              <a:rPr kumimoji="0" lang="en-US" sz="12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Date:</a:t>
            </a:r>
            <a:endParaRPr kumimoji="0" lang="en-US" sz="12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sz="1400" b="1" i="0" u="sng"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FLORAL DIVERSITY</a:t>
            </a:r>
            <a:endParaRPr kumimoji="0" lang="en-US" sz="18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 y="304800"/>
          <a:ext cx="8991599" cy="5509895"/>
        </p:xfrm>
        <a:graphic>
          <a:graphicData uri="http://schemas.openxmlformats.org/drawingml/2006/table">
            <a:tbl>
              <a:tblPr/>
              <a:tblGrid>
                <a:gridCol w="416828"/>
                <a:gridCol w="935893"/>
                <a:gridCol w="1034431"/>
                <a:gridCol w="1114004"/>
                <a:gridCol w="2068864"/>
                <a:gridCol w="2468828"/>
                <a:gridCol w="952751"/>
              </a:tblGrid>
              <a:tr h="162560">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Sl. No.</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Local Name</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Scientific Name</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Habitat</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Description</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a:solidFill>
                            <a:schemeClr val="accent2">
                              <a:lumMod val="75000"/>
                            </a:schemeClr>
                          </a:solidFill>
                          <a:latin typeface="Times New Roman" pitchFamily="18" charset="0"/>
                          <a:ea typeface="Calibri"/>
                          <a:cs typeface="Times New Roman" pitchFamily="18" charset="0"/>
                        </a:rPr>
                        <a:t>Special Features</a:t>
                      </a:r>
                      <a:endParaRPr lang="en-GB" sz="100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50" b="1" dirty="0">
                          <a:solidFill>
                            <a:schemeClr val="accent2">
                              <a:lumMod val="75000"/>
                            </a:schemeClr>
                          </a:solidFill>
                          <a:latin typeface="Times New Roman" pitchFamily="18" charset="0"/>
                          <a:ea typeface="Calibri"/>
                          <a:cs typeface="Times New Roman" pitchFamily="18" charset="0"/>
                        </a:rPr>
                        <a:t>Status</a:t>
                      </a:r>
                      <a:endParaRPr lang="en-GB" sz="1000" dirty="0">
                        <a:solidFill>
                          <a:schemeClr val="accent2">
                            <a:lumMod val="75000"/>
                          </a:schemeClr>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975360">
                <a:tc>
                  <a:txBody>
                    <a:bodyPr/>
                    <a:lstStyle/>
                    <a:p>
                      <a:pPr marL="0" marR="0" algn="ctr">
                        <a:lnSpc>
                          <a:spcPct val="115000"/>
                        </a:lnSpc>
                        <a:spcBef>
                          <a:spcPts val="0"/>
                        </a:spcBef>
                        <a:spcAft>
                          <a:spcPts val="0"/>
                        </a:spcAft>
                      </a:pPr>
                      <a:r>
                        <a:rPr lang="en-US" sz="900">
                          <a:latin typeface="Times New Roman" pitchFamily="18" charset="0"/>
                          <a:ea typeface="Calibri"/>
                          <a:cs typeface="Times New Roman" pitchFamily="18" charset="0"/>
                        </a:rPr>
                        <a:t>1.</a:t>
                      </a:r>
                      <a:endParaRPr lang="en-GB" sz="80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pitchFamily="18" charset="0"/>
                          <a:ea typeface="Calibri"/>
                          <a:cs typeface="Times New Roman" pitchFamily="18" charset="0"/>
                        </a:rPr>
                        <a:t>Green Pigeon</a:t>
                      </a:r>
                      <a:endParaRPr lang="en-GB" sz="105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err="1">
                          <a:latin typeface="Times New Roman" pitchFamily="18" charset="0"/>
                          <a:ea typeface="Calibri"/>
                          <a:cs typeface="Times New Roman" pitchFamily="18" charset="0"/>
                        </a:rPr>
                        <a:t>Treron</a:t>
                      </a:r>
                      <a:endParaRPr lang="en-GB" sz="105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err="1">
                          <a:solidFill>
                            <a:srgbClr val="00B050"/>
                          </a:solidFill>
                          <a:latin typeface="Times New Roman" pitchFamily="18" charset="0"/>
                          <a:ea typeface="Calibri"/>
                          <a:cs typeface="Times New Roman" pitchFamily="18" charset="0"/>
                        </a:rPr>
                        <a:t>Avi</a:t>
                      </a:r>
                      <a:r>
                        <a:rPr lang="en-US" sz="1100" dirty="0">
                          <a:solidFill>
                            <a:srgbClr val="00B050"/>
                          </a:solidFill>
                          <a:latin typeface="Times New Roman" pitchFamily="18" charset="0"/>
                          <a:ea typeface="Calibri"/>
                          <a:cs typeface="Times New Roman" pitchFamily="18" charset="0"/>
                        </a:rPr>
                        <a:t>-fauna</a:t>
                      </a:r>
                      <a:endParaRPr lang="en-GB" sz="1050" dirty="0">
                        <a:solidFill>
                          <a:srgbClr val="00B050"/>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 genus is distributed across </a:t>
                      </a:r>
                      <a:r>
                        <a:rPr lang="en-US" sz="900" u="none" strike="noStrike" dirty="0" smtClean="0">
                          <a:solidFill>
                            <a:schemeClr val="tx1"/>
                          </a:solidFill>
                          <a:latin typeface="Times New Roman" pitchFamily="18" charset="0"/>
                          <a:ea typeface="Calibri"/>
                          <a:cs typeface="Times New Roman" pitchFamily="18" charset="0"/>
                        </a:rPr>
                        <a:t>Asia</a:t>
                      </a:r>
                      <a:r>
                        <a:rPr lang="en-US" sz="900" u="none" strike="noStrike" baseline="0" dirty="0" smtClean="0">
                          <a:solidFill>
                            <a:schemeClr val="tx1"/>
                          </a:solidFill>
                          <a:latin typeface="Times New Roman" pitchFamily="18" charset="0"/>
                          <a:ea typeface="Calibri"/>
                          <a:cs typeface="Times New Roman" pitchFamily="18" charset="0"/>
                        </a:rPr>
                        <a:t> </a:t>
                      </a:r>
                      <a:r>
                        <a:rPr lang="en-US" sz="900" dirty="0" smtClean="0">
                          <a:solidFill>
                            <a:schemeClr val="tx1"/>
                          </a:solidFill>
                          <a:latin typeface="Times New Roman" pitchFamily="18" charset="0"/>
                          <a:ea typeface="Calibri"/>
                          <a:cs typeface="Times New Roman" pitchFamily="18" charset="0"/>
                        </a:rPr>
                        <a:t>and</a:t>
                      </a:r>
                      <a:r>
                        <a:rPr lang="en-US" sz="900" dirty="0">
                          <a:solidFill>
                            <a:schemeClr val="tx1"/>
                          </a:solidFill>
                          <a:latin typeface="Times New Roman" pitchFamily="18" charset="0"/>
                          <a:ea typeface="Calibri"/>
                          <a:cs typeface="Times New Roman" pitchFamily="18" charset="0"/>
                        </a:rPr>
                        <a:t> </a:t>
                      </a:r>
                      <a:r>
                        <a:rPr lang="en-US" sz="900" u="none" strike="noStrike" dirty="0">
                          <a:solidFill>
                            <a:schemeClr val="tx1"/>
                          </a:solidFill>
                          <a:latin typeface="Times New Roman" pitchFamily="18" charset="0"/>
                          <a:ea typeface="Calibri"/>
                          <a:cs typeface="Times New Roman" pitchFamily="18" charset="0"/>
                        </a:rPr>
                        <a:t>Africa</a:t>
                      </a:r>
                      <a:r>
                        <a:rPr lang="en-US" sz="900" dirty="0">
                          <a:solidFill>
                            <a:schemeClr val="tx1"/>
                          </a:solidFill>
                          <a:latin typeface="Times New Roman" pitchFamily="18" charset="0"/>
                          <a:ea typeface="Calibri"/>
                          <a:cs typeface="Times New Roman" pitchFamily="18" charset="0"/>
                        </a:rPr>
                        <a:t>. This genus contains 29 </a:t>
                      </a:r>
                      <a:r>
                        <a:rPr lang="en-US" sz="900" u="none" strike="noStrike" dirty="0" smtClean="0">
                          <a:solidFill>
                            <a:schemeClr val="tx1"/>
                          </a:solidFill>
                          <a:latin typeface="Times New Roman" pitchFamily="18" charset="0"/>
                          <a:ea typeface="Calibri"/>
                          <a:cs typeface="Times New Roman" pitchFamily="18" charset="0"/>
                        </a:rPr>
                        <a:t>species</a:t>
                      </a:r>
                      <a:r>
                        <a:rPr lang="en-US" sz="900" u="none" strike="noStrike" baseline="0" dirty="0" smtClean="0">
                          <a:solidFill>
                            <a:schemeClr val="tx1"/>
                          </a:solidFill>
                          <a:latin typeface="Times New Roman" pitchFamily="18" charset="0"/>
                          <a:ea typeface="Calibri"/>
                          <a:cs typeface="Times New Roman" pitchFamily="18" charset="0"/>
                        </a:rPr>
                        <a:t> </a:t>
                      </a:r>
                      <a:r>
                        <a:rPr lang="en-US" sz="900" dirty="0" smtClean="0">
                          <a:solidFill>
                            <a:schemeClr val="tx1"/>
                          </a:solidFill>
                          <a:latin typeface="Times New Roman" pitchFamily="18" charset="0"/>
                          <a:ea typeface="Calibri"/>
                          <a:cs typeface="Times New Roman" pitchFamily="18" charset="0"/>
                        </a:rPr>
                        <a:t>remarkable </a:t>
                      </a:r>
                      <a:r>
                        <a:rPr lang="en-US" sz="900" dirty="0">
                          <a:solidFill>
                            <a:schemeClr val="tx1"/>
                          </a:solidFill>
                          <a:latin typeface="Times New Roman" pitchFamily="18" charset="0"/>
                          <a:ea typeface="Calibri"/>
                          <a:cs typeface="Times New Roman" pitchFamily="18" charset="0"/>
                        </a:rPr>
                        <a:t>for their green coloration, hence the common name, which comes from a </a:t>
                      </a:r>
                      <a:r>
                        <a:rPr lang="en-US" sz="900" u="none" strike="noStrike" dirty="0" err="1" smtClean="0">
                          <a:solidFill>
                            <a:schemeClr val="tx1"/>
                          </a:solidFill>
                          <a:latin typeface="Times New Roman" pitchFamily="18" charset="0"/>
                          <a:ea typeface="Calibri"/>
                          <a:cs typeface="Times New Roman" pitchFamily="18" charset="0"/>
                        </a:rPr>
                        <a:t>carotenoid</a:t>
                      </a:r>
                      <a:r>
                        <a:rPr lang="en-US" sz="900" u="none" strike="noStrike" baseline="0" dirty="0" smtClean="0">
                          <a:solidFill>
                            <a:schemeClr val="tx1"/>
                          </a:solidFill>
                          <a:latin typeface="Times New Roman" pitchFamily="18" charset="0"/>
                          <a:ea typeface="Calibri"/>
                          <a:cs typeface="Times New Roman" pitchFamily="18" charset="0"/>
                        </a:rPr>
                        <a:t> </a:t>
                      </a:r>
                      <a:r>
                        <a:rPr lang="en-US" sz="900" dirty="0">
                          <a:solidFill>
                            <a:schemeClr val="tx1"/>
                          </a:solidFill>
                          <a:latin typeface="Times New Roman" pitchFamily="18" charset="0"/>
                          <a:ea typeface="Calibri"/>
                          <a:cs typeface="Times New Roman" pitchFamily="18" charset="0"/>
                        </a:rPr>
                        <a:t> pigment in their diet. </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Green pigeons have diets of various fruit, nuts and seeds. They dwell in trees and occupy a variety of wooded habitats. Members of this genus can be further grouped into species with long tails, medium-length tails, and wedge-shaped tails. </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latin typeface="Times New Roman" pitchFamily="18" charset="0"/>
                          <a:ea typeface="Calibri"/>
                          <a:cs typeface="Times New Roman" pitchFamily="18" charset="0"/>
                        </a:rPr>
                        <a:t>Migratory</a:t>
                      </a:r>
                      <a:endParaRPr lang="en-GB" sz="100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240">
                <a:tc>
                  <a:txBody>
                    <a:bodyPr/>
                    <a:lstStyle/>
                    <a:p>
                      <a:pPr marL="0" marR="0" algn="ctr">
                        <a:lnSpc>
                          <a:spcPct val="115000"/>
                        </a:lnSpc>
                        <a:spcBef>
                          <a:spcPts val="0"/>
                        </a:spcBef>
                        <a:spcAft>
                          <a:spcPts val="0"/>
                        </a:spcAft>
                      </a:pPr>
                      <a:r>
                        <a:rPr lang="en-US" sz="900">
                          <a:latin typeface="Times New Roman" pitchFamily="18" charset="0"/>
                          <a:ea typeface="Calibri"/>
                          <a:cs typeface="Times New Roman" pitchFamily="18" charset="0"/>
                        </a:rPr>
                        <a:t>2.</a:t>
                      </a:r>
                      <a:endParaRPr lang="en-GB" sz="80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Calibri"/>
                          <a:cs typeface="Times New Roman" pitchFamily="18" charset="0"/>
                        </a:rPr>
                        <a:t>Goat</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dirty="0">
                          <a:latin typeface="Times New Roman" pitchFamily="18" charset="0"/>
                          <a:ea typeface="Calibri"/>
                          <a:cs typeface="Times New Roman" pitchFamily="18" charset="0"/>
                        </a:rPr>
                        <a:t>Capra </a:t>
                      </a:r>
                      <a:r>
                        <a:rPr lang="en-US" sz="1100" i="1" dirty="0" err="1">
                          <a:latin typeface="Times New Roman" pitchFamily="18" charset="0"/>
                          <a:ea typeface="Calibri"/>
                          <a:cs typeface="Times New Roman" pitchFamily="18" charset="0"/>
                        </a:rPr>
                        <a:t>aegagrus</a:t>
                      </a:r>
                      <a:r>
                        <a:rPr lang="en-US" sz="1100" i="1" dirty="0">
                          <a:latin typeface="Times New Roman" pitchFamily="18" charset="0"/>
                          <a:ea typeface="Calibri"/>
                          <a:cs typeface="Times New Roman" pitchFamily="18" charset="0"/>
                        </a:rPr>
                        <a:t> </a:t>
                      </a:r>
                      <a:r>
                        <a:rPr lang="en-US" sz="1100" i="1" dirty="0" err="1">
                          <a:latin typeface="Times New Roman" pitchFamily="18" charset="0"/>
                          <a:ea typeface="Calibri"/>
                          <a:cs typeface="Times New Roman" pitchFamily="18" charset="0"/>
                        </a:rPr>
                        <a:t>hircus</a:t>
                      </a:r>
                      <a:endParaRPr lang="en-GB" sz="105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B050"/>
                          </a:solidFill>
                          <a:latin typeface="Times New Roman" pitchFamily="18" charset="0"/>
                          <a:ea typeface="Calibri"/>
                          <a:cs typeface="Times New Roman" pitchFamily="18" charset="0"/>
                        </a:rPr>
                        <a:t>Terrestrial</a:t>
                      </a:r>
                      <a:endParaRPr lang="en-GB" sz="1050" dirty="0">
                        <a:solidFill>
                          <a:srgbClr val="00B050"/>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 goat is a member of the family </a:t>
                      </a:r>
                      <a:r>
                        <a:rPr lang="en-US" sz="900" i="1" u="none" strike="noStrike" dirty="0" err="1" smtClean="0">
                          <a:solidFill>
                            <a:schemeClr val="tx1"/>
                          </a:solidFill>
                          <a:latin typeface="Times New Roman" pitchFamily="18" charset="0"/>
                          <a:ea typeface="Calibri"/>
                          <a:cs typeface="Times New Roman" pitchFamily="18" charset="0"/>
                        </a:rPr>
                        <a:t>Bovidae</a:t>
                      </a:r>
                      <a:r>
                        <a:rPr lang="en-US" sz="900" dirty="0">
                          <a:solidFill>
                            <a:schemeClr val="tx1"/>
                          </a:solidFill>
                          <a:latin typeface="Times New Roman" pitchFamily="18" charset="0"/>
                          <a:ea typeface="Calibri"/>
                          <a:cs typeface="Times New Roman" pitchFamily="18" charset="0"/>
                        </a:rPr>
                        <a:t> and is closely related to the </a:t>
                      </a:r>
                      <a:r>
                        <a:rPr lang="en-US" sz="900" u="none" strike="noStrike" dirty="0">
                          <a:solidFill>
                            <a:schemeClr val="tx1"/>
                          </a:solidFill>
                          <a:latin typeface="Times New Roman" pitchFamily="18" charset="0"/>
                          <a:ea typeface="Calibri"/>
                          <a:cs typeface="Times New Roman" pitchFamily="18" charset="0"/>
                        </a:rPr>
                        <a:t>sheep</a:t>
                      </a:r>
                      <a:r>
                        <a:rPr lang="en-US" sz="900" dirty="0">
                          <a:solidFill>
                            <a:schemeClr val="tx1"/>
                          </a:solidFill>
                          <a:latin typeface="Times New Roman" pitchFamily="18" charset="0"/>
                          <a:ea typeface="Calibri"/>
                          <a:cs typeface="Times New Roman" pitchFamily="18" charset="0"/>
                        </a:rPr>
                        <a:t> as both belong to the subfamily of </a:t>
                      </a:r>
                      <a:r>
                        <a:rPr lang="en-US" sz="900" i="1" u="none" strike="noStrike" dirty="0" err="1">
                          <a:solidFill>
                            <a:schemeClr val="tx1"/>
                          </a:solidFill>
                          <a:latin typeface="Times New Roman" pitchFamily="18" charset="0"/>
                          <a:ea typeface="Calibri"/>
                          <a:cs typeface="Times New Roman" pitchFamily="18" charset="0"/>
                        </a:rPr>
                        <a:t>Caprinae</a:t>
                      </a:r>
                      <a:r>
                        <a:rPr lang="en-US" sz="900" dirty="0">
                          <a:solidFill>
                            <a:schemeClr val="tx1"/>
                          </a:solidFill>
                          <a:latin typeface="Times New Roman" pitchFamily="18" charset="0"/>
                          <a:ea typeface="Calibri"/>
                          <a:cs typeface="Times New Roman" pitchFamily="18" charset="0"/>
                        </a:rPr>
                        <a:t>. </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a:solidFill>
                            <a:schemeClr val="tx1"/>
                          </a:solidFill>
                          <a:latin typeface="Times New Roman" pitchFamily="18" charset="0"/>
                          <a:ea typeface="Calibri"/>
                          <a:cs typeface="Times New Roman" pitchFamily="18" charset="0"/>
                        </a:rPr>
                        <a:t>There are over 300 distinct breeds of goat. Goats are one of theoldest domesticated species, and have been used for their milk, meat and skin all over the world.</a:t>
                      </a:r>
                      <a:endParaRPr lang="en-GB" sz="80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latin typeface="Times New Roman" pitchFamily="18" charset="0"/>
                          <a:ea typeface="Calibri"/>
                          <a:cs typeface="Times New Roman" pitchFamily="18" charset="0"/>
                        </a:rPr>
                        <a:t>Common</a:t>
                      </a:r>
                      <a:endParaRPr lang="en-GB" sz="100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160">
                <a:tc>
                  <a:txBody>
                    <a:bodyPr/>
                    <a:lstStyle/>
                    <a:p>
                      <a:pPr marL="0" marR="0" algn="ctr">
                        <a:lnSpc>
                          <a:spcPct val="115000"/>
                        </a:lnSpc>
                        <a:spcBef>
                          <a:spcPts val="0"/>
                        </a:spcBef>
                        <a:spcAft>
                          <a:spcPts val="0"/>
                        </a:spcAft>
                      </a:pPr>
                      <a:r>
                        <a:rPr lang="en-US" sz="900">
                          <a:latin typeface="Times New Roman" pitchFamily="18" charset="0"/>
                          <a:ea typeface="Calibri"/>
                          <a:cs typeface="Times New Roman" pitchFamily="18" charset="0"/>
                        </a:rPr>
                        <a:t>3.</a:t>
                      </a:r>
                      <a:endParaRPr lang="en-GB" sz="80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Calibri"/>
                          <a:cs typeface="Times New Roman" pitchFamily="18" charset="0"/>
                        </a:rPr>
                        <a:t>Common Toad</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a:latin typeface="Times New Roman" pitchFamily="18" charset="0"/>
                          <a:ea typeface="Calibri"/>
                          <a:cs typeface="Times New Roman" pitchFamily="18" charset="0"/>
                        </a:rPr>
                        <a:t>Bufo melanostictus</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B050"/>
                          </a:solidFill>
                          <a:latin typeface="Times New Roman" pitchFamily="18" charset="0"/>
                          <a:ea typeface="Calibri"/>
                          <a:cs typeface="Times New Roman" pitchFamily="18" charset="0"/>
                        </a:rPr>
                        <a:t>Both Aquatic and Terrestrial (Amphibian)</a:t>
                      </a:r>
                      <a:endParaRPr lang="en-GB" sz="1050" dirty="0">
                        <a:solidFill>
                          <a:srgbClr val="00B050"/>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These can reach up to 15cm in length. Females are normally stouter than males. They have prominent </a:t>
                      </a:r>
                      <a:r>
                        <a:rPr lang="en-US" sz="900" dirty="0" err="1">
                          <a:solidFill>
                            <a:schemeClr val="tx1"/>
                          </a:solidFill>
                          <a:latin typeface="Times New Roman" pitchFamily="18" charset="0"/>
                          <a:ea typeface="Calibri"/>
                          <a:cs typeface="Times New Roman" pitchFamily="18" charset="0"/>
                        </a:rPr>
                        <a:t>paratoid</a:t>
                      </a:r>
                      <a:r>
                        <a:rPr lang="en-US" sz="900" dirty="0">
                          <a:solidFill>
                            <a:schemeClr val="tx1"/>
                          </a:solidFill>
                          <a:latin typeface="Times New Roman" pitchFamily="18" charset="0"/>
                          <a:ea typeface="Calibri"/>
                          <a:cs typeface="Times New Roman" pitchFamily="18" charset="0"/>
                        </a:rPr>
                        <a:t> glands. They are usually green to dusty brown in </a:t>
                      </a:r>
                      <a:r>
                        <a:rPr lang="en-US" sz="900" dirty="0" err="1">
                          <a:solidFill>
                            <a:schemeClr val="tx1"/>
                          </a:solidFill>
                          <a:latin typeface="Times New Roman" pitchFamily="18" charset="0"/>
                          <a:ea typeface="Calibri"/>
                          <a:cs typeface="Times New Roman" pitchFamily="18" charset="0"/>
                        </a:rPr>
                        <a:t>colour</a:t>
                      </a:r>
                      <a:r>
                        <a:rPr lang="en-US" sz="900" dirty="0">
                          <a:solidFill>
                            <a:schemeClr val="tx1"/>
                          </a:solidFill>
                          <a:latin typeface="Times New Roman" pitchFamily="18" charset="0"/>
                          <a:ea typeface="Calibri"/>
                          <a:cs typeface="Times New Roman" pitchFamily="18" charset="0"/>
                        </a:rPr>
                        <a:t>. </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 common toad usually moves by walking rather slowly or in short shuffling jumps involving all four legs. When attacked, the common toad adopts a characteristic stance, inflating its body and standing with its hindquarters raised and its head lowered. Its chief means of </a:t>
                      </a:r>
                      <a:r>
                        <a:rPr lang="en-US" sz="900" dirty="0" err="1">
                          <a:solidFill>
                            <a:schemeClr val="tx1"/>
                          </a:solidFill>
                          <a:latin typeface="Times New Roman" pitchFamily="18" charset="0"/>
                          <a:ea typeface="Calibri"/>
                          <a:cs typeface="Times New Roman" pitchFamily="18" charset="0"/>
                        </a:rPr>
                        <a:t>defence</a:t>
                      </a:r>
                      <a:r>
                        <a:rPr lang="en-US" sz="900" dirty="0">
                          <a:solidFill>
                            <a:schemeClr val="tx1"/>
                          </a:solidFill>
                          <a:latin typeface="Times New Roman" pitchFamily="18" charset="0"/>
                          <a:ea typeface="Calibri"/>
                          <a:cs typeface="Times New Roman" pitchFamily="18" charset="0"/>
                        </a:rPr>
                        <a:t> lies in the foul tasting secretion that is produced by its </a:t>
                      </a:r>
                      <a:r>
                        <a:rPr lang="en-US" sz="900" dirty="0" err="1">
                          <a:solidFill>
                            <a:schemeClr val="tx1"/>
                          </a:solidFill>
                          <a:latin typeface="Times New Roman" pitchFamily="18" charset="0"/>
                          <a:ea typeface="Calibri"/>
                          <a:cs typeface="Times New Roman" pitchFamily="18" charset="0"/>
                        </a:rPr>
                        <a:t>paratoid</a:t>
                      </a:r>
                      <a:r>
                        <a:rPr lang="en-US" sz="900" dirty="0">
                          <a:solidFill>
                            <a:schemeClr val="tx1"/>
                          </a:solidFill>
                          <a:latin typeface="Times New Roman" pitchFamily="18" charset="0"/>
                          <a:ea typeface="Calibri"/>
                          <a:cs typeface="Times New Roman" pitchFamily="18" charset="0"/>
                        </a:rPr>
                        <a:t> glands and other glands on its skin. This contains toxin called </a:t>
                      </a:r>
                      <a:r>
                        <a:rPr lang="en-US" sz="900" i="1" u="none" strike="noStrike" dirty="0" err="1">
                          <a:solidFill>
                            <a:schemeClr val="tx1"/>
                          </a:solidFill>
                          <a:latin typeface="Times New Roman" pitchFamily="18" charset="0"/>
                          <a:ea typeface="Calibri"/>
                          <a:cs typeface="Times New Roman" pitchFamily="18" charset="0"/>
                        </a:rPr>
                        <a:t>bufagin</a:t>
                      </a:r>
                      <a:r>
                        <a:rPr lang="en-US" sz="900" dirty="0">
                          <a:solidFill>
                            <a:schemeClr val="tx1"/>
                          </a:solidFill>
                          <a:latin typeface="Times New Roman" pitchFamily="18" charset="0"/>
                          <a:ea typeface="Calibri"/>
                          <a:cs typeface="Times New Roman" pitchFamily="18" charset="0"/>
                        </a:rPr>
                        <a:t> and is enough to deter many predators.</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latin typeface="Times New Roman" pitchFamily="18" charset="0"/>
                          <a:ea typeface="Calibri"/>
                          <a:cs typeface="Times New Roman" pitchFamily="18" charset="0"/>
                        </a:rPr>
                        <a:t>Common</a:t>
                      </a:r>
                      <a:endParaRPr lang="en-GB" sz="100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240">
                <a:tc>
                  <a:txBody>
                    <a:bodyPr/>
                    <a:lstStyle/>
                    <a:p>
                      <a:pPr marL="0" marR="0" algn="ctr">
                        <a:lnSpc>
                          <a:spcPct val="115000"/>
                        </a:lnSpc>
                        <a:spcBef>
                          <a:spcPts val="0"/>
                        </a:spcBef>
                        <a:spcAft>
                          <a:spcPts val="0"/>
                        </a:spcAft>
                      </a:pPr>
                      <a:r>
                        <a:rPr lang="en-US" sz="900">
                          <a:latin typeface="Times New Roman" pitchFamily="18" charset="0"/>
                          <a:ea typeface="Calibri"/>
                          <a:cs typeface="Times New Roman" pitchFamily="18" charset="0"/>
                        </a:rPr>
                        <a:t>4.</a:t>
                      </a:r>
                      <a:endParaRPr lang="en-GB" sz="80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Calibri"/>
                          <a:cs typeface="Times New Roman" pitchFamily="18" charset="0"/>
                        </a:rPr>
                        <a:t>Hen</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a:latin typeface="Times New Roman" pitchFamily="18" charset="0"/>
                          <a:ea typeface="Calibri"/>
                          <a:cs typeface="Times New Roman" pitchFamily="18" charset="0"/>
                        </a:rPr>
                        <a:t>Gallus gallus domesticus</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B050"/>
                          </a:solidFill>
                          <a:latin typeface="Times New Roman" pitchFamily="18" charset="0"/>
                          <a:ea typeface="Calibri"/>
                          <a:cs typeface="Times New Roman" pitchFamily="18" charset="0"/>
                        </a:rPr>
                        <a:t>Terrestrial</a:t>
                      </a:r>
                      <a:endParaRPr lang="en-GB" sz="1050" dirty="0">
                        <a:solidFill>
                          <a:srgbClr val="00B050"/>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Chickens are </a:t>
                      </a:r>
                      <a:r>
                        <a:rPr lang="en-US" sz="900" u="none" strike="noStrike" dirty="0">
                          <a:solidFill>
                            <a:schemeClr val="tx1"/>
                          </a:solidFill>
                          <a:latin typeface="Times New Roman" pitchFamily="18" charset="0"/>
                          <a:ea typeface="Calibri"/>
                          <a:cs typeface="Times New Roman" pitchFamily="18" charset="0"/>
                        </a:rPr>
                        <a:t>omnivores</a:t>
                      </a:r>
                      <a:r>
                        <a:rPr lang="en-US" sz="900" dirty="0">
                          <a:solidFill>
                            <a:schemeClr val="tx1"/>
                          </a:solidFill>
                          <a:latin typeface="Times New Roman" pitchFamily="18" charset="0"/>
                          <a:ea typeface="Calibri"/>
                          <a:cs typeface="Times New Roman" pitchFamily="18" charset="0"/>
                        </a:rPr>
                        <a:t>.</a:t>
                      </a:r>
                      <a:r>
                        <a:rPr lang="en-US" sz="900" baseline="30000" dirty="0">
                          <a:solidFill>
                            <a:schemeClr val="tx1"/>
                          </a:solidFill>
                          <a:latin typeface="Times New Roman" pitchFamily="18" charset="0"/>
                          <a:ea typeface="Calibri"/>
                          <a:cs typeface="Times New Roman" pitchFamily="18" charset="0"/>
                        </a:rPr>
                        <a:t> </a:t>
                      </a:r>
                      <a:r>
                        <a:rPr lang="en-US" sz="900" dirty="0">
                          <a:solidFill>
                            <a:schemeClr val="tx1"/>
                          </a:solidFill>
                          <a:latin typeface="Times New Roman" pitchFamily="18" charset="0"/>
                          <a:ea typeface="Calibri"/>
                          <a:cs typeface="Times New Roman" pitchFamily="18" charset="0"/>
                        </a:rPr>
                        <a:t> In the wild, they often scratch at the soil to search for seeds, insects and even animals as large as </a:t>
                      </a:r>
                      <a:r>
                        <a:rPr lang="en-US" sz="900" u="none" strike="noStrike" dirty="0">
                          <a:solidFill>
                            <a:schemeClr val="tx1"/>
                          </a:solidFill>
                          <a:latin typeface="Times New Roman" pitchFamily="18" charset="0"/>
                          <a:ea typeface="Calibri"/>
                          <a:cs typeface="Times New Roman" pitchFamily="18" charset="0"/>
                        </a:rPr>
                        <a:t>lizards</a:t>
                      </a:r>
                      <a:r>
                        <a:rPr lang="en-US" sz="900" dirty="0">
                          <a:solidFill>
                            <a:schemeClr val="tx1"/>
                          </a:solidFill>
                          <a:latin typeface="Times New Roman" pitchFamily="18" charset="0"/>
                          <a:ea typeface="Calibri"/>
                          <a:cs typeface="Times New Roman" pitchFamily="18" charset="0"/>
                        </a:rPr>
                        <a:t>, small snakes or young </a:t>
                      </a:r>
                      <a:r>
                        <a:rPr lang="en-US" sz="900" u="none" strike="noStrike" dirty="0">
                          <a:solidFill>
                            <a:schemeClr val="tx1"/>
                          </a:solidFill>
                          <a:latin typeface="Times New Roman" pitchFamily="18" charset="0"/>
                          <a:ea typeface="Calibri"/>
                          <a:cs typeface="Times New Roman" pitchFamily="18" charset="0"/>
                        </a:rPr>
                        <a:t>mice</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 hen</a:t>
                      </a:r>
                      <a:r>
                        <a:rPr lang="en-US" sz="900" b="1" dirty="0">
                          <a:solidFill>
                            <a:schemeClr val="tx1"/>
                          </a:solidFill>
                          <a:latin typeface="Times New Roman" pitchFamily="18" charset="0"/>
                          <a:ea typeface="Calibri"/>
                          <a:cs typeface="Times New Roman" pitchFamily="18" charset="0"/>
                        </a:rPr>
                        <a:t> </a:t>
                      </a:r>
                      <a:r>
                        <a:rPr lang="en-US" sz="900" dirty="0">
                          <a:solidFill>
                            <a:schemeClr val="tx1"/>
                          </a:solidFill>
                          <a:latin typeface="Times New Roman" pitchFamily="18" charset="0"/>
                          <a:ea typeface="Calibri"/>
                          <a:cs typeface="Times New Roman" pitchFamily="18" charset="0"/>
                        </a:rPr>
                        <a:t>is a type of </a:t>
                      </a:r>
                      <a:r>
                        <a:rPr lang="en-US" sz="900" u="none" strike="noStrike" dirty="0" smtClean="0">
                          <a:solidFill>
                            <a:schemeClr val="tx1"/>
                          </a:solidFill>
                          <a:latin typeface="Times New Roman" pitchFamily="18" charset="0"/>
                          <a:ea typeface="Calibri"/>
                          <a:cs typeface="Times New Roman" pitchFamily="18" charset="0"/>
                        </a:rPr>
                        <a:t>domesticated</a:t>
                      </a:r>
                      <a:r>
                        <a:rPr lang="en-US" sz="900" u="none" strike="noStrike" baseline="0" dirty="0" smtClean="0">
                          <a:solidFill>
                            <a:schemeClr val="tx1"/>
                          </a:solidFill>
                          <a:latin typeface="Times New Roman" pitchFamily="18" charset="0"/>
                          <a:ea typeface="Calibri"/>
                          <a:cs typeface="Times New Roman" pitchFamily="18" charset="0"/>
                        </a:rPr>
                        <a:t> </a:t>
                      </a:r>
                      <a:r>
                        <a:rPr lang="en-US" sz="900" u="none" strike="noStrike" dirty="0" smtClean="0">
                          <a:solidFill>
                            <a:schemeClr val="tx1"/>
                          </a:solidFill>
                          <a:latin typeface="Times New Roman" pitchFamily="18" charset="0"/>
                          <a:ea typeface="Calibri"/>
                          <a:cs typeface="Times New Roman" pitchFamily="18" charset="0"/>
                        </a:rPr>
                        <a:t>fowl</a:t>
                      </a:r>
                      <a:r>
                        <a:rPr lang="en-US" sz="900" dirty="0" smtClean="0">
                          <a:solidFill>
                            <a:schemeClr val="tx1"/>
                          </a:solidFill>
                          <a:latin typeface="Times New Roman" pitchFamily="18" charset="0"/>
                          <a:ea typeface="Calibri"/>
                          <a:cs typeface="Times New Roman" pitchFamily="18" charset="0"/>
                        </a:rPr>
                        <a:t>, </a:t>
                      </a:r>
                      <a:r>
                        <a:rPr lang="en-US" sz="900" dirty="0">
                          <a:solidFill>
                            <a:schemeClr val="tx1"/>
                          </a:solidFill>
                          <a:latin typeface="Times New Roman" pitchFamily="18" charset="0"/>
                          <a:ea typeface="Calibri"/>
                          <a:cs typeface="Times New Roman" pitchFamily="18" charset="0"/>
                        </a:rPr>
                        <a:t>a subspecies of the </a:t>
                      </a:r>
                      <a:r>
                        <a:rPr lang="en-US" sz="900" u="none" strike="noStrike" dirty="0">
                          <a:solidFill>
                            <a:schemeClr val="tx1"/>
                          </a:solidFill>
                          <a:latin typeface="Times New Roman" pitchFamily="18" charset="0"/>
                          <a:ea typeface="Calibri"/>
                          <a:cs typeface="Times New Roman" pitchFamily="18" charset="0"/>
                        </a:rPr>
                        <a:t>red jungle fowl</a:t>
                      </a:r>
                      <a:r>
                        <a:rPr lang="en-US" sz="900" dirty="0">
                          <a:solidFill>
                            <a:schemeClr val="tx1"/>
                          </a:solidFill>
                          <a:latin typeface="Times New Roman" pitchFamily="18" charset="0"/>
                          <a:ea typeface="Calibri"/>
                          <a:cs typeface="Times New Roman" pitchFamily="18" charset="0"/>
                        </a:rPr>
                        <a:t>. It is one of the most common and widespread </a:t>
                      </a:r>
                      <a:r>
                        <a:rPr lang="en-US" sz="900" u="none" strike="noStrike" dirty="0">
                          <a:solidFill>
                            <a:schemeClr val="tx1"/>
                          </a:solidFill>
                          <a:latin typeface="Times New Roman" pitchFamily="18" charset="0"/>
                          <a:ea typeface="Calibri"/>
                          <a:cs typeface="Times New Roman" pitchFamily="18" charset="0"/>
                        </a:rPr>
                        <a:t>domestic </a:t>
                      </a:r>
                      <a:r>
                        <a:rPr lang="en-US" sz="900" u="none" strike="noStrike" dirty="0" smtClean="0">
                          <a:solidFill>
                            <a:schemeClr val="tx1"/>
                          </a:solidFill>
                          <a:latin typeface="Times New Roman" pitchFamily="18" charset="0"/>
                          <a:ea typeface="Calibri"/>
                          <a:cs typeface="Times New Roman" pitchFamily="18" charset="0"/>
                        </a:rPr>
                        <a:t>animals </a:t>
                      </a:r>
                      <a:r>
                        <a:rPr lang="en-US" sz="900" dirty="0" smtClean="0">
                          <a:solidFill>
                            <a:schemeClr val="tx1"/>
                          </a:solidFill>
                          <a:latin typeface="Times New Roman" pitchFamily="18" charset="0"/>
                          <a:ea typeface="Calibri"/>
                          <a:cs typeface="Times New Roman" pitchFamily="18" charset="0"/>
                        </a:rPr>
                        <a:t> </a:t>
                      </a:r>
                      <a:r>
                        <a:rPr lang="en-US" sz="900" dirty="0">
                          <a:solidFill>
                            <a:schemeClr val="tx1"/>
                          </a:solidFill>
                          <a:latin typeface="Times New Roman" pitchFamily="18" charset="0"/>
                          <a:ea typeface="Calibri"/>
                          <a:cs typeface="Times New Roman" pitchFamily="18" charset="0"/>
                        </a:rPr>
                        <a:t>across the world.</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latin typeface="Times New Roman" pitchFamily="18" charset="0"/>
                          <a:ea typeface="Calibri"/>
                          <a:cs typeface="Times New Roman" pitchFamily="18" charset="0"/>
                        </a:rPr>
                        <a:t>Common</a:t>
                      </a:r>
                      <a:endParaRPr lang="en-GB" sz="100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4080">
                <a:tc>
                  <a:txBody>
                    <a:bodyPr/>
                    <a:lstStyle/>
                    <a:p>
                      <a:pPr marL="0" marR="0" algn="ctr">
                        <a:lnSpc>
                          <a:spcPct val="115000"/>
                        </a:lnSpc>
                        <a:spcBef>
                          <a:spcPts val="0"/>
                        </a:spcBef>
                        <a:spcAft>
                          <a:spcPts val="0"/>
                        </a:spcAft>
                      </a:pPr>
                      <a:r>
                        <a:rPr lang="en-US" sz="900">
                          <a:latin typeface="Times New Roman" pitchFamily="18" charset="0"/>
                          <a:ea typeface="Calibri"/>
                          <a:cs typeface="Times New Roman" pitchFamily="18" charset="0"/>
                        </a:rPr>
                        <a:t>5.</a:t>
                      </a:r>
                      <a:endParaRPr lang="en-GB" sz="80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pitchFamily="18" charset="0"/>
                          <a:ea typeface="Calibri"/>
                          <a:cs typeface="Times New Roman" pitchFamily="18" charset="0"/>
                        </a:rPr>
                        <a:t>White-throated Kingfisher</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i="1">
                          <a:latin typeface="Times New Roman" pitchFamily="18" charset="0"/>
                          <a:ea typeface="Calibri"/>
                          <a:cs typeface="Times New Roman" pitchFamily="18" charset="0"/>
                        </a:rPr>
                        <a:t>Halcyon smyrnensis</a:t>
                      </a:r>
                      <a:endParaRPr lang="en-GB" sz="105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B050"/>
                          </a:solidFill>
                          <a:latin typeface="Times New Roman" pitchFamily="18" charset="0"/>
                          <a:ea typeface="Calibri"/>
                          <a:cs typeface="Times New Roman" pitchFamily="18" charset="0"/>
                        </a:rPr>
                        <a:t> </a:t>
                      </a:r>
                      <a:r>
                        <a:rPr lang="en-US" sz="1100" dirty="0" err="1">
                          <a:solidFill>
                            <a:srgbClr val="00B050"/>
                          </a:solidFill>
                          <a:latin typeface="Times New Roman" pitchFamily="18" charset="0"/>
                          <a:ea typeface="Calibri"/>
                          <a:cs typeface="Times New Roman" pitchFamily="18" charset="0"/>
                        </a:rPr>
                        <a:t>Avi</a:t>
                      </a:r>
                      <a:r>
                        <a:rPr lang="en-US" sz="1100" dirty="0">
                          <a:solidFill>
                            <a:srgbClr val="00B050"/>
                          </a:solidFill>
                          <a:latin typeface="Times New Roman" pitchFamily="18" charset="0"/>
                          <a:ea typeface="Calibri"/>
                          <a:cs typeface="Times New Roman" pitchFamily="18" charset="0"/>
                        </a:rPr>
                        <a:t>-fauna</a:t>
                      </a:r>
                      <a:endParaRPr lang="en-GB" sz="1050" dirty="0">
                        <a:solidFill>
                          <a:srgbClr val="00B050"/>
                        </a:solidFill>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a:solidFill>
                            <a:schemeClr val="tx1"/>
                          </a:solidFill>
                          <a:latin typeface="Times New Roman" pitchFamily="18" charset="0"/>
                          <a:ea typeface="Calibri"/>
                          <a:cs typeface="Times New Roman" pitchFamily="18" charset="0"/>
                        </a:rPr>
                        <a:t>The adult kingfisher has a bright blue back, wings and tail. Its head, shoulders, flanks and lower belly are chestnut, and the throat and breast are white. The flight of the white-throated kingfisher is rapid and direct, the short rounded wings whirring. In flight, large white patches are visible on the blue and black wings.</a:t>
                      </a:r>
                      <a:endParaRPr lang="en-GB" sz="80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900" dirty="0">
                          <a:solidFill>
                            <a:schemeClr val="tx1"/>
                          </a:solidFill>
                          <a:latin typeface="Times New Roman" pitchFamily="18" charset="0"/>
                          <a:ea typeface="Calibri"/>
                          <a:cs typeface="Times New Roman" pitchFamily="18" charset="0"/>
                        </a:rPr>
                        <a:t>The white-throated kingfisher begins breeding at the onset of the </a:t>
                      </a:r>
                      <a:r>
                        <a:rPr lang="en-US" sz="900" u="none" strike="noStrike" dirty="0">
                          <a:solidFill>
                            <a:schemeClr val="tx1"/>
                          </a:solidFill>
                          <a:latin typeface="Times New Roman" pitchFamily="18" charset="0"/>
                          <a:ea typeface="Calibri"/>
                          <a:cs typeface="Times New Roman" pitchFamily="18" charset="0"/>
                        </a:rPr>
                        <a:t>Monsoons</a:t>
                      </a:r>
                      <a:r>
                        <a:rPr lang="en-US" sz="900" dirty="0">
                          <a:solidFill>
                            <a:schemeClr val="tx1"/>
                          </a:solidFill>
                          <a:latin typeface="Times New Roman" pitchFamily="18" charset="0"/>
                          <a:ea typeface="Calibri"/>
                          <a:cs typeface="Times New Roman" pitchFamily="18" charset="0"/>
                        </a:rPr>
                        <a:t>. They have partly migratory character. These birds are sometimes hunted for their bright feathers.</a:t>
                      </a:r>
                      <a:endParaRPr lang="en-GB" sz="800" dirty="0">
                        <a:solidFill>
                          <a:schemeClr val="tx1"/>
                        </a:solidFill>
                        <a:latin typeface="Times New Roman" pitchFamily="18" charset="0"/>
                        <a:ea typeface="Calibri"/>
                        <a:cs typeface="Times New Roman" pitchFamily="18" charset="0"/>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latin typeface="Times New Roman" pitchFamily="18" charset="0"/>
                          <a:ea typeface="Calibri"/>
                          <a:cs typeface="Times New Roman" pitchFamily="18" charset="0"/>
                        </a:rPr>
                        <a:t>Common</a:t>
                      </a:r>
                      <a:endParaRPr lang="en-GB" sz="1000" dirty="0">
                        <a:latin typeface="Times New Roman" pitchFamily="18" charset="0"/>
                        <a:ea typeface="Calibri"/>
                        <a:cs typeface="Times New Roman" pitchFamily="18" charset="0"/>
                      </a:endParaRPr>
                    </a:p>
                  </a:txBody>
                  <a:tcPr marL="21035" marR="2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3352800" y="0"/>
            <a:ext cx="201773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pPr>
            <a:r>
              <a:rPr kumimoji="0" lang="en-US" sz="1400" b="1" i="0" u="sng" strike="noStrike" cap="none" normalizeH="0" baseline="0" dirty="0" smtClean="0">
                <a:ln>
                  <a:noFill/>
                </a:ln>
                <a:solidFill>
                  <a:schemeClr val="accent2">
                    <a:lumMod val="75000"/>
                  </a:schemeClr>
                </a:solidFill>
                <a:effectLst/>
                <a:latin typeface="Times New Roman" pitchFamily="18" charset="0"/>
                <a:ea typeface="Calibri" pitchFamily="34" charset="0"/>
                <a:cs typeface="Times New Roman" pitchFamily="18" charset="0"/>
              </a:rPr>
              <a:t>FAUNAL DIVERSITY</a:t>
            </a:r>
            <a:endParaRPr kumimoji="0" lang="en-US" sz="18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348964" y="152400"/>
            <a:ext cx="879503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PREPARATION OF POPULATION SCAPE OF POST GRADUATE THIRD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SEMESTER STUDENTS INVOLVED IN PREPARING PEOPLES’ BIODIVERSITY REGISTER</a:t>
            </a:r>
            <a:endParaRPr kumimoji="0" lang="en-US" sz="2000" b="0" i="0" u="none" strike="noStrike" cap="none" normalizeH="0" baseline="0" dirty="0" smtClean="0">
              <a:ln>
                <a:noFill/>
              </a:ln>
              <a:solidFill>
                <a:srgbClr val="00B050"/>
              </a:solidFill>
              <a:effectLst/>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304801" y="1056640"/>
          <a:ext cx="8686798" cy="1185672"/>
        </p:xfrm>
        <a:graphic>
          <a:graphicData uri="http://schemas.openxmlformats.org/drawingml/2006/table">
            <a:tbl>
              <a:tblPr/>
              <a:tblGrid>
                <a:gridCol w="473409"/>
                <a:gridCol w="613395"/>
                <a:gridCol w="554854"/>
                <a:gridCol w="638847"/>
                <a:gridCol w="757200"/>
                <a:gridCol w="588580"/>
                <a:gridCol w="664300"/>
                <a:gridCol w="335968"/>
                <a:gridCol w="327696"/>
                <a:gridCol w="293972"/>
                <a:gridCol w="293335"/>
                <a:gridCol w="670026"/>
                <a:gridCol w="901005"/>
                <a:gridCol w="587944"/>
                <a:gridCol w="986267"/>
              </a:tblGrid>
              <a:tr h="0">
                <a:tc gridSpan="15">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S  T  U  D  E  N  T  S</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43840">
                <a:tc gridSpan="2">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By Gender</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4">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By Religion</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By Caste</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By Height and Weight (BMI)</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r>
              <a:tr h="243840">
                <a:tc rowSpan="2">
                  <a:txBody>
                    <a:bodyPr/>
                    <a:lstStyle/>
                    <a:p>
                      <a:pPr marL="0" marR="0" algn="ctr">
                        <a:lnSpc>
                          <a:spcPct val="115000"/>
                        </a:lnSpc>
                        <a:spcBef>
                          <a:spcPts val="0"/>
                        </a:spcBef>
                        <a:spcAft>
                          <a:spcPts val="0"/>
                        </a:spcAft>
                      </a:pPr>
                      <a:r>
                        <a:rPr lang="en-US" sz="1200" b="1">
                          <a:solidFill>
                            <a:srgbClr val="002060"/>
                          </a:solidFill>
                          <a:latin typeface="Times New Roman"/>
                          <a:ea typeface="Calibri"/>
                          <a:cs typeface="Times New Roman"/>
                        </a:rPr>
                        <a:t>Male</a:t>
                      </a:r>
                      <a:endParaRPr lang="en-GB" sz="120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Female</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Hindu</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Muslim</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Christian</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Others</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General</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SC</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ST</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0" marR="0" algn="ctr">
                        <a:lnSpc>
                          <a:spcPct val="115000"/>
                        </a:lnSpc>
                        <a:spcBef>
                          <a:spcPts val="0"/>
                        </a:spcBef>
                        <a:spcAft>
                          <a:spcPts val="0"/>
                        </a:spcAft>
                      </a:pPr>
                      <a:r>
                        <a:rPr lang="en-US" sz="1200" b="1" dirty="0">
                          <a:solidFill>
                            <a:srgbClr val="002060"/>
                          </a:solidFill>
                          <a:latin typeface="Times New Roman"/>
                          <a:ea typeface="Calibri"/>
                          <a:cs typeface="Times New Roman"/>
                        </a:rPr>
                        <a:t>OBC</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rowSpan="2">
                  <a:txBody>
                    <a:bodyPr/>
                    <a:lstStyle/>
                    <a:p>
                      <a:pPr marL="0" marR="0" algn="ctr">
                        <a:lnSpc>
                          <a:spcPct val="115000"/>
                        </a:lnSpc>
                        <a:spcBef>
                          <a:spcPts val="0"/>
                        </a:spcBef>
                        <a:spcAft>
                          <a:spcPts val="0"/>
                        </a:spcAft>
                      </a:pPr>
                      <a:r>
                        <a:rPr lang="en-US" sz="1200" b="1">
                          <a:solidFill>
                            <a:srgbClr val="002060"/>
                          </a:solidFill>
                          <a:latin typeface="Times New Roman"/>
                          <a:ea typeface="Calibri"/>
                          <a:cs typeface="Times New Roman"/>
                        </a:rPr>
                        <a:t>Normal</a:t>
                      </a:r>
                      <a:endParaRPr lang="en-GB" sz="120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a:solidFill>
                            <a:srgbClr val="002060"/>
                          </a:solidFill>
                          <a:latin typeface="Times New Roman"/>
                          <a:ea typeface="Calibri"/>
                          <a:cs typeface="Times New Roman"/>
                        </a:rPr>
                        <a:t>Overweight</a:t>
                      </a:r>
                      <a:endParaRPr lang="en-GB" sz="120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a:solidFill>
                            <a:srgbClr val="002060"/>
                          </a:solidFill>
                          <a:latin typeface="Times New Roman"/>
                          <a:ea typeface="Calibri"/>
                          <a:cs typeface="Times New Roman"/>
                        </a:rPr>
                        <a:t>Obese</a:t>
                      </a:r>
                      <a:endParaRPr lang="en-GB" sz="120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0" marR="0" algn="ctr">
                        <a:lnSpc>
                          <a:spcPct val="115000"/>
                        </a:lnSpc>
                        <a:spcBef>
                          <a:spcPts val="0"/>
                        </a:spcBef>
                        <a:spcAft>
                          <a:spcPts val="0"/>
                        </a:spcAft>
                      </a:pPr>
                      <a:r>
                        <a:rPr lang="en-US" sz="1200" b="1">
                          <a:solidFill>
                            <a:srgbClr val="002060"/>
                          </a:solidFill>
                          <a:latin typeface="Times New Roman"/>
                          <a:ea typeface="Calibri"/>
                          <a:cs typeface="Times New Roman"/>
                        </a:rPr>
                        <a:t>Underweight</a:t>
                      </a:r>
                      <a:endParaRPr lang="en-GB" sz="120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384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A</a:t>
                      </a:r>
                      <a:endParaRPr lang="en-GB" sz="1200" dirty="0">
                        <a:solidFill>
                          <a:srgbClr val="002060"/>
                        </a:solidFill>
                        <a:latin typeface="Calibri"/>
                        <a:ea typeface="Calibri"/>
                        <a:cs typeface="Times New Roman"/>
                      </a:endParaRPr>
                    </a:p>
                  </a:txBody>
                  <a:tcPr marL="48225" marR="482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B</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243840">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12</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12</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21</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03</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15</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05</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2060"/>
                          </a:solidFill>
                          <a:latin typeface="Times New Roman"/>
                          <a:ea typeface="Calibri"/>
                          <a:cs typeface="Times New Roman"/>
                        </a:rPr>
                        <a:t>03</a:t>
                      </a:r>
                      <a:endParaRPr lang="en-GB" sz="120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01</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10</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10</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03</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2060"/>
                          </a:solidFill>
                          <a:latin typeface="Times New Roman"/>
                          <a:ea typeface="Calibri"/>
                          <a:cs typeface="Times New Roman"/>
                        </a:rPr>
                        <a:t>01</a:t>
                      </a:r>
                      <a:endParaRPr lang="en-GB" sz="1200" dirty="0">
                        <a:solidFill>
                          <a:srgbClr val="002060"/>
                        </a:solidFill>
                        <a:latin typeface="Calibri"/>
                        <a:ea typeface="Calibri"/>
                        <a:cs typeface="Times New Roman"/>
                      </a:endParaRPr>
                    </a:p>
                  </a:txBody>
                  <a:tcPr marL="48225" marR="48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68" name="Rectangle 8"/>
          <p:cNvSpPr>
            <a:spLocks noChangeArrowheads="1"/>
          </p:cNvSpPr>
          <p:nvPr/>
        </p:nvSpPr>
        <p:spPr bwMode="auto">
          <a:xfrm>
            <a:off x="457200" y="3429000"/>
            <a:ext cx="67818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338388" algn="l"/>
              </a:tabLst>
            </a:pPr>
            <a:endParaRPr kumimoji="0" lang="en-US"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338388" algn="l"/>
              </a:tabLst>
            </a:pPr>
            <a:endParaRPr lang="en-US" sz="11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338388" algn="l"/>
              </a:tabLst>
            </a:pPr>
            <a:r>
              <a:rPr kumimoji="0" lang="en-US" sz="12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Ranges:</a:t>
            </a:r>
            <a:endParaRPr kumimoji="0" lang="en-GB"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38388" algn="l"/>
              </a:tabLst>
            </a:pPr>
            <a:r>
              <a:rPr kumimoji="0" lang="en-US" sz="1200" b="1" i="1"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Underweight: BMI is less than 18.5</a:t>
            </a:r>
            <a:endParaRPr kumimoji="0" lang="en-GB"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38388" algn="l"/>
              </a:tabLst>
            </a:pPr>
            <a:r>
              <a:rPr kumimoji="0" lang="en-US" sz="1200" b="1" i="1"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Normal weight: BMI is 18.5 to 24.9</a:t>
            </a:r>
            <a:endParaRPr kumimoji="0" lang="en-GB"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38388" algn="l"/>
              </a:tabLst>
            </a:pPr>
            <a:r>
              <a:rPr kumimoji="0" lang="en-US" sz="1200" b="1" i="1"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Overweight: BMI is 25 to 29.9</a:t>
            </a:r>
            <a:endParaRPr kumimoji="0" lang="en-GB"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38388" algn="l"/>
              </a:tabLst>
            </a:pPr>
            <a:r>
              <a:rPr kumimoji="0" lang="en-US" sz="1200" b="1" i="1"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Obese: BMI is 30 or more</a:t>
            </a:r>
            <a:endParaRPr kumimoji="0" lang="en-US" sz="1200" b="1" i="0" u="none" strike="noStrike" cap="none" normalizeH="0" baseline="0" dirty="0" smtClean="0">
              <a:ln>
                <a:noFill/>
              </a:ln>
              <a:solidFill>
                <a:srgbClr val="002060"/>
              </a:solidFill>
              <a:effectLst/>
              <a:latin typeface="Arial" pitchFamily="34" charset="0"/>
              <a:cs typeface="Arial" pitchFamily="34" charset="0"/>
            </a:endParaRPr>
          </a:p>
        </p:txBody>
      </p:sp>
      <p:pic>
        <p:nvPicPr>
          <p:cNvPr id="40969" name="Picture 9"/>
          <p:cNvPicPr>
            <a:picLocks noChangeAspect="1" noChangeArrowheads="1"/>
          </p:cNvPicPr>
          <p:nvPr/>
        </p:nvPicPr>
        <p:blipFill>
          <a:blip r:embed="rId2" cstate="print"/>
          <a:srcRect/>
          <a:stretch>
            <a:fillRect/>
          </a:stretch>
        </p:blipFill>
        <p:spPr bwMode="auto">
          <a:xfrm>
            <a:off x="609600" y="2286000"/>
            <a:ext cx="3838575" cy="876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362200" y="2667000"/>
            <a:ext cx="4572000" cy="1015663"/>
          </a:xfrm>
          <a:prstGeom prst="rect">
            <a:avLst/>
          </a:prstGeom>
          <a:noFill/>
        </p:spPr>
        <p:txBody>
          <a:bodyPr wrap="square" rtlCol="0">
            <a:spAutoFit/>
          </a:bodyPr>
          <a:lstStyle/>
          <a:p>
            <a:r>
              <a:rPr lang="en-US" sz="6000" dirty="0" smtClean="0">
                <a:solidFill>
                  <a:srgbClr val="8C9C2C"/>
                </a:solidFill>
                <a:latin typeface="Aharoni" pitchFamily="2" charset="-79"/>
                <a:cs typeface="Aharoni" pitchFamily="2" charset="-79"/>
              </a:rPr>
              <a:t>Thank you </a:t>
            </a:r>
            <a:endParaRPr lang="en-GB" sz="6000" dirty="0">
              <a:solidFill>
                <a:srgbClr val="8C9C2C"/>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752600"/>
          <a:ext cx="8382000" cy="1524000"/>
        </p:xfrm>
        <a:graphic>
          <a:graphicData uri="http://schemas.openxmlformats.org/drawingml/2006/table">
            <a:tbl>
              <a:tblPr/>
              <a:tblGrid>
                <a:gridCol w="2095500"/>
                <a:gridCol w="1965224"/>
                <a:gridCol w="2356976"/>
                <a:gridCol w="1964300"/>
              </a:tblGrid>
              <a:tr h="508000">
                <a:tc>
                  <a:txBody>
                    <a:bodyPr/>
                    <a:lstStyle/>
                    <a:p>
                      <a:pPr marL="0" marR="0" algn="ctr">
                        <a:lnSpc>
                          <a:spcPct val="115000"/>
                        </a:lnSpc>
                        <a:spcBef>
                          <a:spcPts val="300"/>
                        </a:spcBef>
                        <a:spcAft>
                          <a:spcPts val="300"/>
                        </a:spcAft>
                      </a:pPr>
                      <a:r>
                        <a:rPr lang="en-GB" sz="1600" b="1" dirty="0">
                          <a:solidFill>
                            <a:srgbClr val="00B0F0"/>
                          </a:solidFill>
                          <a:latin typeface="Times New Roman" pitchFamily="18" charset="0"/>
                          <a:ea typeface="Calibri"/>
                          <a:cs typeface="Times New Roman" pitchFamily="18" charset="0"/>
                        </a:rPr>
                        <a:t>Type of Course</a:t>
                      </a:r>
                      <a:endParaRPr lang="en-GB" sz="1600" dirty="0">
                        <a:solidFill>
                          <a:srgbClr val="00B0F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b="1" dirty="0">
                          <a:solidFill>
                            <a:srgbClr val="00B0F0"/>
                          </a:solidFill>
                          <a:latin typeface="Times New Roman" pitchFamily="18" charset="0"/>
                          <a:ea typeface="Calibri"/>
                          <a:cs typeface="Times New Roman" pitchFamily="18" charset="0"/>
                        </a:rPr>
                        <a:t>Marks</a:t>
                      </a:r>
                      <a:endParaRPr lang="en-GB" sz="1600" dirty="0">
                        <a:solidFill>
                          <a:srgbClr val="00B0F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b="1">
                          <a:solidFill>
                            <a:srgbClr val="00B0F0"/>
                          </a:solidFill>
                          <a:latin typeface="Times New Roman" pitchFamily="18" charset="0"/>
                          <a:ea typeface="Calibri"/>
                          <a:cs typeface="Times New Roman" pitchFamily="18" charset="0"/>
                        </a:rPr>
                        <a:t>Number of Periods</a:t>
                      </a:r>
                      <a:endParaRPr lang="en-GB" sz="1600">
                        <a:solidFill>
                          <a:srgbClr val="00B0F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b="1">
                          <a:solidFill>
                            <a:srgbClr val="00B0F0"/>
                          </a:solidFill>
                          <a:latin typeface="Times New Roman" pitchFamily="18" charset="0"/>
                          <a:ea typeface="Calibri"/>
                          <a:cs typeface="Times New Roman" pitchFamily="18" charset="0"/>
                        </a:rPr>
                        <a:t>Duration of Periods</a:t>
                      </a:r>
                      <a:endParaRPr lang="en-GB" sz="1600">
                        <a:solidFill>
                          <a:srgbClr val="00B0F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201930" marR="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Theory (TH)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6858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60 (1 period per 1 mark)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40~45 minutes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201930" marR="0" algn="ctr">
                        <a:lnSpc>
                          <a:spcPct val="115000"/>
                        </a:lnSpc>
                        <a:spcBef>
                          <a:spcPts val="300"/>
                        </a:spcBef>
                        <a:spcAft>
                          <a:spcPts val="300"/>
                        </a:spcAft>
                      </a:pPr>
                      <a:r>
                        <a:rPr lang="en-GB" sz="1600">
                          <a:solidFill>
                            <a:srgbClr val="00B0F0"/>
                          </a:solidFill>
                          <a:latin typeface="Times New Roman" pitchFamily="18" charset="0"/>
                          <a:ea typeface="Calibri"/>
                          <a:cs typeface="Times New Roman" pitchFamily="18" charset="0"/>
                        </a:rPr>
                        <a:t>Practical (P)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6858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60 (2 periods per 1 mark)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GB" sz="1600" dirty="0">
                          <a:solidFill>
                            <a:srgbClr val="00B0F0"/>
                          </a:solidFill>
                          <a:latin typeface="Times New Roman" pitchFamily="18" charset="0"/>
                          <a:ea typeface="Calibri"/>
                          <a:cs typeface="Times New Roman" pitchFamily="18" charset="0"/>
                        </a:rPr>
                        <a:t>40~45 minutes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1447800" y="1066800"/>
            <a:ext cx="6096000" cy="369332"/>
          </a:xfrm>
          <a:prstGeom prst="rect">
            <a:avLst/>
          </a:prstGeom>
        </p:spPr>
        <p:txBody>
          <a:bodyPr wrap="square">
            <a:spAutoFit/>
          </a:bodyPr>
          <a:lstStyle/>
          <a:p>
            <a:r>
              <a:rPr kumimoji="0" lang="en-GB" b="1" i="0" u="none" strike="noStrike" cap="none" normalizeH="0" baseline="0" dirty="0" smtClean="0" bmk="_Toc512817685">
                <a:ln>
                  <a:noFill/>
                </a:ln>
                <a:solidFill>
                  <a:srgbClr val="C00000"/>
                </a:solidFill>
                <a:effectLst/>
                <a:latin typeface="Calibri" pitchFamily="34" charset="0"/>
                <a:ea typeface="Times New Roman" pitchFamily="18" charset="0"/>
                <a:cs typeface="Times New Roman" pitchFamily="18" charset="0"/>
              </a:rPr>
              <a:t>Suggested Mark-wise Class Distribution</a:t>
            </a:r>
            <a:r>
              <a:rPr kumimoji="0" lang="en-GB"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(apart from SECs)</a:t>
            </a:r>
            <a:endParaRPr lang="en-GB"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 y="685800"/>
          <a:ext cx="9143999" cy="4204128"/>
        </p:xfrm>
        <a:graphic>
          <a:graphicData uri="http://schemas.openxmlformats.org/drawingml/2006/table">
            <a:tbl>
              <a:tblPr/>
              <a:tblGrid>
                <a:gridCol w="761999"/>
                <a:gridCol w="1219200"/>
                <a:gridCol w="1464705"/>
                <a:gridCol w="1469458"/>
                <a:gridCol w="497748"/>
                <a:gridCol w="530489"/>
                <a:gridCol w="304800"/>
                <a:gridCol w="381000"/>
                <a:gridCol w="381000"/>
                <a:gridCol w="457200"/>
                <a:gridCol w="457200"/>
                <a:gridCol w="533400"/>
                <a:gridCol w="685800"/>
              </a:tblGrid>
              <a:tr h="259084">
                <a:tc rowSpan="3">
                  <a:txBody>
                    <a:bodyPr/>
                    <a:lstStyle/>
                    <a:p>
                      <a:pPr marL="36195" marR="17780" algn="ctr">
                        <a:spcBef>
                          <a:spcPts val="200"/>
                        </a:spcBef>
                        <a:spcAft>
                          <a:spcPts val="200"/>
                        </a:spcAft>
                      </a:pPr>
                      <a:r>
                        <a:rPr lang="en-GB" sz="1000" b="1" dirty="0">
                          <a:latin typeface="Times New Roman" pitchFamily="18" charset="0"/>
                          <a:ea typeface="Calibri"/>
                          <a:cs typeface="Times New Roman" pitchFamily="18" charset="0"/>
                        </a:rPr>
                        <a:t>Semester</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36195" marR="17780">
                        <a:spcBef>
                          <a:spcPts val="200"/>
                        </a:spcBef>
                        <a:spcAft>
                          <a:spcPts val="200"/>
                        </a:spcAft>
                      </a:pPr>
                      <a:r>
                        <a:rPr lang="en-GB" sz="1000" b="1" dirty="0">
                          <a:latin typeface="Times New Roman" pitchFamily="18" charset="0"/>
                          <a:ea typeface="Calibri"/>
                          <a:cs typeface="Times New Roman" pitchFamily="18" charset="0"/>
                        </a:rPr>
                        <a:t>Course Type</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marL="18415" marR="17780" indent="-14605">
                        <a:spcBef>
                          <a:spcPts val="200"/>
                        </a:spcBef>
                        <a:spcAft>
                          <a:spcPts val="200"/>
                        </a:spcAft>
                      </a:pPr>
                      <a:r>
                        <a:rPr lang="en-GB" sz="1000" b="1" dirty="0">
                          <a:latin typeface="Times New Roman" pitchFamily="18" charset="0"/>
                          <a:ea typeface="Calibri"/>
                          <a:cs typeface="Times New Roman" pitchFamily="18" charset="0"/>
                        </a:rPr>
                        <a:t>Paper Code and Name</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GB"/>
                    </a:p>
                  </a:txBody>
                  <a:tcPr/>
                </a:tc>
                <a:tc rowSpan="3">
                  <a:txBody>
                    <a:bodyPr/>
                    <a:lstStyle/>
                    <a:p>
                      <a:pPr marL="36195" marR="17780" indent="-14605" algn="ctr">
                        <a:spcBef>
                          <a:spcPts val="200"/>
                        </a:spcBef>
                        <a:spcAft>
                          <a:spcPts val="200"/>
                        </a:spcAft>
                      </a:pPr>
                      <a:r>
                        <a:rPr lang="en-GB" sz="900" b="1" spc="-20" dirty="0">
                          <a:latin typeface="Times New Roman" pitchFamily="18" charset="0"/>
                          <a:ea typeface="Calibri"/>
                          <a:cs typeface="Times New Roman" pitchFamily="18" charset="0"/>
                        </a:rPr>
                        <a:t>Credits</a:t>
                      </a:r>
                      <a:endParaRPr lang="en-GB" sz="9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r>
                        <a:rPr lang="en-US" sz="900" dirty="0" smtClean="0">
                          <a:latin typeface="Times New Roman" pitchFamily="18" charset="0"/>
                          <a:cs typeface="Times New Roman" pitchFamily="18" charset="0"/>
                        </a:rPr>
                        <a:t>Marks Distribution</a:t>
                      </a:r>
                      <a:endParaRPr lang="en-GB" sz="900" dirty="0">
                        <a:latin typeface="Times New Roman" pitchFamily="18" charset="0"/>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gridSpan="2">
                  <a:txBody>
                    <a:bodyPr/>
                    <a:lstStyle/>
                    <a:p>
                      <a:pPr algn="ctr"/>
                      <a:r>
                        <a:rPr lang="en-US" sz="900" dirty="0" smtClean="0">
                          <a:latin typeface="Times New Roman" pitchFamily="18" charset="0"/>
                          <a:cs typeface="Times New Roman" pitchFamily="18" charset="0"/>
                        </a:rPr>
                        <a:t>Marks </a:t>
                      </a:r>
                      <a:r>
                        <a:rPr lang="en-US" sz="900" baseline="0" dirty="0" smtClean="0">
                          <a:latin typeface="Times New Roman" pitchFamily="18" charset="0"/>
                          <a:cs typeface="Times New Roman" pitchFamily="18" charset="0"/>
                        </a:rPr>
                        <a:t> per question type</a:t>
                      </a:r>
                      <a:endParaRPr lang="en-GB" sz="900" dirty="0">
                        <a:latin typeface="Times New Roman" pitchFamily="18" charset="0"/>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355740">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row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Full Marks</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marR="17780" algn="ctr">
                        <a:spcBef>
                          <a:spcPts val="200"/>
                        </a:spcBef>
                        <a:spcAft>
                          <a:spcPts val="200"/>
                        </a:spcAft>
                      </a:pPr>
                      <a:r>
                        <a:rPr lang="en-GB" sz="900" cap="small" spc="-20" dirty="0">
                          <a:latin typeface="Times New Roman" pitchFamily="18" charset="0"/>
                          <a:ea typeface="Calibri"/>
                          <a:cs typeface="Times New Roman" pitchFamily="18" charset="0"/>
                        </a:rPr>
                        <a:t>Attendance</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Internal Assessment</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Theoretical Exam</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Practical Exam</a:t>
                      </a:r>
                      <a:endParaRPr lang="en-GB" sz="9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row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MCQ</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marR="17780" algn="ctr">
                        <a:spcBef>
                          <a:spcPts val="200"/>
                        </a:spcBef>
                        <a:spcAft>
                          <a:spcPts val="200"/>
                        </a:spcAft>
                      </a:pPr>
                      <a:r>
                        <a:rPr lang="en-GB" sz="900" cap="small" dirty="0">
                          <a:latin typeface="Times New Roman" pitchFamily="18" charset="0"/>
                          <a:ea typeface="Calibri"/>
                          <a:cs typeface="Times New Roman" pitchFamily="18" charset="0"/>
                        </a:rPr>
                        <a:t>Long-Answer Type</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048">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36195" marR="17780" algn="ctr">
                        <a:spcBef>
                          <a:spcPts val="200"/>
                        </a:spcBef>
                        <a:spcAft>
                          <a:spcPts val="200"/>
                        </a:spcAft>
                      </a:pPr>
                      <a:r>
                        <a:rPr lang="en-US" sz="900" cap="small" dirty="0" smtClean="0">
                          <a:latin typeface="Times New Roman" pitchFamily="18" charset="0"/>
                          <a:ea typeface="Calibri"/>
                          <a:cs typeface="Times New Roman" pitchFamily="18" charset="0"/>
                        </a:rPr>
                        <a:t>Written</a:t>
                      </a:r>
                      <a:endParaRPr lang="en-GB" sz="9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200"/>
                        </a:spcBef>
                        <a:spcAft>
                          <a:spcPts val="200"/>
                        </a:spcAft>
                      </a:pPr>
                      <a:r>
                        <a:rPr lang="en-GB" sz="900" cap="small" spc="-20" dirty="0">
                          <a:latin typeface="Times New Roman" pitchFamily="18" charset="0"/>
                          <a:ea typeface="Calibri"/>
                          <a:cs typeface="Times New Roman" pitchFamily="18" charset="0"/>
                        </a:rPr>
                        <a:t>Viva Voce  </a:t>
                      </a:r>
                      <a:endParaRPr lang="en-GB" sz="9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r>
              <a:tr h="453228">
                <a:tc rowSpan="7">
                  <a:txBody>
                    <a:bodyPr/>
                    <a:lstStyle/>
                    <a:p>
                      <a:pPr marL="0" marR="0" algn="ctr">
                        <a:lnSpc>
                          <a:spcPct val="115000"/>
                        </a:lnSpc>
                        <a:spcBef>
                          <a:spcPts val="0"/>
                        </a:spcBef>
                        <a:spcAft>
                          <a:spcPts val="0"/>
                        </a:spcAft>
                      </a:pPr>
                      <a:r>
                        <a:rPr lang="en-GB" sz="1000" b="1">
                          <a:latin typeface="Times New Roman" pitchFamily="18" charset="0"/>
                          <a:ea typeface="Calibri"/>
                          <a:cs typeface="Times New Roman" pitchFamily="18" charset="0"/>
                        </a:rPr>
                        <a:t>I</a:t>
                      </a:r>
                      <a:endParaRPr lang="en-GB" sz="1000">
                        <a:latin typeface="Times New Roman" pitchFamily="18" charset="0"/>
                        <a:ea typeface="Calibri"/>
                        <a:cs typeface="Times New Roman" pitchFamily="18" charset="0"/>
                      </a:endParaRPr>
                    </a:p>
                    <a:p>
                      <a:pPr marL="0" marR="0">
                        <a:lnSpc>
                          <a:spcPct val="115000"/>
                        </a:lnSpc>
                        <a:spcBef>
                          <a:spcPts val="0"/>
                        </a:spcBef>
                        <a:spcAft>
                          <a:spcPts val="0"/>
                        </a:spcAft>
                      </a:pPr>
                      <a:r>
                        <a:rPr lang="en-GB" sz="1000">
                          <a:latin typeface="Times New Roman" pitchFamily="18" charset="0"/>
                          <a:ea typeface="Calibri"/>
                          <a:cs typeface="Times New Roman" pitchFamily="18" charset="0"/>
                        </a:rPr>
                        <a:t>Marks: 400 Credits: 20</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r>
                        <a:rPr lang="en-GB" sz="1000">
                          <a:latin typeface="Times New Roman" pitchFamily="18" charset="0"/>
                          <a:ea typeface="Calibri"/>
                          <a:cs typeface="Times New Roman" pitchFamily="18" charset="0"/>
                        </a:rPr>
                        <a:t>Ability Enhancement Compulsory Course - I</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17780" marR="17780" indent="-14605">
                        <a:spcBef>
                          <a:spcPts val="300"/>
                        </a:spcBef>
                        <a:spcAft>
                          <a:spcPts val="300"/>
                        </a:spcAft>
                      </a:pPr>
                      <a:r>
                        <a:rPr lang="en-GB" sz="1000" dirty="0" smtClean="0">
                          <a:latin typeface="Times New Roman" pitchFamily="18" charset="0"/>
                          <a:ea typeface="Calibri"/>
                          <a:cs typeface="Times New Roman" pitchFamily="18" charset="0"/>
                        </a:rPr>
                        <a:t>AECC-1-Communicative </a:t>
                      </a:r>
                      <a:r>
                        <a:rPr lang="en-GB" sz="1000" dirty="0">
                          <a:latin typeface="Times New Roman" pitchFamily="18" charset="0"/>
                          <a:ea typeface="Calibri"/>
                          <a:cs typeface="Times New Roman" pitchFamily="18" charset="0"/>
                        </a:rPr>
                        <a:t>English /Modern Indian Language</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36195" marR="17780" algn="ctr">
                        <a:spcBef>
                          <a:spcPts val="300"/>
                        </a:spcBef>
                        <a:spcAft>
                          <a:spcPts val="300"/>
                        </a:spcAft>
                      </a:pPr>
                      <a:r>
                        <a:rPr lang="en-GB" sz="1000" dirty="0">
                          <a:latin typeface="Times New Roman" pitchFamily="18" charset="0"/>
                          <a:ea typeface="Calibri"/>
                          <a:cs typeface="Times New Roman" pitchFamily="18" charset="0"/>
                        </a:rPr>
                        <a:t>2</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US" sz="900" dirty="0" smtClean="0">
                          <a:latin typeface="Times New Roman" pitchFamily="18" charset="0"/>
                          <a:ea typeface="Calibri"/>
                          <a:cs typeface="Times New Roman" pitchFamily="18" charset="0"/>
                        </a:rPr>
                        <a:t>100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rowSpan="2">
                  <a:txBody>
                    <a:bodyPr/>
                    <a:lstStyle/>
                    <a:p>
                      <a:pPr marL="36195" marR="17780">
                        <a:spcBef>
                          <a:spcPts val="300"/>
                        </a:spcBef>
                        <a:spcAft>
                          <a:spcPts val="300"/>
                        </a:spcAft>
                      </a:pPr>
                      <a:r>
                        <a:rPr lang="en-GB" sz="1000" dirty="0">
                          <a:solidFill>
                            <a:srgbClr val="0000FF"/>
                          </a:solidFill>
                          <a:latin typeface="Times New Roman" pitchFamily="18" charset="0"/>
                          <a:ea typeface="Calibri"/>
                          <a:cs typeface="Times New Roman" pitchFamily="18" charset="0"/>
                        </a:rPr>
                        <a:t>Core course - I</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780" marR="17780" indent="-14605">
                        <a:spcBef>
                          <a:spcPts val="300"/>
                        </a:spcBef>
                        <a:spcAft>
                          <a:spcPts val="300"/>
                        </a:spcAft>
                      </a:pPr>
                      <a:r>
                        <a:rPr lang="en-GB" sz="1000">
                          <a:solidFill>
                            <a:srgbClr val="0000FF"/>
                          </a:solidFill>
                          <a:latin typeface="Times New Roman" pitchFamily="18" charset="0"/>
                          <a:ea typeface="Calibri"/>
                          <a:cs typeface="Times New Roman" pitchFamily="18" charset="0"/>
                        </a:rPr>
                        <a:t>GEO-G-CC-1-</a:t>
                      </a:r>
                      <a:r>
                        <a:rPr lang="en-GB" sz="1000" b="1">
                          <a:solidFill>
                            <a:srgbClr val="0000FF"/>
                          </a:solidFill>
                          <a:latin typeface="Times New Roman" pitchFamily="18" charset="0"/>
                          <a:ea typeface="Calibri"/>
                          <a:cs typeface="Times New Roman" pitchFamily="18" charset="0"/>
                        </a:rPr>
                        <a:t>01</a:t>
                      </a:r>
                      <a:r>
                        <a:rPr lang="en-GB" sz="1000">
                          <a:solidFill>
                            <a:srgbClr val="0000FF"/>
                          </a:solidFill>
                          <a:latin typeface="Times New Roman" pitchFamily="18" charset="0"/>
                          <a:ea typeface="Calibri"/>
                          <a:cs typeface="Times New Roman" pitchFamily="18" charset="0"/>
                        </a:rPr>
                        <a:t>-TH  </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r>
                        <a:rPr lang="en-GB" sz="1000" dirty="0">
                          <a:solidFill>
                            <a:srgbClr val="0000FF"/>
                          </a:solidFill>
                          <a:latin typeface="Times New Roman" pitchFamily="18" charset="0"/>
                          <a:ea typeface="Calibri"/>
                          <a:cs typeface="Times New Roman" pitchFamily="18" charset="0"/>
                        </a:rPr>
                        <a:t>– Physical Geography </a:t>
                      </a:r>
                      <a:endParaRPr lang="en-GB" sz="1000" dirty="0">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4</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900" dirty="0">
                          <a:solidFill>
                            <a:srgbClr val="0000FF"/>
                          </a:solidFill>
                          <a:latin typeface="Times New Roman" pitchFamily="18" charset="0"/>
                          <a:ea typeface="Calibri"/>
                          <a:cs typeface="Times New Roman" pitchFamily="18" charset="0"/>
                        </a:rPr>
                        <a:t>70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10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10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50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smtClean="0">
                          <a:solidFill>
                            <a:srgbClr val="0000FF"/>
                          </a:solidFill>
                          <a:latin typeface="Times New Roman" pitchFamily="18" charset="0"/>
                          <a:ea typeface="Calibri"/>
                          <a:cs typeface="Times New Roman" pitchFamily="18" charset="0"/>
                        </a:rPr>
                        <a:t>20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30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vMerge="1">
                  <a:txBody>
                    <a:bodyPr/>
                    <a:lstStyle/>
                    <a:p>
                      <a:endParaRPr lang="en-GB"/>
                    </a:p>
                  </a:txBody>
                  <a:tcPr/>
                </a:tc>
                <a:tc>
                  <a:txBody>
                    <a:bodyPr/>
                    <a:lstStyle/>
                    <a:p>
                      <a:pPr marL="17780" marR="17780" indent="-14605">
                        <a:spcBef>
                          <a:spcPts val="300"/>
                        </a:spcBef>
                        <a:spcAft>
                          <a:spcPts val="300"/>
                        </a:spcAft>
                      </a:pPr>
                      <a:r>
                        <a:rPr lang="en-GB" sz="1000" dirty="0" smtClean="0">
                          <a:solidFill>
                            <a:srgbClr val="0000FF"/>
                          </a:solidFill>
                          <a:latin typeface="Times New Roman" pitchFamily="18" charset="0"/>
                          <a:ea typeface="Calibri"/>
                          <a:cs typeface="Times New Roman" pitchFamily="18" charset="0"/>
                        </a:rPr>
                        <a:t>GEO-G-CC-1-</a:t>
                      </a:r>
                      <a:r>
                        <a:rPr lang="en-GB" sz="1000" b="1" dirty="0" smtClean="0">
                          <a:solidFill>
                            <a:srgbClr val="0000FF"/>
                          </a:solidFill>
                          <a:latin typeface="Times New Roman" pitchFamily="18" charset="0"/>
                          <a:ea typeface="Calibri"/>
                          <a:cs typeface="Times New Roman" pitchFamily="18" charset="0"/>
                        </a:rPr>
                        <a:t>01</a:t>
                      </a:r>
                      <a:r>
                        <a:rPr lang="en-GB" sz="1000" dirty="0" smtClean="0">
                          <a:solidFill>
                            <a:srgbClr val="0000FF"/>
                          </a:solidFill>
                          <a:latin typeface="Times New Roman" pitchFamily="18" charset="0"/>
                          <a:ea typeface="Calibri"/>
                          <a:cs typeface="Times New Roman" pitchFamily="18" charset="0"/>
                        </a:rPr>
                        <a:t>-P</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r>
                        <a:rPr lang="en-GB" sz="1000">
                          <a:solidFill>
                            <a:srgbClr val="0000FF"/>
                          </a:solidFill>
                          <a:latin typeface="Times New Roman" pitchFamily="18" charset="0"/>
                          <a:ea typeface="Calibri"/>
                          <a:cs typeface="Times New Roman" pitchFamily="18" charset="0"/>
                        </a:rPr>
                        <a:t>– Physical Geography Lab</a:t>
                      </a:r>
                      <a:endParaRPr lang="en-GB" sz="1000">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2</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900" dirty="0">
                          <a:solidFill>
                            <a:srgbClr val="0000FF"/>
                          </a:solidFill>
                          <a:latin typeface="Times New Roman" pitchFamily="18" charset="0"/>
                          <a:ea typeface="Calibri"/>
                          <a:cs typeface="Times New Roman" pitchFamily="18" charset="0"/>
                        </a:rPr>
                        <a:t>30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25</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5</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20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rowSpan="2">
                  <a:txBody>
                    <a:bodyPr/>
                    <a:lstStyle/>
                    <a:p>
                      <a:pPr marL="36195" marR="17780">
                        <a:spcBef>
                          <a:spcPts val="300"/>
                        </a:spcBef>
                        <a:spcAft>
                          <a:spcPts val="300"/>
                        </a:spcAft>
                      </a:pPr>
                      <a:r>
                        <a:rPr lang="en-GB" sz="1000" dirty="0">
                          <a:solidFill>
                            <a:srgbClr val="76923C"/>
                          </a:solidFill>
                          <a:latin typeface="Times New Roman" pitchFamily="18" charset="0"/>
                          <a:ea typeface="Calibri"/>
                          <a:cs typeface="Times New Roman" pitchFamily="18" charset="0"/>
                        </a:rPr>
                        <a:t>Core course -A1</a:t>
                      </a:r>
                      <a:endParaRPr lang="en-GB" sz="1000" dirty="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780" marR="17780" indent="-14605">
                        <a:spcBef>
                          <a:spcPts val="300"/>
                        </a:spcBef>
                        <a:spcAft>
                          <a:spcPts val="300"/>
                        </a:spcAft>
                      </a:pPr>
                      <a:r>
                        <a:rPr lang="en-GB" sz="1000">
                          <a:solidFill>
                            <a:srgbClr val="76923C"/>
                          </a:solidFill>
                          <a:latin typeface="Times New Roman" pitchFamily="18" charset="0"/>
                          <a:ea typeface="Calibri"/>
                          <a:cs typeface="Times New Roman" pitchFamily="18" charset="0"/>
                        </a:rPr>
                        <a:t>TBD-TH</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4/5</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75/85</a:t>
                      </a:r>
                      <a:endParaRPr lang="en-GB" sz="9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vMerge="1">
                  <a:txBody>
                    <a:bodyPr/>
                    <a:lstStyle/>
                    <a:p>
                      <a:endParaRPr lang="en-GB"/>
                    </a:p>
                  </a:txBody>
                  <a:tcPr/>
                </a:tc>
                <a:tc>
                  <a:txBody>
                    <a:bodyPr/>
                    <a:lstStyle/>
                    <a:p>
                      <a:pPr marL="17780" marR="17780" indent="-14605">
                        <a:spcBef>
                          <a:spcPts val="300"/>
                        </a:spcBef>
                        <a:spcAft>
                          <a:spcPts val="300"/>
                        </a:spcAft>
                      </a:pPr>
                      <a:r>
                        <a:rPr lang="en-GB" sz="1000" dirty="0">
                          <a:solidFill>
                            <a:srgbClr val="76923C"/>
                          </a:solidFill>
                          <a:latin typeface="Times New Roman" pitchFamily="18" charset="0"/>
                          <a:ea typeface="Calibri"/>
                          <a:cs typeface="Times New Roman" pitchFamily="18" charset="0"/>
                        </a:rPr>
                        <a:t>TBD-P/T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2/1</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30/15</a:t>
                      </a:r>
                      <a:endParaRPr lang="en-GB" sz="9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rowSpan="2">
                  <a:txBody>
                    <a:bodyPr/>
                    <a:lstStyle/>
                    <a:p>
                      <a:pPr marL="36195" marR="17780">
                        <a:spcBef>
                          <a:spcPts val="300"/>
                        </a:spcBef>
                        <a:spcAft>
                          <a:spcPts val="300"/>
                        </a:spcAft>
                      </a:pPr>
                      <a:r>
                        <a:rPr lang="en-GB" sz="1000">
                          <a:solidFill>
                            <a:srgbClr val="76923C"/>
                          </a:solidFill>
                          <a:latin typeface="Times New Roman" pitchFamily="18" charset="0"/>
                          <a:ea typeface="Calibri"/>
                          <a:cs typeface="Times New Roman" pitchFamily="18" charset="0"/>
                        </a:rPr>
                        <a:t>Core course - B1</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780" marR="17780" indent="-14605">
                        <a:spcBef>
                          <a:spcPts val="300"/>
                        </a:spcBef>
                        <a:spcAft>
                          <a:spcPts val="300"/>
                        </a:spcAft>
                      </a:pPr>
                      <a:r>
                        <a:rPr lang="en-GB" sz="1000" dirty="0">
                          <a:solidFill>
                            <a:srgbClr val="76923C"/>
                          </a:solidFill>
                          <a:latin typeface="Times New Roman" pitchFamily="18" charset="0"/>
                          <a:ea typeface="Calibri"/>
                          <a:cs typeface="Times New Roman" pitchFamily="18" charset="0"/>
                        </a:rPr>
                        <a:t>TBD-TH</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4/5</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75/85</a:t>
                      </a:r>
                      <a:endParaRPr lang="en-GB" sz="900" dirty="0">
                        <a:solidFill>
                          <a:srgbClr val="76923C"/>
                        </a:solidFill>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7870">
                <a:tc vMerge="1">
                  <a:txBody>
                    <a:bodyPr/>
                    <a:lstStyle/>
                    <a:p>
                      <a:endParaRPr lang="en-GB"/>
                    </a:p>
                  </a:txBody>
                  <a:tcPr/>
                </a:tc>
                <a:tc vMerge="1">
                  <a:txBody>
                    <a:bodyPr/>
                    <a:lstStyle/>
                    <a:p>
                      <a:endParaRPr lang="en-GB"/>
                    </a:p>
                  </a:txBody>
                  <a:tcPr/>
                </a:tc>
                <a:tc>
                  <a:txBody>
                    <a:bodyPr/>
                    <a:lstStyle/>
                    <a:p>
                      <a:pPr marL="17780" marR="17780" indent="-14605">
                        <a:spcBef>
                          <a:spcPts val="300"/>
                        </a:spcBef>
                        <a:spcAft>
                          <a:spcPts val="300"/>
                        </a:spcAft>
                      </a:pPr>
                      <a:r>
                        <a:rPr lang="en-GB" sz="1000">
                          <a:solidFill>
                            <a:srgbClr val="76923C"/>
                          </a:solidFill>
                          <a:latin typeface="Times New Roman" pitchFamily="18" charset="0"/>
                          <a:ea typeface="Calibri"/>
                          <a:cs typeface="Times New Roman" pitchFamily="18" charset="0"/>
                        </a:rPr>
                        <a:t>TBD-P/T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2/1</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30/15</a:t>
                      </a:r>
                      <a:endParaRPr lang="en-GB" sz="900" dirty="0">
                        <a:solidFill>
                          <a:srgbClr val="76923C"/>
                        </a:solidFill>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483686">
                <a:tc rowSpan="7">
                  <a:txBody>
                    <a:bodyPr/>
                    <a:lstStyle/>
                    <a:p>
                      <a:pPr marL="0" marR="0" algn="ctr">
                        <a:lnSpc>
                          <a:spcPct val="115000"/>
                        </a:lnSpc>
                        <a:spcBef>
                          <a:spcPts val="0"/>
                        </a:spcBef>
                        <a:spcAft>
                          <a:spcPts val="0"/>
                        </a:spcAft>
                      </a:pPr>
                      <a:r>
                        <a:rPr lang="en-GB" sz="1000" b="1">
                          <a:latin typeface="Times New Roman" pitchFamily="18" charset="0"/>
                          <a:ea typeface="Calibri"/>
                          <a:cs typeface="Times New Roman" pitchFamily="18" charset="0"/>
                        </a:rPr>
                        <a:t>II</a:t>
                      </a:r>
                      <a:endParaRPr lang="en-GB" sz="1000">
                        <a:latin typeface="Times New Roman" pitchFamily="18" charset="0"/>
                        <a:ea typeface="Calibri"/>
                        <a:cs typeface="Times New Roman" pitchFamily="18" charset="0"/>
                      </a:endParaRPr>
                    </a:p>
                    <a:p>
                      <a:pPr marL="0" marR="0">
                        <a:lnSpc>
                          <a:spcPct val="115000"/>
                        </a:lnSpc>
                        <a:spcBef>
                          <a:spcPts val="0"/>
                        </a:spcBef>
                        <a:spcAft>
                          <a:spcPts val="600"/>
                        </a:spcAft>
                      </a:pPr>
                      <a:r>
                        <a:rPr lang="en-GB" sz="1000">
                          <a:latin typeface="Times New Roman" pitchFamily="18" charset="0"/>
                          <a:ea typeface="Calibri"/>
                          <a:cs typeface="Times New Roman" pitchFamily="18" charset="0"/>
                        </a:rPr>
                        <a:t>Marks: 400 Credits: 20</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spcBef>
                          <a:spcPts val="300"/>
                        </a:spcBef>
                        <a:spcAft>
                          <a:spcPts val="300"/>
                        </a:spcAft>
                      </a:pPr>
                      <a:r>
                        <a:rPr lang="en-GB" sz="1000">
                          <a:latin typeface="Times New Roman" pitchFamily="18" charset="0"/>
                          <a:ea typeface="Calibri"/>
                          <a:cs typeface="Times New Roman" pitchFamily="18" charset="0"/>
                        </a:rPr>
                        <a:t>Ability Enhancement Compulsory Course -II</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17780" marR="17780" indent="-14605">
                        <a:spcBef>
                          <a:spcPts val="300"/>
                        </a:spcBef>
                        <a:spcAft>
                          <a:spcPts val="300"/>
                        </a:spcAft>
                      </a:pPr>
                      <a:r>
                        <a:rPr lang="en-GB" sz="1000" dirty="0" smtClean="0">
                          <a:latin typeface="Times New Roman" pitchFamily="18" charset="0"/>
                          <a:ea typeface="Calibri"/>
                          <a:cs typeface="Times New Roman" pitchFamily="18" charset="0"/>
                        </a:rPr>
                        <a:t>AECC-2-Environmental </a:t>
                      </a:r>
                      <a:r>
                        <a:rPr lang="en-GB" sz="1000" dirty="0">
                          <a:latin typeface="Times New Roman" pitchFamily="18" charset="0"/>
                          <a:ea typeface="Calibri"/>
                          <a:cs typeface="Times New Roman" pitchFamily="18" charset="0"/>
                        </a:rPr>
                        <a:t>Science</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marL="36195" marR="17780" algn="ctr">
                        <a:spcBef>
                          <a:spcPts val="300"/>
                        </a:spcBef>
                        <a:spcAft>
                          <a:spcPts val="300"/>
                        </a:spcAft>
                      </a:pPr>
                      <a:r>
                        <a:rPr lang="en-GB" sz="1000">
                          <a:latin typeface="Times New Roman" pitchFamily="18" charset="0"/>
                          <a:ea typeface="Calibri"/>
                          <a:cs typeface="Times New Roman" pitchFamily="18" charset="0"/>
                        </a:rPr>
                        <a:t>2</a:t>
                      </a: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US" sz="900" dirty="0" smtClean="0">
                          <a:latin typeface="Times New Roman" pitchFamily="18" charset="0"/>
                          <a:ea typeface="Calibri"/>
                          <a:cs typeface="Times New Roman" pitchFamily="18" charset="0"/>
                        </a:rPr>
                        <a:t>100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70">
                <a:tc vMerge="1">
                  <a:txBody>
                    <a:bodyPr/>
                    <a:lstStyle/>
                    <a:p>
                      <a:endParaRPr lang="en-GB"/>
                    </a:p>
                  </a:txBody>
                  <a:tcPr/>
                </a:tc>
                <a:tc rowSpan="2">
                  <a:txBody>
                    <a:bodyPr/>
                    <a:lstStyle/>
                    <a:p>
                      <a:pPr marL="36195" marR="17780">
                        <a:spcBef>
                          <a:spcPts val="300"/>
                        </a:spcBef>
                        <a:spcAft>
                          <a:spcPts val="300"/>
                        </a:spcAft>
                      </a:pPr>
                      <a:r>
                        <a:rPr lang="en-GB" sz="1000">
                          <a:solidFill>
                            <a:srgbClr val="0000FF"/>
                          </a:solidFill>
                          <a:latin typeface="Times New Roman" pitchFamily="18" charset="0"/>
                          <a:ea typeface="Calibri"/>
                          <a:cs typeface="Times New Roman" pitchFamily="18" charset="0"/>
                        </a:rPr>
                        <a:t>Core course - II</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marR="17780" indent="-14605">
                        <a:spcBef>
                          <a:spcPts val="300"/>
                        </a:spcBef>
                        <a:spcAft>
                          <a:spcPts val="300"/>
                        </a:spcAft>
                      </a:pPr>
                      <a:r>
                        <a:rPr lang="en-GB" sz="1000" dirty="0">
                          <a:solidFill>
                            <a:srgbClr val="0000FF"/>
                          </a:solidFill>
                          <a:latin typeface="Times New Roman" pitchFamily="18" charset="0"/>
                          <a:ea typeface="Calibri"/>
                          <a:cs typeface="Times New Roman" pitchFamily="18" charset="0"/>
                        </a:rPr>
                        <a:t>GEO-G-CC-2-</a:t>
                      </a:r>
                      <a:r>
                        <a:rPr lang="en-GB" sz="1000" b="1" dirty="0">
                          <a:solidFill>
                            <a:srgbClr val="0000FF"/>
                          </a:solidFill>
                          <a:latin typeface="Times New Roman" pitchFamily="18" charset="0"/>
                          <a:ea typeface="Calibri"/>
                          <a:cs typeface="Times New Roman" pitchFamily="18" charset="0"/>
                        </a:rPr>
                        <a:t>02</a:t>
                      </a:r>
                      <a:r>
                        <a:rPr lang="en-GB" sz="1000" dirty="0">
                          <a:solidFill>
                            <a:srgbClr val="0000FF"/>
                          </a:solidFill>
                          <a:latin typeface="Times New Roman" pitchFamily="18" charset="0"/>
                          <a:ea typeface="Calibri"/>
                          <a:cs typeface="Times New Roman" pitchFamily="18" charset="0"/>
                        </a:rPr>
                        <a:t>-TH</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spcBef>
                          <a:spcPts val="300"/>
                        </a:spcBef>
                        <a:spcAft>
                          <a:spcPts val="300"/>
                        </a:spcAft>
                      </a:pPr>
                      <a:r>
                        <a:rPr lang="en-GB" sz="1000" dirty="0" smtClean="0">
                          <a:solidFill>
                            <a:srgbClr val="0000FF"/>
                          </a:solidFill>
                          <a:latin typeface="Times New Roman" pitchFamily="18" charset="0"/>
                          <a:ea typeface="Calibri"/>
                          <a:cs typeface="Times New Roman" pitchFamily="18" charset="0"/>
                        </a:rPr>
                        <a:t>Environmental Geography</a:t>
                      </a:r>
                      <a:endParaRPr lang="en-GB" sz="1000" dirty="0">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4</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900" dirty="0">
                          <a:solidFill>
                            <a:srgbClr val="0000FF"/>
                          </a:solidFill>
                          <a:latin typeface="Times New Roman" pitchFamily="18" charset="0"/>
                          <a:ea typeface="Calibri"/>
                          <a:cs typeface="Times New Roman" pitchFamily="18" charset="0"/>
                        </a:rPr>
                        <a:t>70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10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10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50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2</a:t>
                      </a:r>
                      <a:r>
                        <a:rPr lang="en-GB" sz="1000" dirty="0" smtClean="0">
                          <a:solidFill>
                            <a:srgbClr val="0000FF"/>
                          </a:solidFill>
                          <a:latin typeface="Times New Roman" pitchFamily="18" charset="0"/>
                          <a:ea typeface="Calibri"/>
                          <a:cs typeface="Times New Roman" pitchFamily="18" charset="0"/>
                        </a:rPr>
                        <a:t>0</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30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449">
                <a:tc vMerge="1">
                  <a:txBody>
                    <a:bodyPr/>
                    <a:lstStyle/>
                    <a:p>
                      <a:endParaRPr lang="en-GB"/>
                    </a:p>
                  </a:txBody>
                  <a:tcPr/>
                </a:tc>
                <a:tc vMerge="1">
                  <a:txBody>
                    <a:bodyPr/>
                    <a:lstStyle/>
                    <a:p>
                      <a:endParaRPr lang="en-GB"/>
                    </a:p>
                  </a:txBody>
                  <a:tcPr/>
                </a:tc>
                <a:tc>
                  <a:txBody>
                    <a:bodyPr/>
                    <a:lstStyle/>
                    <a:p>
                      <a:pPr marL="17780" marR="17780" indent="-14605">
                        <a:spcBef>
                          <a:spcPts val="300"/>
                        </a:spcBef>
                        <a:spcAft>
                          <a:spcPts val="300"/>
                        </a:spcAft>
                      </a:pPr>
                      <a:r>
                        <a:rPr lang="en-GB" sz="1000" dirty="0">
                          <a:solidFill>
                            <a:srgbClr val="0000FF"/>
                          </a:solidFill>
                          <a:latin typeface="Times New Roman" pitchFamily="18" charset="0"/>
                          <a:ea typeface="Calibri"/>
                          <a:cs typeface="Times New Roman" pitchFamily="18" charset="0"/>
                        </a:rPr>
                        <a:t>GEO-G-CC-2-</a:t>
                      </a:r>
                      <a:r>
                        <a:rPr lang="en-GB" sz="1000" b="1" dirty="0">
                          <a:solidFill>
                            <a:srgbClr val="0000FF"/>
                          </a:solidFill>
                          <a:latin typeface="Times New Roman" pitchFamily="18" charset="0"/>
                          <a:ea typeface="Calibri"/>
                          <a:cs typeface="Times New Roman" pitchFamily="18" charset="0"/>
                        </a:rPr>
                        <a:t>02</a:t>
                      </a:r>
                      <a:r>
                        <a:rPr lang="en-GB" sz="1000" dirty="0">
                          <a:solidFill>
                            <a:srgbClr val="0000FF"/>
                          </a:solidFill>
                          <a:latin typeface="Times New Roman" pitchFamily="18" charset="0"/>
                          <a:ea typeface="Calibri"/>
                          <a:cs typeface="Times New Roman" pitchFamily="18" charset="0"/>
                        </a:rPr>
                        <a:t>-P</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spcBef>
                          <a:spcPts val="300"/>
                        </a:spcBef>
                        <a:spcAft>
                          <a:spcPts val="300"/>
                        </a:spcAft>
                      </a:pPr>
                      <a:r>
                        <a:rPr lang="en-GB" sz="1000" dirty="0" smtClean="0">
                          <a:solidFill>
                            <a:srgbClr val="0000FF"/>
                          </a:solidFill>
                          <a:latin typeface="Times New Roman" pitchFamily="18" charset="0"/>
                          <a:ea typeface="Calibri"/>
                          <a:cs typeface="Times New Roman" pitchFamily="18" charset="0"/>
                        </a:rPr>
                        <a:t>Environmental Geography </a:t>
                      </a:r>
                      <a:r>
                        <a:rPr lang="en-GB" sz="1000" dirty="0">
                          <a:solidFill>
                            <a:srgbClr val="0000FF"/>
                          </a:solidFill>
                          <a:latin typeface="Times New Roman" pitchFamily="18" charset="0"/>
                          <a:ea typeface="Calibri"/>
                          <a:cs typeface="Times New Roman" pitchFamily="18" charset="0"/>
                        </a:rPr>
                        <a:t>Lab</a:t>
                      </a:r>
                      <a:endParaRPr lang="en-GB" sz="1000" dirty="0">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2</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900" dirty="0">
                          <a:solidFill>
                            <a:srgbClr val="0000FF"/>
                          </a:solidFill>
                          <a:latin typeface="Times New Roman" pitchFamily="18" charset="0"/>
                          <a:ea typeface="Calibri"/>
                          <a:cs typeface="Times New Roman" pitchFamily="18" charset="0"/>
                        </a:rPr>
                        <a:t>30</a:t>
                      </a:r>
                      <a:endParaRPr lang="en-GB" sz="9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25</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5</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dirty="0">
                          <a:solidFill>
                            <a:srgbClr val="0000FF"/>
                          </a:solidFill>
                          <a:latin typeface="Times New Roman" pitchFamily="18" charset="0"/>
                          <a:ea typeface="Calibri"/>
                          <a:cs typeface="Times New Roman" pitchFamily="18" charset="0"/>
                        </a:rPr>
                        <a: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0000FF"/>
                          </a:solidFill>
                          <a:latin typeface="Times New Roman" pitchFamily="18" charset="0"/>
                          <a:ea typeface="Calibri"/>
                          <a:cs typeface="Times New Roman" pitchFamily="18" charset="0"/>
                        </a:rPr>
                        <a:t>20</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70">
                <a:tc vMerge="1">
                  <a:txBody>
                    <a:bodyPr/>
                    <a:lstStyle/>
                    <a:p>
                      <a:endParaRPr lang="en-GB"/>
                    </a:p>
                  </a:txBody>
                  <a:tcPr/>
                </a:tc>
                <a:tc rowSpan="2">
                  <a:txBody>
                    <a:bodyPr/>
                    <a:lstStyle/>
                    <a:p>
                      <a:pPr marL="36195" marR="17780">
                        <a:spcBef>
                          <a:spcPts val="300"/>
                        </a:spcBef>
                        <a:spcAft>
                          <a:spcPts val="300"/>
                        </a:spcAft>
                      </a:pPr>
                      <a:r>
                        <a:rPr lang="en-GB" sz="1000">
                          <a:solidFill>
                            <a:srgbClr val="76923C"/>
                          </a:solidFill>
                          <a:latin typeface="Times New Roman" pitchFamily="18" charset="0"/>
                          <a:ea typeface="Calibri"/>
                          <a:cs typeface="Times New Roman" pitchFamily="18" charset="0"/>
                        </a:rPr>
                        <a:t>Core course - A2</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marR="17780" indent="-14605">
                        <a:spcBef>
                          <a:spcPts val="300"/>
                        </a:spcBef>
                        <a:spcAft>
                          <a:spcPts val="300"/>
                        </a:spcAft>
                      </a:pPr>
                      <a:r>
                        <a:rPr lang="en-GB" sz="1000">
                          <a:solidFill>
                            <a:srgbClr val="76923C"/>
                          </a:solidFill>
                          <a:latin typeface="Times New Roman" pitchFamily="18" charset="0"/>
                          <a:ea typeface="Calibri"/>
                          <a:cs typeface="Times New Roman" pitchFamily="18" charset="0"/>
                        </a:rPr>
                        <a:t>TBD-TH</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4/5</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75/85</a:t>
                      </a:r>
                      <a:endParaRPr lang="en-GB" sz="9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70">
                <a:tc vMerge="1">
                  <a:txBody>
                    <a:bodyPr/>
                    <a:lstStyle/>
                    <a:p>
                      <a:endParaRPr lang="en-GB"/>
                    </a:p>
                  </a:txBody>
                  <a:tcPr/>
                </a:tc>
                <a:tc vMerge="1">
                  <a:txBody>
                    <a:bodyPr/>
                    <a:lstStyle/>
                    <a:p>
                      <a:endParaRPr lang="en-GB"/>
                    </a:p>
                  </a:txBody>
                  <a:tcPr/>
                </a:tc>
                <a:tc>
                  <a:txBody>
                    <a:bodyPr/>
                    <a:lstStyle/>
                    <a:p>
                      <a:pPr marL="17780" marR="17780" indent="-14605">
                        <a:spcBef>
                          <a:spcPts val="300"/>
                        </a:spcBef>
                        <a:spcAft>
                          <a:spcPts val="300"/>
                        </a:spcAft>
                      </a:pPr>
                      <a:r>
                        <a:rPr lang="en-GB" sz="1000">
                          <a:solidFill>
                            <a:srgbClr val="76923C"/>
                          </a:solidFill>
                          <a:latin typeface="Times New Roman" pitchFamily="18" charset="0"/>
                          <a:ea typeface="Calibri"/>
                          <a:cs typeface="Times New Roman" pitchFamily="18" charset="0"/>
                        </a:rPr>
                        <a:t>TBD-P/T</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2/1</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30/15</a:t>
                      </a:r>
                      <a:endParaRPr lang="en-GB" sz="9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70">
                <a:tc vMerge="1">
                  <a:txBody>
                    <a:bodyPr/>
                    <a:lstStyle/>
                    <a:p>
                      <a:endParaRPr lang="en-GB"/>
                    </a:p>
                  </a:txBody>
                  <a:tcPr/>
                </a:tc>
                <a:tc rowSpan="2">
                  <a:txBody>
                    <a:bodyPr/>
                    <a:lstStyle/>
                    <a:p>
                      <a:pPr marL="36195" marR="17780">
                        <a:spcBef>
                          <a:spcPts val="300"/>
                        </a:spcBef>
                        <a:spcAft>
                          <a:spcPts val="300"/>
                        </a:spcAft>
                      </a:pPr>
                      <a:r>
                        <a:rPr lang="en-GB" sz="1000">
                          <a:solidFill>
                            <a:srgbClr val="76923C"/>
                          </a:solidFill>
                          <a:latin typeface="Times New Roman" pitchFamily="18" charset="0"/>
                          <a:ea typeface="Calibri"/>
                          <a:cs typeface="Times New Roman" pitchFamily="18" charset="0"/>
                        </a:rPr>
                        <a:t>Core course - B2</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17780" marR="17780" indent="-14605">
                        <a:spcBef>
                          <a:spcPts val="300"/>
                        </a:spcBef>
                        <a:spcAft>
                          <a:spcPts val="300"/>
                        </a:spcAft>
                      </a:pPr>
                      <a:r>
                        <a:rPr lang="en-GB" sz="1000">
                          <a:solidFill>
                            <a:srgbClr val="76923C"/>
                          </a:solidFill>
                          <a:latin typeface="Times New Roman" pitchFamily="18" charset="0"/>
                          <a:ea typeface="Calibri"/>
                          <a:cs typeface="Times New Roman" pitchFamily="18" charset="0"/>
                        </a:rPr>
                        <a:t>TBD-TH</a:t>
                      </a:r>
                      <a:endParaRPr lang="en-GB" sz="100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4/5</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75/85</a:t>
                      </a:r>
                      <a:endParaRPr lang="en-GB" sz="900" dirty="0">
                        <a:solidFill>
                          <a:srgbClr val="76923C"/>
                        </a:solidFill>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70">
                <a:tc vMerge="1">
                  <a:txBody>
                    <a:bodyPr/>
                    <a:lstStyle/>
                    <a:p>
                      <a:endParaRPr lang="en-GB"/>
                    </a:p>
                  </a:txBody>
                  <a:tcPr/>
                </a:tc>
                <a:tc vMerge="1">
                  <a:txBody>
                    <a:bodyPr/>
                    <a:lstStyle/>
                    <a:p>
                      <a:endParaRPr lang="en-GB"/>
                    </a:p>
                  </a:txBody>
                  <a:tcPr/>
                </a:tc>
                <a:tc gridSpan="2">
                  <a:txBody>
                    <a:bodyPr/>
                    <a:lstStyle/>
                    <a:p>
                      <a:pPr marL="17780" marR="17780" indent="-14605">
                        <a:spcBef>
                          <a:spcPts val="300"/>
                        </a:spcBef>
                        <a:spcAft>
                          <a:spcPts val="300"/>
                        </a:spcAft>
                      </a:pPr>
                      <a:r>
                        <a:rPr lang="en-GB" sz="1000" dirty="0">
                          <a:solidFill>
                            <a:srgbClr val="76923C"/>
                          </a:solidFill>
                          <a:latin typeface="Times New Roman" pitchFamily="18" charset="0"/>
                          <a:ea typeface="Calibri"/>
                          <a:cs typeface="Times New Roman" pitchFamily="18" charset="0"/>
                        </a:rPr>
                        <a:t>TBD-P/T</a:t>
                      </a:r>
                      <a:endParaRPr lang="en-GB" sz="1000" dirty="0">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marL="36195" marR="17780" algn="ctr">
                        <a:spcBef>
                          <a:spcPts val="300"/>
                        </a:spcBef>
                        <a:spcAft>
                          <a:spcPts val="300"/>
                        </a:spcAft>
                      </a:pPr>
                      <a:r>
                        <a:rPr lang="en-GB" sz="1000">
                          <a:solidFill>
                            <a:srgbClr val="76923C"/>
                          </a:solidFill>
                          <a:latin typeface="Times New Roman" pitchFamily="18" charset="0"/>
                          <a:ea typeface="Calibri"/>
                          <a:cs typeface="Times New Roman" pitchFamily="18" charset="0"/>
                        </a:rPr>
                        <a:t>2/1</a:t>
                      </a:r>
                      <a:endParaRPr lang="en-GB" sz="1000">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r>
                        <a:rPr lang="en-US" sz="900" dirty="0" smtClean="0">
                          <a:solidFill>
                            <a:srgbClr val="76923C"/>
                          </a:solidFill>
                          <a:latin typeface="Times New Roman" pitchFamily="18" charset="0"/>
                          <a:ea typeface="Calibri"/>
                          <a:cs typeface="Times New Roman" pitchFamily="18" charset="0"/>
                        </a:rPr>
                        <a:t>30/15</a:t>
                      </a:r>
                      <a:endParaRPr lang="en-GB" sz="900" dirty="0">
                        <a:solidFill>
                          <a:srgbClr val="76923C"/>
                        </a:solidFill>
                        <a:latin typeface="Times New Roman" pitchFamily="18" charset="0"/>
                        <a:ea typeface="Calibri"/>
                        <a:cs typeface="Times New Roman" pitchFamily="18" charset="0"/>
                      </a:endParaRPr>
                    </a:p>
                  </a:txBody>
                  <a:tcPr marL="25585" marR="25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7780" algn="ctr">
                        <a:spcBef>
                          <a:spcPts val="300"/>
                        </a:spcBef>
                        <a:spcAft>
                          <a:spcPts val="300"/>
                        </a:spcAft>
                      </a:pPr>
                      <a:endParaRPr lang="en-GB" sz="1000" dirty="0">
                        <a:solidFill>
                          <a:srgbClr val="76923C"/>
                        </a:solidFill>
                        <a:latin typeface="Times New Roman" pitchFamily="18" charset="0"/>
                        <a:ea typeface="Calibri"/>
                        <a:cs typeface="Times New Roman" pitchFamily="18" charset="0"/>
                      </a:endParaRPr>
                    </a:p>
                  </a:txBody>
                  <a:tcPr marL="25585" marR="2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0" y="228600"/>
            <a:ext cx="9144000" cy="400110"/>
          </a:xfrm>
          <a:prstGeom prst="rect">
            <a:avLst/>
          </a:prstGeom>
        </p:spPr>
        <p:txBody>
          <a:bodyPr wrap="square">
            <a:spAutoFit/>
          </a:bodyPr>
          <a:lstStyle/>
          <a:p>
            <a:r>
              <a:rPr lang="en-US" sz="2000" b="1" dirty="0">
                <a:solidFill>
                  <a:schemeClr val="accent6">
                    <a:lumMod val="75000"/>
                  </a:schemeClr>
                </a:solidFill>
                <a:latin typeface="Times New Roman" pitchFamily="18" charset="0"/>
                <a:cs typeface="Times New Roman" pitchFamily="18" charset="0"/>
              </a:rPr>
              <a:t>Credits and Marks Distribution Scheme for CBCS Curriculum: General Course </a:t>
            </a:r>
            <a:endParaRPr lang="en-GB" sz="2000" dirty="0">
              <a:solidFill>
                <a:schemeClr val="accent6">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864096"/>
          </a:xfrm>
        </p:spPr>
        <p:txBody>
          <a:bodyPr>
            <a:normAutofit/>
          </a:bodyPr>
          <a:lstStyle/>
          <a:p>
            <a:pPr algn="ctr"/>
            <a:r>
              <a:rPr lang="en-IN" sz="3200" spc="600" dirty="0" smtClean="0">
                <a:solidFill>
                  <a:schemeClr val="accent2">
                    <a:lumMod val="75000"/>
                  </a:schemeClr>
                </a:solidFill>
                <a:latin typeface="Impact" pitchFamily="34" charset="0"/>
              </a:rPr>
              <a:t>GEOTECTONICS </a:t>
            </a:r>
            <a:r>
              <a:rPr lang="en-IN" sz="3200" spc="600" dirty="0" smtClean="0">
                <a:latin typeface="Impact" pitchFamily="34" charset="0"/>
              </a:rPr>
              <a:t> </a:t>
            </a:r>
            <a:r>
              <a:rPr lang="en-IN" sz="2700" spc="600" dirty="0" smtClean="0">
                <a:latin typeface="Impact" pitchFamily="34" charset="0"/>
              </a:rPr>
              <a:t>                            </a:t>
            </a:r>
            <a:endParaRPr lang="en-IN" b="1" i="1" spc="600" dirty="0">
              <a:latin typeface="Impact"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50401763"/>
              </p:ext>
            </p:extLst>
          </p:nvPr>
        </p:nvGraphicFramePr>
        <p:xfrm>
          <a:off x="683568" y="1484784"/>
          <a:ext cx="7704856"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899592" y="685800"/>
            <a:ext cx="1843608" cy="523220"/>
          </a:xfrm>
          <a:prstGeom prst="rect">
            <a:avLst/>
          </a:prstGeom>
          <a:noFill/>
        </p:spPr>
        <p:txBody>
          <a:bodyPr wrap="square" rtlCol="0">
            <a:spAutoFit/>
          </a:bodyPr>
          <a:lstStyle/>
          <a:p>
            <a:r>
              <a:rPr lang="en-IN" sz="1600" b="1" dirty="0" smtClean="0">
                <a:latin typeface="Bahnschrift SemiBold" pitchFamily="34" charset="0"/>
              </a:rPr>
              <a:t>UNIT</a:t>
            </a:r>
            <a:r>
              <a:rPr lang="en-IN" sz="1600" dirty="0" smtClean="0"/>
              <a:t> </a:t>
            </a:r>
            <a:r>
              <a:rPr lang="en-IN" sz="2800" dirty="0"/>
              <a:t>1</a:t>
            </a:r>
          </a:p>
        </p:txBody>
      </p:sp>
      <p:sp>
        <p:nvSpPr>
          <p:cNvPr id="5" name="Rectangle 4"/>
          <p:cNvSpPr/>
          <p:nvPr/>
        </p:nvSpPr>
        <p:spPr>
          <a:xfrm>
            <a:off x="1905000" y="152400"/>
            <a:ext cx="5638800" cy="461665"/>
          </a:xfrm>
          <a:prstGeom prst="rect">
            <a:avLst/>
          </a:prstGeom>
        </p:spPr>
        <p:txBody>
          <a:bodyPr wrap="square">
            <a:spAutoFit/>
          </a:bodyPr>
          <a:lstStyle/>
          <a:p>
            <a:r>
              <a:rPr lang="en-IN" sz="2400" dirty="0" smtClean="0">
                <a:solidFill>
                  <a:schemeClr val="accent6">
                    <a:lumMod val="75000"/>
                  </a:schemeClr>
                </a:solidFill>
                <a:latin typeface="Times New Roman" pitchFamily="18" charset="0"/>
                <a:cs typeface="Times New Roman" pitchFamily="18" charset="0"/>
              </a:rPr>
              <a:t>GEO-G-CC-1-01-TH-Physical Geography</a:t>
            </a:r>
            <a:endParaRPr lang="en-IN" sz="2400" dirty="0">
              <a:solidFill>
                <a:schemeClr val="accent6">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509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fontScale="90000"/>
          </a:bodyPr>
          <a:lstStyle/>
          <a:p>
            <a:pPr algn="ctr"/>
            <a:r>
              <a:rPr lang="en-IN" sz="5400" spc="600" dirty="0">
                <a:latin typeface="Impact" pitchFamily="34" charset="0"/>
              </a:rPr>
              <a:t>GEOTECTONICS </a:t>
            </a:r>
            <a:endParaRPr lang="en-IN"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76400" y="1600200"/>
            <a:ext cx="12889432" cy="5040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80915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pPr algn="ctr"/>
            <a:r>
              <a:rPr lang="en-IN" sz="4800" spc="600" dirty="0">
                <a:solidFill>
                  <a:schemeClr val="accent2">
                    <a:lumMod val="75000"/>
                  </a:schemeClr>
                </a:solidFill>
                <a:latin typeface="Impact" pitchFamily="34" charset="0"/>
              </a:rPr>
              <a:t>GEOTECTONICS </a:t>
            </a:r>
            <a:endParaRPr lang="en-IN"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93201701"/>
              </p:ext>
            </p:extLst>
          </p:nvPr>
        </p:nvGraphicFramePr>
        <p:xfrm>
          <a:off x="-324544" y="1628800"/>
          <a:ext cx="9468544" cy="4839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62139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080120"/>
          </a:xfrm>
        </p:spPr>
        <p:txBody>
          <a:bodyPr>
            <a:normAutofit/>
          </a:bodyPr>
          <a:lstStyle/>
          <a:p>
            <a:pPr algn="ctr"/>
            <a:r>
              <a:rPr lang="en-IN" sz="4800" b="1" spc="600" dirty="0" smtClean="0">
                <a:solidFill>
                  <a:schemeClr val="accent4">
                    <a:lumMod val="75000"/>
                  </a:schemeClr>
                </a:solidFill>
                <a:latin typeface="Impact" pitchFamily="34" charset="0"/>
              </a:rPr>
              <a:t>GEOMORPHOLOGY</a:t>
            </a:r>
            <a:endParaRPr lang="en-IN" sz="4800" b="1" spc="600" dirty="0">
              <a:solidFill>
                <a:schemeClr val="accent4">
                  <a:lumMod val="75000"/>
                </a:schemeClr>
              </a:solidFill>
              <a:latin typeface="Impact"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710987962"/>
              </p:ext>
            </p:extLst>
          </p:nvPr>
        </p:nvGraphicFramePr>
        <p:xfrm>
          <a:off x="-1476672" y="1550834"/>
          <a:ext cx="12025336" cy="5158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95536" y="188640"/>
            <a:ext cx="1512168" cy="1569660"/>
          </a:xfrm>
          <a:prstGeom prst="rect">
            <a:avLst/>
          </a:prstGeom>
          <a:noFill/>
        </p:spPr>
        <p:txBody>
          <a:bodyPr wrap="square" rtlCol="0">
            <a:spAutoFit/>
          </a:bodyPr>
          <a:lstStyle/>
          <a:p>
            <a:r>
              <a:rPr lang="en-IN" b="1" dirty="0" smtClean="0">
                <a:latin typeface="Bahnschrift SemiBold" pitchFamily="34" charset="0"/>
              </a:rPr>
              <a:t>UNIT</a:t>
            </a:r>
            <a:r>
              <a:rPr lang="en-IN" dirty="0" smtClean="0"/>
              <a:t> </a:t>
            </a:r>
            <a:r>
              <a:rPr lang="en-IN" sz="9600" dirty="0" smtClean="0"/>
              <a:t>2</a:t>
            </a:r>
            <a:endParaRPr lang="en-IN" sz="9600" dirty="0"/>
          </a:p>
        </p:txBody>
      </p:sp>
    </p:spTree>
    <p:extLst>
      <p:ext uri="{BB962C8B-B14F-4D97-AF65-F5344CB8AC3E}">
        <p14:creationId xmlns:p14="http://schemas.microsoft.com/office/powerpoint/2010/main" xmlns="" val="3742646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a:ln>
            <a:solidFill>
              <a:schemeClr val="accent3">
                <a:lumMod val="75000"/>
              </a:schemeClr>
            </a:solidFill>
          </a:ln>
        </p:spPr>
        <p:txBody>
          <a:bodyPr/>
          <a:lstStyle/>
          <a:p>
            <a:pPr algn="ctr"/>
            <a:r>
              <a:rPr lang="en-IN" b="1" spc="600" dirty="0">
                <a:solidFill>
                  <a:schemeClr val="accent4">
                    <a:lumMod val="75000"/>
                  </a:schemeClr>
                </a:solidFill>
                <a:effectLst>
                  <a:outerShdw blurRad="38100" dist="38100" dir="2700000" algn="tl">
                    <a:srgbClr val="000000">
                      <a:alpha val="43137"/>
                    </a:srgbClr>
                  </a:outerShdw>
                </a:effectLst>
                <a:latin typeface="Impact" pitchFamily="34" charset="0"/>
              </a:rPr>
              <a:t>GEOMORPHOLOGY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738547089"/>
              </p:ext>
            </p:extLst>
          </p:nvPr>
        </p:nvGraphicFramePr>
        <p:xfrm>
          <a:off x="-684584" y="1916832"/>
          <a:ext cx="108012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38500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3373</Words>
  <Application>Microsoft Office PowerPoint</Application>
  <PresentationFormat>On-screen Show (4:3)</PresentationFormat>
  <Paragraphs>640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GEOTECTONICS                              </vt:lpstr>
      <vt:lpstr>GEOTECTONICS </vt:lpstr>
      <vt:lpstr>GEOTECTONICS </vt:lpstr>
      <vt:lpstr>GEOMORPHOLOGY</vt:lpstr>
      <vt:lpstr>GEOMORPHOLOGY</vt:lpstr>
      <vt:lpstr>GEOMORPHOLOGY</vt:lpstr>
      <vt:lpstr>Slide 11</vt:lpstr>
      <vt:lpstr>Slide 12</vt:lpstr>
      <vt:lpstr>Slide 13</vt:lpstr>
      <vt:lpstr>Slide 14</vt:lpstr>
      <vt:lpstr>Slide 15</vt:lpstr>
      <vt:lpstr>Slide 16</vt:lpstr>
      <vt:lpstr>Slide 17</vt:lpstr>
      <vt:lpstr>  </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map11</dc:creator>
  <cp:lastModifiedBy>my pc</cp:lastModifiedBy>
  <cp:revision>132</cp:revision>
  <dcterms:created xsi:type="dcterms:W3CDTF">2018-05-04T08:33:43Z</dcterms:created>
  <dcterms:modified xsi:type="dcterms:W3CDTF">2018-05-07T16:07:14Z</dcterms:modified>
</cp:coreProperties>
</file>