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66" r:id="rId2"/>
    <p:sldId id="267" r:id="rId3"/>
    <p:sldId id="268" r:id="rId4"/>
    <p:sldId id="269" r:id="rId5"/>
    <p:sldId id="270" r:id="rId6"/>
    <p:sldId id="280" r:id="rId7"/>
    <p:sldId id="279" r:id="rId8"/>
    <p:sldId id="278" r:id="rId9"/>
    <p:sldId id="277" r:id="rId10"/>
    <p:sldId id="276" r:id="rId11"/>
    <p:sldId id="275" r:id="rId12"/>
    <p:sldId id="274" r:id="rId13"/>
    <p:sldId id="273" r:id="rId14"/>
    <p:sldId id="272"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E9B580C-FD13-422F-8B2B-6B106BE3031C}" type="datetimeFigureOut">
              <a:rPr lang="en-US" smtClean="0"/>
              <a:pPr/>
              <a:t>1/20/2018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B4A6327-83EE-496D-883C-45B642DFA9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9B580C-FD13-422F-8B2B-6B106BE3031C}" type="datetimeFigureOut">
              <a:rPr lang="en-US" smtClean="0"/>
              <a:pPr/>
              <a:t>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A6327-83EE-496D-883C-45B642DFA9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9B580C-FD13-422F-8B2B-6B106BE3031C}" type="datetimeFigureOut">
              <a:rPr lang="en-US" smtClean="0"/>
              <a:pPr/>
              <a:t>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A6327-83EE-496D-883C-45B642DFA9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9B580C-FD13-422F-8B2B-6B106BE3031C}" type="datetimeFigureOut">
              <a:rPr lang="en-US" smtClean="0"/>
              <a:pPr/>
              <a:t>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A6327-83EE-496D-883C-45B642DFA9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9B580C-FD13-422F-8B2B-6B106BE3031C}" type="datetimeFigureOut">
              <a:rPr lang="en-US" smtClean="0"/>
              <a:pPr/>
              <a:t>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A6327-83EE-496D-883C-45B642DFA9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9B580C-FD13-422F-8B2B-6B106BE3031C}" type="datetimeFigureOut">
              <a:rPr lang="en-US" smtClean="0"/>
              <a:pPr/>
              <a:t>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A6327-83EE-496D-883C-45B642DFA9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E9B580C-FD13-422F-8B2B-6B106BE3031C}" type="datetimeFigureOut">
              <a:rPr lang="en-US" smtClean="0"/>
              <a:pPr/>
              <a:t>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4A6327-83EE-496D-883C-45B642DFA9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9B580C-FD13-422F-8B2B-6B106BE3031C}" type="datetimeFigureOut">
              <a:rPr lang="en-US" smtClean="0"/>
              <a:pPr/>
              <a:t>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4A6327-83EE-496D-883C-45B642DFA9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B580C-FD13-422F-8B2B-6B106BE3031C}" type="datetimeFigureOut">
              <a:rPr lang="en-US" smtClean="0"/>
              <a:pPr/>
              <a:t>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4A6327-83EE-496D-883C-45B642DFA9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9B580C-FD13-422F-8B2B-6B106BE3031C}" type="datetimeFigureOut">
              <a:rPr lang="en-US" smtClean="0"/>
              <a:pPr/>
              <a:t>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A6327-83EE-496D-883C-45B642DFA9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9B580C-FD13-422F-8B2B-6B106BE3031C}" type="datetimeFigureOut">
              <a:rPr lang="en-US" smtClean="0"/>
              <a:pPr/>
              <a:t>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B4A6327-83EE-496D-883C-45B642DFA9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9B580C-FD13-422F-8B2B-6B106BE3031C}" type="datetimeFigureOut">
              <a:rPr lang="en-US" smtClean="0"/>
              <a:pPr/>
              <a:t>1/20/2018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B4A6327-83EE-496D-883C-45B642DFA93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6" name="TextBox 5"/>
          <p:cNvSpPr txBox="1"/>
          <p:nvPr/>
        </p:nvSpPr>
        <p:spPr>
          <a:xfrm>
            <a:off x="1143000" y="2328952"/>
            <a:ext cx="6858000" cy="1862048"/>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115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Welcome</a:t>
            </a:r>
            <a:endParaRPr lang="en-US" sz="115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6"/>
                                        </p:tgtEl>
                                        <p:attrNameLst>
                                          <p:attrName>style.visibility</p:attrName>
                                        </p:attrNameLst>
                                      </p:cBhvr>
                                      <p:to>
                                        <p:strVal val="visible"/>
                                      </p:to>
                                    </p:set>
                                    <p:set>
                                      <p:cBhvr>
                                        <p:cTn id="7" dur="455" fill="hold">
                                          <p:stCondLst>
                                            <p:cond delay="0"/>
                                          </p:stCondLst>
                                        </p:cTn>
                                        <p:tgtEl>
                                          <p:spTgt spid="6"/>
                                        </p:tgtEl>
                                        <p:attrNameLst>
                                          <p:attrName>style.rotation</p:attrName>
                                        </p:attrNameLst>
                                      </p:cBhvr>
                                      <p:to>
                                        <p:strVal val="-45.0"/>
                                      </p:to>
                                    </p:set>
                                    <p:anim calcmode="lin" valueType="num">
                                      <p:cBhvr>
                                        <p:cTn id="8" dur="455" fill="hold">
                                          <p:stCondLst>
                                            <p:cond delay="455"/>
                                          </p:stCondLst>
                                        </p:cTn>
                                        <p:tgtEl>
                                          <p:spTgt spid="6"/>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6"/>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6"/>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6"/>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1676400" y="1219200"/>
            <a:ext cx="6324600" cy="2123658"/>
          </a:xfrm>
          <a:prstGeom prst="rect">
            <a:avLst/>
          </a:prstGeom>
          <a:noFill/>
        </p:spPr>
        <p:txBody>
          <a:bodyPr wrap="square" rtlCol="0">
            <a:spAutoFit/>
          </a:bodyPr>
          <a:lstStyle/>
          <a:p>
            <a:pPr fontAlgn="base"/>
            <a:r>
              <a:rPr lang="en-US" sz="2400" b="1" dirty="0">
                <a:ln>
                  <a:solidFill>
                    <a:srgbClr val="FF0000"/>
                  </a:solidFill>
                </a:ln>
                <a:solidFill>
                  <a:srgbClr val="FF0000"/>
                </a:solidFill>
              </a:rPr>
              <a:t>3. Religion</a:t>
            </a:r>
            <a:r>
              <a:rPr lang="en-US" sz="2400" b="1" dirty="0" smtClean="0">
                <a:ln>
                  <a:solidFill>
                    <a:srgbClr val="FF0000"/>
                  </a:solidFill>
                </a:ln>
                <a:solidFill>
                  <a:srgbClr val="FF0000"/>
                </a:solidFill>
              </a:rPr>
              <a:t>:</a:t>
            </a:r>
          </a:p>
          <a:p>
            <a:pPr fontAlgn="base"/>
            <a:endParaRPr lang="en-US" b="1" dirty="0">
              <a:ln>
                <a:solidFill>
                  <a:srgbClr val="FF0000"/>
                </a:solidFill>
              </a:ln>
              <a:solidFill>
                <a:srgbClr val="FF0000"/>
              </a:solidFill>
            </a:endParaRPr>
          </a:p>
          <a:p>
            <a:r>
              <a:rPr lang="en-US" dirty="0">
                <a:ln>
                  <a:solidFill>
                    <a:srgbClr val="FFFF00"/>
                  </a:solidFill>
                </a:ln>
                <a:solidFill>
                  <a:srgbClr val="FFFF00"/>
                </a:solidFill>
              </a:rPr>
              <a:t>Religion play a very important role in socialization. Religion instills the fear of hell in the individual so that he should refrain from bad and undesirable activities. Religion not only makes people religious but </a:t>
            </a:r>
            <a:r>
              <a:rPr lang="en-US" dirty="0" smtClean="0">
                <a:ln>
                  <a:solidFill>
                    <a:srgbClr val="FFFF00"/>
                  </a:solidFill>
                </a:ln>
                <a:solidFill>
                  <a:srgbClr val="FFFF00"/>
                </a:solidFill>
              </a:rPr>
              <a:t>socializes </a:t>
            </a:r>
            <a:r>
              <a:rPr lang="en-US" dirty="0">
                <a:ln>
                  <a:solidFill>
                    <a:srgbClr val="FFFF00"/>
                  </a:solidFill>
                </a:ln>
                <a:solidFill>
                  <a:srgbClr val="FFFF00"/>
                </a:solidFill>
              </a:rPr>
              <a:t>them into the secular order.</a:t>
            </a:r>
          </a:p>
        </p:txBody>
      </p:sp>
      <p:pic>
        <p:nvPicPr>
          <p:cNvPr id="8" name="Picture 7" descr="religion.jpg"/>
          <p:cNvPicPr>
            <a:picLocks noChangeAspect="1"/>
          </p:cNvPicPr>
          <p:nvPr/>
        </p:nvPicPr>
        <p:blipFill>
          <a:blip r:embed="rId2" cstate="print"/>
          <a:stretch>
            <a:fillRect/>
          </a:stretch>
        </p:blipFill>
        <p:spPr>
          <a:xfrm>
            <a:off x="2667000" y="4114800"/>
            <a:ext cx="3276600" cy="1927827"/>
          </a:xfrm>
          <a:prstGeom prst="rect">
            <a:avLst/>
          </a:prstGeom>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914400" y="548819"/>
            <a:ext cx="7467600" cy="4708981"/>
          </a:xfrm>
          <a:prstGeom prst="rect">
            <a:avLst/>
          </a:prstGeom>
          <a:noFill/>
        </p:spPr>
        <p:txBody>
          <a:bodyPr wrap="square" rtlCol="0">
            <a:spAutoFit/>
          </a:bodyPr>
          <a:lstStyle/>
          <a:p>
            <a:pPr fontAlgn="base"/>
            <a:r>
              <a:rPr lang="en-US" sz="2400" b="1" dirty="0">
                <a:ln>
                  <a:solidFill>
                    <a:srgbClr val="FF0000"/>
                  </a:solidFill>
                </a:ln>
                <a:solidFill>
                  <a:srgbClr val="FF0000"/>
                </a:solidFill>
              </a:rPr>
              <a:t>4. Educational Institutions</a:t>
            </a:r>
            <a:r>
              <a:rPr lang="en-US" sz="2400" b="1" dirty="0" smtClean="0">
                <a:ln>
                  <a:solidFill>
                    <a:srgbClr val="FF0000"/>
                  </a:solidFill>
                </a:ln>
                <a:solidFill>
                  <a:srgbClr val="FF0000"/>
                </a:solidFill>
              </a:rPr>
              <a:t>:</a:t>
            </a:r>
          </a:p>
          <a:p>
            <a:pPr fontAlgn="base"/>
            <a:endParaRPr lang="en-US" sz="2400" b="1" dirty="0">
              <a:ln>
                <a:solidFill>
                  <a:srgbClr val="FF0000"/>
                </a:solidFill>
              </a:ln>
              <a:solidFill>
                <a:srgbClr val="FF0000"/>
              </a:solidFill>
            </a:endParaRPr>
          </a:p>
          <a:p>
            <a:pPr fontAlgn="base"/>
            <a:r>
              <a:rPr lang="en-US" dirty="0">
                <a:ln>
                  <a:solidFill>
                    <a:srgbClr val="FFFF00"/>
                  </a:solidFill>
                </a:ln>
                <a:solidFill>
                  <a:srgbClr val="FFFF00"/>
                </a:solidFill>
              </a:rPr>
              <a:t>Parents and peer groups are not the only agencies of the </a:t>
            </a:r>
            <a:r>
              <a:rPr lang="en-US" dirty="0" err="1">
                <a:ln>
                  <a:solidFill>
                    <a:srgbClr val="FFFF00"/>
                  </a:solidFill>
                </a:ln>
                <a:solidFill>
                  <a:srgbClr val="FFFF00"/>
                </a:solidFill>
              </a:rPr>
              <a:t>socialisation</a:t>
            </a:r>
            <a:r>
              <a:rPr lang="en-US" dirty="0">
                <a:ln>
                  <a:solidFill>
                    <a:srgbClr val="FFFF00"/>
                  </a:solidFill>
                </a:ln>
                <a:solidFill>
                  <a:srgbClr val="FFFF00"/>
                </a:solidFill>
              </a:rPr>
              <a:t> in modern societies. Every </a:t>
            </a:r>
            <a:r>
              <a:rPr lang="en-US" dirty="0" err="1">
                <a:ln>
                  <a:solidFill>
                    <a:srgbClr val="FFFF00"/>
                  </a:solidFill>
                </a:ln>
                <a:solidFill>
                  <a:srgbClr val="FFFF00"/>
                </a:solidFill>
              </a:rPr>
              <a:t>civilised</a:t>
            </a:r>
            <a:r>
              <a:rPr lang="en-US" dirty="0">
                <a:ln>
                  <a:solidFill>
                    <a:srgbClr val="FFFF00"/>
                  </a:solidFill>
                </a:ln>
                <a:solidFill>
                  <a:srgbClr val="FFFF00"/>
                </a:solidFill>
              </a:rPr>
              <a:t> society therefore has developed a set of </a:t>
            </a:r>
            <a:r>
              <a:rPr lang="en-US" dirty="0" err="1">
                <a:ln>
                  <a:solidFill>
                    <a:srgbClr val="FFFF00"/>
                  </a:solidFill>
                </a:ln>
                <a:solidFill>
                  <a:srgbClr val="FFFF00"/>
                </a:solidFill>
              </a:rPr>
              <a:t>formalised</a:t>
            </a:r>
            <a:r>
              <a:rPr lang="en-US" dirty="0">
                <a:ln>
                  <a:solidFill>
                    <a:srgbClr val="FFFF00"/>
                  </a:solidFill>
                </a:ln>
                <a:solidFill>
                  <a:srgbClr val="FFFF00"/>
                </a:solidFill>
              </a:rPr>
              <a:t> agencies of education (schools, colleges and universities) which have a great bearing on the socialization process. It is in the educational institutions that the culture is formally transmitted and acquired in which the science and the art of one generation is passed on to the next.</a:t>
            </a:r>
          </a:p>
          <a:p>
            <a:pPr fontAlgn="base"/>
            <a:r>
              <a:rPr lang="en-US" dirty="0">
                <a:ln>
                  <a:solidFill>
                    <a:srgbClr val="FFFF00"/>
                  </a:solidFill>
                </a:ln>
                <a:solidFill>
                  <a:srgbClr val="FFFF00"/>
                </a:solidFill>
              </a:rPr>
              <a:t>The educational institutions not only help the growing child in learning language and other subjects but also instill the concept of time, discipline, team work, cooperation and competition. Through the means of reward and punishment the desired behaviour pattern is reinforced whereas undesirable behaviour pattern meets with disapproval, ridicule and punishment.</a:t>
            </a:r>
          </a:p>
          <a:p>
            <a:endParaRPr lang="en-US" dirty="0"/>
          </a:p>
        </p:txBody>
      </p:sp>
      <p:pic>
        <p:nvPicPr>
          <p:cNvPr id="8" name="Picture 7" descr="school.jpg"/>
          <p:cNvPicPr>
            <a:picLocks noChangeAspect="1"/>
          </p:cNvPicPr>
          <p:nvPr/>
        </p:nvPicPr>
        <p:blipFill>
          <a:blip r:embed="rId2" cstate="print"/>
          <a:stretch>
            <a:fillRect/>
          </a:stretch>
        </p:blipFill>
        <p:spPr>
          <a:xfrm>
            <a:off x="2438400" y="4724400"/>
            <a:ext cx="5181600" cy="1733549"/>
          </a:xfrm>
          <a:prstGeom prst="rect">
            <a:avLst/>
          </a:prstGeom>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152400" y="457200"/>
            <a:ext cx="7620000" cy="6001643"/>
          </a:xfrm>
          <a:prstGeom prst="rect">
            <a:avLst/>
          </a:prstGeom>
          <a:noFill/>
        </p:spPr>
        <p:txBody>
          <a:bodyPr wrap="square" rtlCol="0">
            <a:spAutoFit/>
          </a:bodyPr>
          <a:lstStyle/>
          <a:p>
            <a:pPr fontAlgn="base"/>
            <a:r>
              <a:rPr lang="en-US" sz="2400" b="1" dirty="0" smtClean="0">
                <a:ln>
                  <a:solidFill>
                    <a:srgbClr val="FF0000"/>
                  </a:solidFill>
                </a:ln>
                <a:solidFill>
                  <a:srgbClr val="FF0000"/>
                </a:solidFill>
              </a:rPr>
              <a:t>5.</a:t>
            </a:r>
            <a:r>
              <a:rPr lang="en-US" sz="2400" b="1" dirty="0">
                <a:ln>
                  <a:solidFill>
                    <a:srgbClr val="FF0000"/>
                  </a:solidFill>
                </a:ln>
                <a:solidFill>
                  <a:srgbClr val="FF0000"/>
                </a:solidFill>
              </a:rPr>
              <a:t> Mass Media:</a:t>
            </a:r>
          </a:p>
          <a:p>
            <a:pPr fontAlgn="base"/>
            <a:r>
              <a:rPr lang="en-US" dirty="0">
                <a:ln>
                  <a:solidFill>
                    <a:srgbClr val="FFFF00"/>
                  </a:solidFill>
                </a:ln>
                <a:solidFill>
                  <a:srgbClr val="FFFF00"/>
                </a:solidFill>
              </a:rPr>
              <a:t>The mass media of communication, particularly television, play an important role in the process of </a:t>
            </a:r>
            <a:r>
              <a:rPr lang="en-US" dirty="0" smtClean="0">
                <a:ln>
                  <a:solidFill>
                    <a:srgbClr val="FFFF00"/>
                  </a:solidFill>
                </a:ln>
                <a:solidFill>
                  <a:srgbClr val="FFFF00"/>
                </a:solidFill>
              </a:rPr>
              <a:t>socialization. </a:t>
            </a:r>
            <a:r>
              <a:rPr lang="en-US" dirty="0">
                <a:ln>
                  <a:solidFill>
                    <a:srgbClr val="FFFF00"/>
                  </a:solidFill>
                </a:ln>
                <a:solidFill>
                  <a:srgbClr val="FFFF00"/>
                </a:solidFill>
              </a:rPr>
              <a:t>The mass media of communication transmit </a:t>
            </a:r>
            <a:r>
              <a:rPr lang="en-US" dirty="0" smtClean="0">
                <a:ln>
                  <a:solidFill>
                    <a:srgbClr val="FFFF00"/>
                  </a:solidFill>
                </a:ln>
                <a:solidFill>
                  <a:srgbClr val="FFFF00"/>
                </a:solidFill>
              </a:rPr>
              <a:t>information </a:t>
            </a:r>
            <a:r>
              <a:rPr lang="en-US" dirty="0">
                <a:ln>
                  <a:solidFill>
                    <a:srgbClr val="FFFF00"/>
                  </a:solidFill>
                </a:ln>
                <a:solidFill>
                  <a:srgbClr val="FFFF00"/>
                </a:solidFill>
              </a:rPr>
              <a:t>and messages which influence the personality of an individual to a great extent</a:t>
            </a:r>
            <a:r>
              <a:rPr lang="en-US" dirty="0" smtClean="0">
                <a:ln>
                  <a:solidFill>
                    <a:srgbClr val="FFFF00"/>
                  </a:solidFill>
                </a:ln>
                <a:solidFill>
                  <a:srgbClr val="FFFF00"/>
                </a:solidFill>
              </a:rPr>
              <a:t>.</a:t>
            </a:r>
          </a:p>
          <a:p>
            <a:pPr fontAlgn="base"/>
            <a:endParaRPr lang="en-US" dirty="0">
              <a:ln>
                <a:solidFill>
                  <a:srgbClr val="FFFF00"/>
                </a:solidFill>
              </a:ln>
              <a:solidFill>
                <a:srgbClr val="FFFF00"/>
              </a:solidFill>
            </a:endParaRPr>
          </a:p>
          <a:p>
            <a:pPr fontAlgn="base"/>
            <a:r>
              <a:rPr lang="en-US" dirty="0">
                <a:ln>
                  <a:solidFill>
                    <a:srgbClr val="FFFF00"/>
                  </a:solidFill>
                </a:ln>
                <a:solidFill>
                  <a:srgbClr val="FFFF00"/>
                </a:solidFill>
              </a:rPr>
              <a:t>In addition to this, communication media has an important effect in encouraging individuals to support the existing norms and values or oppose or change them. They are the instrument of social power. They influence us with their messages. The words are always written by someone and these people too – authors and editors and advertisers – join the teachers, the peers and the parents in the </a:t>
            </a:r>
            <a:r>
              <a:rPr lang="en-US" dirty="0" smtClean="0">
                <a:ln>
                  <a:solidFill>
                    <a:srgbClr val="FFFF00"/>
                  </a:solidFill>
                </a:ln>
                <a:solidFill>
                  <a:srgbClr val="FFFF00"/>
                </a:solidFill>
              </a:rPr>
              <a:t>socialization </a:t>
            </a:r>
            <a:r>
              <a:rPr lang="en-US" dirty="0">
                <a:ln>
                  <a:solidFill>
                    <a:srgbClr val="FFFF00"/>
                  </a:solidFill>
                </a:ln>
                <a:solidFill>
                  <a:srgbClr val="FFFF00"/>
                </a:solidFill>
              </a:rPr>
              <a:t>process</a:t>
            </a:r>
            <a:r>
              <a:rPr lang="en-US" dirty="0" smtClean="0">
                <a:ln>
                  <a:solidFill>
                    <a:srgbClr val="FFFF00"/>
                  </a:solidFill>
                </a:ln>
                <a:solidFill>
                  <a:srgbClr val="FFFF00"/>
                </a:solidFill>
              </a:rPr>
              <a:t>.</a:t>
            </a:r>
          </a:p>
          <a:p>
            <a:pPr fontAlgn="base"/>
            <a:endParaRPr lang="en-US" dirty="0">
              <a:ln>
                <a:solidFill>
                  <a:srgbClr val="FFFF00"/>
                </a:solidFill>
              </a:ln>
              <a:solidFill>
                <a:srgbClr val="FFFF00"/>
              </a:solidFill>
            </a:endParaRPr>
          </a:p>
          <a:p>
            <a:pPr fontAlgn="base"/>
            <a:r>
              <a:rPr lang="en-US" dirty="0">
                <a:ln>
                  <a:solidFill>
                    <a:srgbClr val="FFFF00"/>
                  </a:solidFill>
                </a:ln>
                <a:solidFill>
                  <a:srgbClr val="FFFF00"/>
                </a:solidFill>
              </a:rPr>
              <a:t>To conclude, environment stimuli often determine the growth of human personality. A proper environment may greatly determine whether the social or the self-centered forces will become supreme. Individual’s social environment facilitates </a:t>
            </a:r>
            <a:r>
              <a:rPr lang="en-US" dirty="0" smtClean="0">
                <a:ln>
                  <a:solidFill>
                    <a:srgbClr val="FFFF00"/>
                  </a:solidFill>
                </a:ln>
                <a:solidFill>
                  <a:srgbClr val="FFFF00"/>
                </a:solidFill>
              </a:rPr>
              <a:t>socialization. </a:t>
            </a:r>
            <a:r>
              <a:rPr lang="en-US" dirty="0">
                <a:ln>
                  <a:solidFill>
                    <a:srgbClr val="FFFF00"/>
                  </a:solidFill>
                </a:ln>
                <a:solidFill>
                  <a:srgbClr val="FFFF00"/>
                </a:solidFill>
              </a:rPr>
              <a:t>If his mental and physical capacities are not good, he may not be able to make proper use of environment. However, the family plays perhaps the important part in the process of </a:t>
            </a:r>
            <a:r>
              <a:rPr lang="en-US" dirty="0" smtClean="0">
                <a:ln>
                  <a:solidFill>
                    <a:srgbClr val="FFFF00"/>
                  </a:solidFill>
                </a:ln>
                <a:solidFill>
                  <a:srgbClr val="FFFF00"/>
                </a:solidFill>
              </a:rPr>
              <a:t>socialization.</a:t>
            </a:r>
            <a:endParaRPr lang="en-US" dirty="0">
              <a:ln>
                <a:solidFill>
                  <a:srgbClr val="FFFF00"/>
                </a:solidFill>
              </a:ln>
              <a:solidFill>
                <a:srgbClr val="FFFF00"/>
              </a:solidFill>
            </a:endParaRPr>
          </a:p>
          <a:p>
            <a:endParaRPr lang="en-US" dirty="0"/>
          </a:p>
        </p:txBody>
      </p:sp>
      <p:pic>
        <p:nvPicPr>
          <p:cNvPr id="8" name="Picture 7" descr="mass media.jpg"/>
          <p:cNvPicPr>
            <a:picLocks noChangeAspect="1"/>
          </p:cNvPicPr>
          <p:nvPr/>
        </p:nvPicPr>
        <p:blipFill>
          <a:blip r:embed="rId2" cstate="print"/>
          <a:stretch>
            <a:fillRect/>
          </a:stretch>
        </p:blipFill>
        <p:spPr>
          <a:xfrm>
            <a:off x="7162800" y="152400"/>
            <a:ext cx="1685383" cy="1247775"/>
          </a:xfrm>
          <a:prstGeom prst="rect">
            <a:avLst/>
          </a:prstGeom>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228600" y="152400"/>
            <a:ext cx="8763000" cy="7078861"/>
          </a:xfrm>
          <a:prstGeom prst="rect">
            <a:avLst/>
          </a:prstGeom>
          <a:noFill/>
        </p:spPr>
        <p:txBody>
          <a:bodyPr wrap="square" rtlCol="0">
            <a:spAutoFit/>
          </a:bodyPr>
          <a:lstStyle/>
          <a:p>
            <a:pPr algn="ctr" fontAlgn="base"/>
            <a:r>
              <a:rPr lang="en-US" sz="2800" b="1" dirty="0">
                <a:ln>
                  <a:solidFill>
                    <a:srgbClr val="FFFF00"/>
                  </a:solidFill>
                </a:ln>
                <a:solidFill>
                  <a:srgbClr val="FF0000"/>
                </a:solidFill>
              </a:rPr>
              <a:t>Importance of </a:t>
            </a:r>
            <a:r>
              <a:rPr lang="en-US" sz="2800" b="1" dirty="0" smtClean="0">
                <a:ln>
                  <a:solidFill>
                    <a:srgbClr val="FFFF00"/>
                  </a:solidFill>
                </a:ln>
                <a:solidFill>
                  <a:srgbClr val="FF0000"/>
                </a:solidFill>
              </a:rPr>
              <a:t>Socialization</a:t>
            </a:r>
            <a:r>
              <a:rPr lang="en-US" sz="2800" b="1" dirty="0">
                <a:ln>
                  <a:solidFill>
                    <a:srgbClr val="FFFF00"/>
                  </a:solidFill>
                </a:ln>
                <a:solidFill>
                  <a:srgbClr val="FF0000"/>
                </a:solidFill>
              </a:rPr>
              <a:t>:</a:t>
            </a:r>
          </a:p>
          <a:p>
            <a:pPr fontAlgn="base"/>
            <a:endParaRPr lang="en-US" dirty="0" smtClean="0"/>
          </a:p>
          <a:p>
            <a:pPr fontAlgn="base"/>
            <a:r>
              <a:rPr lang="en-US" sz="1700" dirty="0" smtClean="0">
                <a:ln>
                  <a:solidFill>
                    <a:srgbClr val="FFFF00"/>
                  </a:solidFill>
                </a:ln>
                <a:solidFill>
                  <a:srgbClr val="FFFF00"/>
                </a:solidFill>
              </a:rPr>
              <a:t>The </a:t>
            </a:r>
            <a:r>
              <a:rPr lang="en-US" sz="1700" dirty="0">
                <a:ln>
                  <a:solidFill>
                    <a:srgbClr val="FFFF00"/>
                  </a:solidFill>
                </a:ln>
                <a:solidFill>
                  <a:srgbClr val="FFFF00"/>
                </a:solidFill>
              </a:rPr>
              <a:t>process of </a:t>
            </a:r>
            <a:r>
              <a:rPr lang="en-US" sz="1700" dirty="0" smtClean="0">
                <a:ln>
                  <a:solidFill>
                    <a:srgbClr val="FFFF00"/>
                  </a:solidFill>
                </a:ln>
                <a:solidFill>
                  <a:srgbClr val="FFFF00"/>
                </a:solidFill>
              </a:rPr>
              <a:t>socialization </a:t>
            </a:r>
            <a:r>
              <a:rPr lang="en-US" sz="1700" dirty="0">
                <a:ln>
                  <a:solidFill>
                    <a:srgbClr val="FFFF00"/>
                  </a:solidFill>
                </a:ln>
                <a:solidFill>
                  <a:srgbClr val="FFFF00"/>
                </a:solidFill>
              </a:rPr>
              <a:t>is important from the point of view of society as well as from the point of view of individual. Every society is faced with the necessity of making a responsible member out of each child born into it. The child must learn the expectations of the society so that his behaviour can be relied upon</a:t>
            </a:r>
            <a:r>
              <a:rPr lang="en-US" sz="1700" dirty="0" smtClean="0">
                <a:ln>
                  <a:solidFill>
                    <a:srgbClr val="FFFF00"/>
                  </a:solidFill>
                </a:ln>
                <a:solidFill>
                  <a:srgbClr val="FFFF00"/>
                </a:solidFill>
              </a:rPr>
              <a:t>.</a:t>
            </a:r>
          </a:p>
          <a:p>
            <a:pPr fontAlgn="base"/>
            <a:endParaRPr lang="en-US" sz="1700" dirty="0">
              <a:ln>
                <a:solidFill>
                  <a:srgbClr val="FFFF00"/>
                </a:solidFill>
              </a:ln>
              <a:solidFill>
                <a:srgbClr val="FFFF00"/>
              </a:solidFill>
            </a:endParaRPr>
          </a:p>
          <a:p>
            <a:pPr fontAlgn="base"/>
            <a:r>
              <a:rPr lang="en-US" sz="1700" dirty="0">
                <a:ln>
                  <a:solidFill>
                    <a:srgbClr val="FFFF00"/>
                  </a:solidFill>
                </a:ln>
                <a:solidFill>
                  <a:srgbClr val="FFFF00"/>
                </a:solidFill>
              </a:rPr>
              <a:t>He must acquire the group norms in order to take the behaviour of others into account. </a:t>
            </a:r>
            <a:r>
              <a:rPr lang="en-US" sz="1700" dirty="0" smtClean="0">
                <a:ln>
                  <a:solidFill>
                    <a:srgbClr val="FFFF00"/>
                  </a:solidFill>
                </a:ln>
                <a:solidFill>
                  <a:srgbClr val="FFFF00"/>
                </a:solidFill>
              </a:rPr>
              <a:t>Socialization </a:t>
            </a:r>
            <a:r>
              <a:rPr lang="en-US" sz="1700" dirty="0">
                <a:ln>
                  <a:solidFill>
                    <a:srgbClr val="FFFF00"/>
                  </a:solidFill>
                </a:ln>
                <a:solidFill>
                  <a:srgbClr val="FFFF00"/>
                </a:solidFill>
              </a:rPr>
              <a:t>means transmission of culture, the process by which men learn the rules and practices of social groups to which belongs. It is through it that a society maintain its social system, transmits its culture from generation to generation</a:t>
            </a:r>
            <a:r>
              <a:rPr lang="en-US" sz="1700" dirty="0" smtClean="0">
                <a:ln>
                  <a:solidFill>
                    <a:srgbClr val="FFFF00"/>
                  </a:solidFill>
                </a:ln>
                <a:solidFill>
                  <a:srgbClr val="FFFF00"/>
                </a:solidFill>
              </a:rPr>
              <a:t>.</a:t>
            </a:r>
          </a:p>
          <a:p>
            <a:pPr fontAlgn="base"/>
            <a:endParaRPr lang="en-US" sz="1700" dirty="0">
              <a:ln>
                <a:solidFill>
                  <a:srgbClr val="FFFF00"/>
                </a:solidFill>
              </a:ln>
              <a:solidFill>
                <a:srgbClr val="FFFF00"/>
              </a:solidFill>
            </a:endParaRPr>
          </a:p>
          <a:p>
            <a:pPr fontAlgn="base"/>
            <a:r>
              <a:rPr lang="en-US" sz="1700" dirty="0">
                <a:ln>
                  <a:solidFill>
                    <a:srgbClr val="FFFF00"/>
                  </a:solidFill>
                </a:ln>
                <a:solidFill>
                  <a:srgbClr val="FFFF00"/>
                </a:solidFill>
              </a:rPr>
              <a:t>From the point of view of the individual, </a:t>
            </a:r>
            <a:r>
              <a:rPr lang="en-US" sz="1700" dirty="0" smtClean="0">
                <a:ln>
                  <a:solidFill>
                    <a:srgbClr val="FFFF00"/>
                  </a:solidFill>
                </a:ln>
                <a:solidFill>
                  <a:srgbClr val="FFFF00"/>
                </a:solidFill>
              </a:rPr>
              <a:t>socialization </a:t>
            </a:r>
            <a:r>
              <a:rPr lang="en-US" sz="1700" dirty="0">
                <a:ln>
                  <a:solidFill>
                    <a:srgbClr val="FFFF00"/>
                  </a:solidFill>
                </a:ln>
                <a:solidFill>
                  <a:srgbClr val="FFFF00"/>
                </a:solidFill>
              </a:rPr>
              <a:t>is the process by which the individual learns social behaviour, develops his self. </a:t>
            </a:r>
            <a:r>
              <a:rPr lang="en-US" sz="1700" dirty="0" smtClean="0">
                <a:ln>
                  <a:solidFill>
                    <a:srgbClr val="FFFF00"/>
                  </a:solidFill>
                </a:ln>
                <a:solidFill>
                  <a:srgbClr val="FFFF00"/>
                </a:solidFill>
              </a:rPr>
              <a:t>Socialization </a:t>
            </a:r>
            <a:r>
              <a:rPr lang="en-US" sz="1700" dirty="0">
                <a:ln>
                  <a:solidFill>
                    <a:srgbClr val="FFFF00"/>
                  </a:solidFill>
                </a:ln>
                <a:solidFill>
                  <a:srgbClr val="FFFF00"/>
                </a:solidFill>
              </a:rPr>
              <a:t>plays a unique role in personality development of the individual</a:t>
            </a:r>
            <a:r>
              <a:rPr lang="en-US" sz="1700" dirty="0" smtClean="0">
                <a:ln>
                  <a:solidFill>
                    <a:srgbClr val="FFFF00"/>
                  </a:solidFill>
                </a:ln>
                <a:solidFill>
                  <a:srgbClr val="FFFF00"/>
                </a:solidFill>
              </a:rPr>
              <a:t>.</a:t>
            </a:r>
          </a:p>
          <a:p>
            <a:pPr fontAlgn="base"/>
            <a:endParaRPr lang="en-US" sz="1700" dirty="0">
              <a:ln>
                <a:solidFill>
                  <a:srgbClr val="FFFF00"/>
                </a:solidFill>
              </a:ln>
              <a:solidFill>
                <a:srgbClr val="FFFF00"/>
              </a:solidFill>
            </a:endParaRPr>
          </a:p>
          <a:p>
            <a:pPr fontAlgn="base"/>
            <a:r>
              <a:rPr lang="en-US" sz="1700" dirty="0">
                <a:ln>
                  <a:solidFill>
                    <a:srgbClr val="FFFF00"/>
                  </a:solidFill>
                </a:ln>
                <a:solidFill>
                  <a:srgbClr val="FFFF00"/>
                </a:solidFill>
              </a:rPr>
              <a:t>The child has no self. The self emerges through the process of </a:t>
            </a:r>
            <a:r>
              <a:rPr lang="en-US" sz="1700" dirty="0" smtClean="0">
                <a:ln>
                  <a:solidFill>
                    <a:srgbClr val="FFFF00"/>
                  </a:solidFill>
                </a:ln>
                <a:solidFill>
                  <a:srgbClr val="FFFF00"/>
                </a:solidFill>
              </a:rPr>
              <a:t>socialization</a:t>
            </a:r>
            <a:r>
              <a:rPr lang="en-US" sz="1700" dirty="0">
                <a:ln>
                  <a:solidFill>
                    <a:srgbClr val="FFFF00"/>
                  </a:solidFill>
                </a:ln>
                <a:solidFill>
                  <a:srgbClr val="FFFF00"/>
                </a:solidFill>
              </a:rPr>
              <a:t>. The self, the core of personality, develops out of the child’s interaction with others.</a:t>
            </a:r>
          </a:p>
          <a:p>
            <a:pPr fontAlgn="base"/>
            <a:r>
              <a:rPr lang="en-US" sz="1700" dirty="0">
                <a:ln>
                  <a:solidFill>
                    <a:srgbClr val="FFFF00"/>
                  </a:solidFill>
                </a:ln>
                <a:solidFill>
                  <a:srgbClr val="FFFF00"/>
                </a:solidFill>
              </a:rPr>
              <a:t>In the </a:t>
            </a:r>
            <a:r>
              <a:rPr lang="en-US" sz="1700" dirty="0" smtClean="0">
                <a:ln>
                  <a:solidFill>
                    <a:srgbClr val="FFFF00"/>
                  </a:solidFill>
                </a:ln>
                <a:solidFill>
                  <a:srgbClr val="FFFF00"/>
                </a:solidFill>
              </a:rPr>
              <a:t>socialization </a:t>
            </a:r>
            <a:r>
              <a:rPr lang="en-US" sz="1700" dirty="0">
                <a:ln>
                  <a:solidFill>
                    <a:srgbClr val="FFFF00"/>
                  </a:solidFill>
                </a:ln>
                <a:solidFill>
                  <a:srgbClr val="FFFF00"/>
                </a:solidFill>
              </a:rPr>
              <a:t>process the individual learns the culture as well as skills, ranging from language to manual dexterity which will enable him to become a participating member of human society.</a:t>
            </a:r>
          </a:p>
          <a:p>
            <a:pPr fontAlgn="base"/>
            <a:r>
              <a:rPr lang="en-US" sz="1700" dirty="0" smtClean="0">
                <a:ln>
                  <a:solidFill>
                    <a:srgbClr val="FFFF00"/>
                  </a:solidFill>
                </a:ln>
                <a:solidFill>
                  <a:srgbClr val="FFFF00"/>
                </a:solidFill>
              </a:rPr>
              <a:t>Socialization </a:t>
            </a:r>
            <a:r>
              <a:rPr lang="en-US" sz="1700" dirty="0">
                <a:ln>
                  <a:solidFill>
                    <a:srgbClr val="FFFF00"/>
                  </a:solidFill>
                </a:ln>
                <a:solidFill>
                  <a:srgbClr val="FFFF00"/>
                </a:solidFill>
              </a:rPr>
              <a:t>teaches skills. Only by acquiring needed skills individual fit into a society. In simple societies, traditional practices are handed down from generation to generation and are usually learned by imitation and practice in the course of everyday life. </a:t>
            </a:r>
          </a:p>
          <a:p>
            <a:pPr fontAlgn="base"/>
            <a:endParaRPr lang="en-US" sz="1700" dirty="0"/>
          </a:p>
          <a:p>
            <a:endParaRPr lang="en-US" sz="17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914400"/>
            <a:ext cx="6858000" cy="707886"/>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spc="300" dirty="0" smtClean="0">
                <a:ln w="11430" cmpd="sng">
                  <a:solidFill>
                    <a:schemeClr val="accent1">
                      <a:tint val="10000"/>
                    </a:schemeClr>
                  </a:solidFill>
                  <a:prstDash val="solid"/>
                  <a:miter lim="800000"/>
                </a:ln>
                <a:solidFill>
                  <a:srgbClr val="C00000"/>
                </a:solidFill>
                <a:effectLst>
                  <a:glow rad="45500">
                    <a:schemeClr val="accent1">
                      <a:satMod val="220000"/>
                      <a:alpha val="35000"/>
                    </a:schemeClr>
                  </a:glow>
                </a:effectLst>
              </a:rPr>
              <a:t>Conclusions:</a:t>
            </a:r>
            <a:r>
              <a:rPr lang="en-US" sz="4000" b="1" dirty="0" smtClean="0">
                <a:ln w="11430">
                  <a:solidFill>
                    <a:srgbClr val="FFFF00"/>
                  </a:solidFill>
                </a:ln>
                <a:solidFill>
                  <a:srgbClr val="FF0000"/>
                </a:solidFill>
                <a:effectLst>
                  <a:outerShdw blurRad="80000" dist="40000" dir="5040000" algn="tl">
                    <a:srgbClr val="000000">
                      <a:alpha val="30000"/>
                    </a:srgbClr>
                  </a:outerShdw>
                </a:effectLst>
              </a:rPr>
              <a:t> </a:t>
            </a:r>
          </a:p>
        </p:txBody>
      </p:sp>
      <p:sp>
        <p:nvSpPr>
          <p:cNvPr id="7" name="TextBox 6"/>
          <p:cNvSpPr txBox="1"/>
          <p:nvPr/>
        </p:nvSpPr>
        <p:spPr>
          <a:xfrm>
            <a:off x="533400" y="1600200"/>
            <a:ext cx="8001000" cy="3323987"/>
          </a:xfrm>
          <a:prstGeom prst="rect">
            <a:avLst/>
          </a:prstGeom>
          <a:noFill/>
        </p:spPr>
        <p:txBody>
          <a:bodyPr wrap="square" rtlCol="0">
            <a:spAutoFit/>
          </a:bodyPr>
          <a:lstStyle/>
          <a:p>
            <a:pPr algn="ctr"/>
            <a:endParaRPr lang="en-US" sz="3200" dirty="0">
              <a:ln>
                <a:solidFill>
                  <a:srgbClr val="FFFF00"/>
                </a:solidFill>
              </a:ln>
              <a:solidFill>
                <a:srgbClr val="FF0000"/>
              </a:solidFill>
              <a:effectLst>
                <a:glow rad="139700">
                  <a:schemeClr val="accent6">
                    <a:satMod val="175000"/>
                    <a:alpha val="40000"/>
                  </a:schemeClr>
                </a:glow>
              </a:effectLst>
            </a:endParaRPr>
          </a:p>
          <a:p>
            <a:pPr lvl="0">
              <a:buFont typeface="Wingdings" pitchFamily="2" charset="2"/>
              <a:buChar char="Ø"/>
            </a:pPr>
            <a:r>
              <a:rPr lang="en-US" sz="2000" b="1" dirty="0" smtClean="0">
                <a:ln>
                  <a:solidFill>
                    <a:srgbClr val="FFFF00"/>
                  </a:solidFill>
                </a:ln>
                <a:solidFill>
                  <a:srgbClr val="FFFF00"/>
                </a:solidFill>
              </a:rPr>
              <a:t>     We are </a:t>
            </a:r>
            <a:r>
              <a:rPr lang="en-US" sz="2000" b="1" dirty="0">
                <a:ln>
                  <a:solidFill>
                    <a:srgbClr val="FFFF00"/>
                  </a:solidFill>
                </a:ln>
                <a:solidFill>
                  <a:srgbClr val="FFFF00"/>
                </a:solidFill>
              </a:rPr>
              <a:t>taught the rules of </a:t>
            </a:r>
            <a:r>
              <a:rPr lang="en-US" sz="2000" b="1" dirty="0" smtClean="0">
                <a:ln>
                  <a:solidFill>
                    <a:srgbClr val="FFFF00"/>
                  </a:solidFill>
                </a:ln>
                <a:solidFill>
                  <a:srgbClr val="FFFF00"/>
                </a:solidFill>
              </a:rPr>
              <a:t>our  </a:t>
            </a:r>
            <a:r>
              <a:rPr lang="en-US" sz="2000" b="1" dirty="0">
                <a:ln>
                  <a:solidFill>
                    <a:srgbClr val="FFFF00"/>
                  </a:solidFill>
                </a:ln>
                <a:solidFill>
                  <a:srgbClr val="FFFF00"/>
                </a:solidFill>
              </a:rPr>
              <a:t>society throughout </a:t>
            </a:r>
            <a:r>
              <a:rPr lang="en-US" sz="2000" b="1" dirty="0" smtClean="0">
                <a:ln>
                  <a:solidFill>
                    <a:srgbClr val="FFFF00"/>
                  </a:solidFill>
                </a:ln>
                <a:solidFill>
                  <a:srgbClr val="FFFF00"/>
                </a:solidFill>
              </a:rPr>
              <a:t> our  life.</a:t>
            </a:r>
            <a:endParaRPr lang="en-US" sz="2000" b="1" dirty="0">
              <a:ln>
                <a:solidFill>
                  <a:srgbClr val="FFFF00"/>
                </a:solidFill>
              </a:ln>
              <a:solidFill>
                <a:srgbClr val="FFFF00"/>
              </a:solidFill>
            </a:endParaRPr>
          </a:p>
          <a:p>
            <a:pPr lvl="0"/>
            <a:endParaRPr lang="en-US" sz="2000" b="1" dirty="0" smtClean="0">
              <a:ln>
                <a:solidFill>
                  <a:srgbClr val="FFFF00"/>
                </a:solidFill>
              </a:ln>
              <a:solidFill>
                <a:srgbClr val="FFFF00"/>
              </a:solidFill>
            </a:endParaRPr>
          </a:p>
          <a:p>
            <a:pPr lvl="0">
              <a:buFont typeface="Wingdings" pitchFamily="2" charset="2"/>
              <a:buChar char="Ø"/>
            </a:pPr>
            <a:r>
              <a:rPr lang="en-US" sz="2000" b="1" dirty="0" smtClean="0">
                <a:ln>
                  <a:solidFill>
                    <a:srgbClr val="FFFF00"/>
                  </a:solidFill>
                </a:ln>
                <a:solidFill>
                  <a:srgbClr val="FFFF00"/>
                </a:solidFill>
              </a:rPr>
              <a:t>    We </a:t>
            </a:r>
            <a:r>
              <a:rPr lang="en-US" sz="2000" b="1" dirty="0">
                <a:ln>
                  <a:solidFill>
                    <a:srgbClr val="FFFF00"/>
                  </a:solidFill>
                </a:ln>
                <a:solidFill>
                  <a:srgbClr val="FFFF00"/>
                </a:solidFill>
              </a:rPr>
              <a:t>share cultural values with people around </a:t>
            </a:r>
            <a:r>
              <a:rPr lang="en-US" sz="2000" b="1" dirty="0" smtClean="0">
                <a:ln>
                  <a:solidFill>
                    <a:srgbClr val="FFFF00"/>
                  </a:solidFill>
                </a:ln>
                <a:solidFill>
                  <a:srgbClr val="FFFF00"/>
                </a:solidFill>
              </a:rPr>
              <a:t>us.</a:t>
            </a:r>
            <a:endParaRPr lang="en-US" sz="2000" b="1" dirty="0">
              <a:ln>
                <a:solidFill>
                  <a:srgbClr val="FFFF00"/>
                </a:solidFill>
              </a:ln>
              <a:solidFill>
                <a:srgbClr val="FFFF00"/>
              </a:solidFill>
            </a:endParaRPr>
          </a:p>
          <a:p>
            <a:pPr lvl="0"/>
            <a:endParaRPr lang="en-US" sz="2000" b="1" dirty="0" smtClean="0">
              <a:ln>
                <a:solidFill>
                  <a:srgbClr val="FFFF00"/>
                </a:solidFill>
              </a:ln>
              <a:solidFill>
                <a:srgbClr val="FFFF00"/>
              </a:solidFill>
            </a:endParaRPr>
          </a:p>
          <a:p>
            <a:pPr lvl="0">
              <a:buFont typeface="Wingdings" pitchFamily="2" charset="2"/>
              <a:buChar char="Ø"/>
            </a:pPr>
            <a:r>
              <a:rPr lang="en-US" sz="2000" b="1" dirty="0" smtClean="0">
                <a:ln>
                  <a:solidFill>
                    <a:srgbClr val="FFFF00"/>
                  </a:solidFill>
                </a:ln>
                <a:solidFill>
                  <a:srgbClr val="FFFF00"/>
                </a:solidFill>
              </a:rPr>
              <a:t>    Socialization </a:t>
            </a:r>
            <a:r>
              <a:rPr lang="en-US" sz="2000" b="1" dirty="0">
                <a:ln>
                  <a:solidFill>
                    <a:srgbClr val="FFFF00"/>
                  </a:solidFill>
                </a:ln>
                <a:solidFill>
                  <a:srgbClr val="FFFF00"/>
                </a:solidFill>
              </a:rPr>
              <a:t>gives </a:t>
            </a:r>
            <a:r>
              <a:rPr lang="en-US" sz="2000" b="1" dirty="0" smtClean="0">
                <a:ln>
                  <a:solidFill>
                    <a:srgbClr val="FFFF00"/>
                  </a:solidFill>
                </a:ln>
                <a:solidFill>
                  <a:srgbClr val="FFFF00"/>
                </a:solidFill>
              </a:rPr>
              <a:t> us </a:t>
            </a:r>
            <a:r>
              <a:rPr lang="en-US" sz="2000" b="1" dirty="0">
                <a:ln>
                  <a:solidFill>
                    <a:srgbClr val="FFFF00"/>
                  </a:solidFill>
                </a:ln>
                <a:solidFill>
                  <a:srgbClr val="FFFF00"/>
                </a:solidFill>
              </a:rPr>
              <a:t>a social identity.</a:t>
            </a:r>
          </a:p>
          <a:p>
            <a:pPr lvl="0"/>
            <a:endParaRPr lang="en-US" sz="2000" b="1" dirty="0" smtClean="0">
              <a:ln>
                <a:solidFill>
                  <a:srgbClr val="FFFF00"/>
                </a:solidFill>
              </a:ln>
              <a:solidFill>
                <a:srgbClr val="FFFF00"/>
              </a:solidFill>
            </a:endParaRPr>
          </a:p>
          <a:p>
            <a:pPr lvl="0">
              <a:buFont typeface="Wingdings" pitchFamily="2" charset="2"/>
              <a:buChar char="Ø"/>
            </a:pPr>
            <a:r>
              <a:rPr lang="en-US" sz="2000" b="1" dirty="0" smtClean="0">
                <a:ln>
                  <a:solidFill>
                    <a:srgbClr val="FFFF00"/>
                  </a:solidFill>
                </a:ln>
                <a:solidFill>
                  <a:srgbClr val="FFFF00"/>
                </a:solidFill>
              </a:rPr>
              <a:t>    We </a:t>
            </a:r>
            <a:r>
              <a:rPr lang="en-US" sz="2000" b="1" dirty="0">
                <a:ln>
                  <a:solidFill>
                    <a:srgbClr val="FFFF00"/>
                  </a:solidFill>
                </a:ln>
                <a:solidFill>
                  <a:srgbClr val="FFFF00"/>
                </a:solidFill>
              </a:rPr>
              <a:t>may or may not be experiencing mind control- but if </a:t>
            </a:r>
            <a:r>
              <a:rPr lang="en-US" sz="2000" b="1" dirty="0" smtClean="0">
                <a:ln>
                  <a:solidFill>
                    <a:srgbClr val="FFFF00"/>
                  </a:solidFill>
                </a:ln>
                <a:solidFill>
                  <a:srgbClr val="FFFF00"/>
                </a:solidFill>
              </a:rPr>
              <a:t>we </a:t>
            </a:r>
            <a:r>
              <a:rPr lang="en-US" sz="2000" b="1" dirty="0">
                <a:ln>
                  <a:solidFill>
                    <a:srgbClr val="FFFF00"/>
                  </a:solidFill>
                </a:ln>
                <a:solidFill>
                  <a:srgbClr val="FFFF00"/>
                </a:solidFill>
              </a:rPr>
              <a:t>are, </a:t>
            </a:r>
            <a:r>
              <a:rPr lang="en-US" sz="2000" b="1" dirty="0" smtClean="0">
                <a:ln>
                  <a:solidFill>
                    <a:srgbClr val="FFFF00"/>
                  </a:solidFill>
                </a:ln>
                <a:solidFill>
                  <a:srgbClr val="FFFF00"/>
                </a:solidFill>
              </a:rPr>
              <a:t>we  </a:t>
            </a:r>
            <a:r>
              <a:rPr lang="en-US" sz="2000" b="1" dirty="0">
                <a:ln>
                  <a:solidFill>
                    <a:srgbClr val="FFFF00"/>
                  </a:solidFill>
                </a:ln>
                <a:solidFill>
                  <a:srgbClr val="FFFF00"/>
                </a:solidFill>
              </a:rPr>
              <a:t>are probably not aware of it.</a:t>
            </a:r>
          </a:p>
          <a:p>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2514600" y="2971800"/>
            <a:ext cx="5562600" cy="1015663"/>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sz="6000" b="1" dirty="0" smtClean="0">
                <a:ln/>
                <a:solidFill>
                  <a:schemeClr val="accent3"/>
                </a:solidFill>
                <a:effectLst>
                  <a:glow rad="139700">
                    <a:schemeClr val="accent6">
                      <a:satMod val="175000"/>
                      <a:alpha val="40000"/>
                    </a:schemeClr>
                  </a:glow>
                </a:effectLst>
              </a:rPr>
              <a:t>Thank You</a:t>
            </a:r>
            <a:endParaRPr lang="en-US" sz="6000" b="1" dirty="0">
              <a:ln/>
              <a:solidFill>
                <a:schemeClr val="accent3"/>
              </a:solidFill>
              <a:effectLst>
                <a:glow rad="139700">
                  <a:schemeClr val="accent6">
                    <a:satMod val="175000"/>
                    <a:alpha val="40000"/>
                  </a:schemeClr>
                </a:glow>
              </a:effectLst>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7"/>
                                        </p:tgtEl>
                                        <p:attrNameLst>
                                          <p:attrName>style.visibility</p:attrName>
                                        </p:attrNameLst>
                                      </p:cBhvr>
                                      <p:to>
                                        <p:strVal val="visible"/>
                                      </p:to>
                                    </p:set>
                                    <p:set>
                                      <p:cBhvr>
                                        <p:cTn id="7" dur="455" fill="hold">
                                          <p:stCondLst>
                                            <p:cond delay="0"/>
                                          </p:stCondLst>
                                        </p:cTn>
                                        <p:tgtEl>
                                          <p:spTgt spid="7"/>
                                        </p:tgtEl>
                                        <p:attrNameLst>
                                          <p:attrName>style.rotation</p:attrName>
                                        </p:attrNameLst>
                                      </p:cBhvr>
                                      <p:to>
                                        <p:strVal val="-45.0"/>
                                      </p:to>
                                    </p:set>
                                    <p:anim calcmode="lin" valueType="num">
                                      <p:cBhvr>
                                        <p:cTn id="8" dur="455" fill="hold">
                                          <p:stCondLst>
                                            <p:cond delay="455"/>
                                          </p:stCondLst>
                                        </p:cTn>
                                        <p:tgtEl>
                                          <p:spTgt spid="7"/>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7"/>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7"/>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7"/>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5" name="TextBox 4"/>
          <p:cNvSpPr txBox="1"/>
          <p:nvPr/>
        </p:nvSpPr>
        <p:spPr>
          <a:xfrm>
            <a:off x="685800" y="2514600"/>
            <a:ext cx="8001000" cy="914400"/>
          </a:xfrm>
          <a:prstGeom prst="rect">
            <a:avLst/>
          </a:prstGeom>
          <a:noFill/>
        </p:spPr>
        <p:txBody>
          <a:bodyPr wrap="square" rtlCol="0">
            <a:prstTxWarp prst="textPlain">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r>
              <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lgerian" pitchFamily="82" charset="0"/>
              </a:rPr>
              <a:t>Prabhu  Jagatbandhu  College</a:t>
            </a:r>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lgerian" pitchFamily="82"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1828800" y="2590800"/>
            <a:ext cx="6400800" cy="120032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7200" b="1" dirty="0" smtClean="0">
                <a:ln w="11430">
                  <a:solidFill>
                    <a:srgbClr val="FFFF00"/>
                  </a:solidFill>
                </a:ln>
                <a:solidFill>
                  <a:srgbClr val="C00000"/>
                </a:solidFill>
                <a:effectLst>
                  <a:outerShdw blurRad="50800" dist="39000" dir="5460000" algn="tl">
                    <a:srgbClr val="000000">
                      <a:alpha val="38000"/>
                    </a:srgbClr>
                  </a:outerShdw>
                </a:effectLst>
              </a:rPr>
              <a:t>Socialization</a:t>
            </a:r>
            <a:endParaRPr lang="en-US" sz="7200" b="1" dirty="0">
              <a:ln w="11430">
                <a:solidFill>
                  <a:srgbClr val="FFFF00"/>
                </a:solidFill>
              </a:ln>
              <a:solidFill>
                <a:srgbClr val="C00000"/>
              </a:solidFill>
              <a:effectLst>
                <a:outerShdw blurRad="50800" dist="39000" dir="5460000" algn="tl">
                  <a:srgbClr val="000000">
                    <a:alpha val="38000"/>
                  </a:srgbClr>
                </a:outerShdw>
              </a:effectLst>
            </a:endParaRPr>
          </a:p>
        </p:txBody>
      </p:sp>
      <p:sp>
        <p:nvSpPr>
          <p:cNvPr id="8" name="TextBox 7"/>
          <p:cNvSpPr txBox="1"/>
          <p:nvPr/>
        </p:nvSpPr>
        <p:spPr>
          <a:xfrm>
            <a:off x="3886200" y="4495800"/>
            <a:ext cx="5638800" cy="954107"/>
          </a:xfrm>
          <a:prstGeom prst="rect">
            <a:avLst/>
          </a:prstGeom>
          <a:noFill/>
        </p:spPr>
        <p:txBody>
          <a:bodyPr wrap="square" rtlCol="0">
            <a:spAutoFit/>
          </a:bodyPr>
          <a:lstStyle/>
          <a:p>
            <a:r>
              <a:rPr lang="en-US" sz="2800" dirty="0" smtClean="0">
                <a:solidFill>
                  <a:srgbClr val="FFC000"/>
                </a:solidFill>
              </a:rPr>
              <a:t>Presented by -</a:t>
            </a:r>
          </a:p>
          <a:p>
            <a:r>
              <a:rPr lang="en-US" sz="2800" dirty="0">
                <a:solidFill>
                  <a:srgbClr val="FFC000"/>
                </a:solidFill>
              </a:rPr>
              <a:t> </a:t>
            </a:r>
            <a:r>
              <a:rPr lang="en-US" sz="2800" dirty="0" smtClean="0">
                <a:solidFill>
                  <a:srgbClr val="FFC000"/>
                </a:solidFill>
              </a:rPr>
              <a:t>               </a:t>
            </a:r>
            <a:r>
              <a:rPr lang="en-US" sz="2800" dirty="0" err="1" smtClean="0">
                <a:solidFill>
                  <a:srgbClr val="FFC000"/>
                </a:solidFill>
              </a:rPr>
              <a:t>Srija</a:t>
            </a:r>
            <a:r>
              <a:rPr lang="en-US" sz="2800" dirty="0" smtClean="0">
                <a:solidFill>
                  <a:srgbClr val="FFC000"/>
                </a:solidFill>
              </a:rPr>
              <a:t> </a:t>
            </a:r>
            <a:r>
              <a:rPr lang="en-US" sz="2800" dirty="0" err="1" smtClean="0">
                <a:solidFill>
                  <a:srgbClr val="FFC000"/>
                </a:solidFill>
              </a:rPr>
              <a:t>Chatterjee</a:t>
            </a:r>
            <a:endParaRPr lang="en-US" sz="2800" dirty="0">
              <a:solidFill>
                <a:srgbClr val="FFC000"/>
              </a:solidFill>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 by="(-#ppt_w*2)" calcmode="lin" valueType="num">
                                      <p:cBhvr rctx="PPT">
                                        <p:cTn id="7" dur="500" autoRev="1" fill="hold">
                                          <p:stCondLst>
                                            <p:cond delay="0"/>
                                          </p:stCondLst>
                                        </p:cTn>
                                        <p:tgtEl>
                                          <p:spTgt spid="7"/>
                                        </p:tgtEl>
                                        <p:attrNameLst>
                                          <p:attrName>ppt_w</p:attrName>
                                        </p:attrNameLst>
                                      </p:cBhvr>
                                    </p:anim>
                                    <p:anim by="(#ppt_w*0.50)" calcmode="lin" valueType="num">
                                      <p:cBhvr>
                                        <p:cTn id="8" dur="500" decel="50000" autoRev="1" fill="hold">
                                          <p:stCondLst>
                                            <p:cond delay="0"/>
                                          </p:stCondLst>
                                        </p:cTn>
                                        <p:tgtEl>
                                          <p:spTgt spid="7"/>
                                        </p:tgtEl>
                                        <p:attrNameLst>
                                          <p:attrName>ppt_x</p:attrName>
                                        </p:attrNameLst>
                                      </p:cBhvr>
                                    </p:anim>
                                    <p:anim from="(-#ppt_h/2)" to="(#ppt_y)" calcmode="lin" valueType="num">
                                      <p:cBhvr>
                                        <p:cTn id="9" dur="1000" fill="hold">
                                          <p:stCondLst>
                                            <p:cond delay="0"/>
                                          </p:stCondLst>
                                        </p:cTn>
                                        <p:tgtEl>
                                          <p:spTgt spid="7"/>
                                        </p:tgtEl>
                                        <p:attrNameLst>
                                          <p:attrName>ppt_y</p:attrName>
                                        </p:attrNameLst>
                                      </p:cBhvr>
                                    </p:anim>
                                    <p:animRot by="21600000">
                                      <p:cBhvr>
                                        <p:cTn id="10" dur="1000" fill="hold">
                                          <p:stCondLst>
                                            <p:cond delay="0"/>
                                          </p:stCondLst>
                                        </p:cTn>
                                        <p:tgtEl>
                                          <p:spTgt spid="7"/>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8" name="TextBox 7"/>
          <p:cNvSpPr txBox="1"/>
          <p:nvPr/>
        </p:nvSpPr>
        <p:spPr>
          <a:xfrm>
            <a:off x="1219200" y="655558"/>
            <a:ext cx="7086600" cy="6278642"/>
          </a:xfrm>
          <a:prstGeom prst="rect">
            <a:avLst/>
          </a:prstGeom>
          <a:noFill/>
        </p:spPr>
        <p:txBody>
          <a:bodyPr wrap="square" rtlCol="0">
            <a:spAutoFit/>
          </a:bodyPr>
          <a:lstStyle/>
          <a:p>
            <a:r>
              <a:rPr lang="en-US" b="1"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A </a:t>
            </a:r>
            <a:r>
              <a:rPr lang="en-US" b="1" dirty="0" smtClean="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 society</a:t>
            </a:r>
            <a:r>
              <a:rPr lang="en-US" b="1"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 is a </a:t>
            </a:r>
            <a:r>
              <a:rPr lang="en-US" b="1" dirty="0" smtClean="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group</a:t>
            </a:r>
            <a:r>
              <a:rPr lang="en-US" b="1"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 of people involved in persistent </a:t>
            </a:r>
            <a:r>
              <a:rPr lang="en-US" b="1" dirty="0" smtClean="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social interaction, </a:t>
            </a:r>
            <a:r>
              <a:rPr lang="en-US" b="1"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or a large </a:t>
            </a:r>
            <a:r>
              <a:rPr lang="en-US" b="1" dirty="0" smtClean="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social groups sharing </a:t>
            </a:r>
            <a:r>
              <a:rPr lang="en-US" b="1"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the same geographical or social territory, typically subject to the same political authority and dominant cultural expectations</a:t>
            </a:r>
            <a:r>
              <a:rPr lang="en-US" b="1" dirty="0" smtClean="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a:t>
            </a:r>
          </a:p>
          <a:p>
            <a:endParaRPr lang="en-US" dirty="0">
              <a:ln w="18415" cmpd="sng">
                <a:solidFill>
                  <a:srgbClr val="FFFF00"/>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endParaRPr lang="en-US" dirty="0">
              <a:ln w="18415" cmpd="sng">
                <a:solidFill>
                  <a:srgbClr val="FFFF00"/>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r>
              <a:rPr lang="en-US" sz="2400" u="sng" dirty="0">
                <a:ln w="18415" cmpd="sng">
                  <a:solidFill>
                    <a:srgbClr val="FF0000"/>
                  </a:solidFill>
                  <a:prstDash val="solid"/>
                </a:ln>
                <a:solidFill>
                  <a:srgbClr val="FFFF00"/>
                </a:solidFill>
                <a:effectLst>
                  <a:outerShdw blurRad="38100" dist="38100" dir="2700000" algn="tl">
                    <a:srgbClr val="000000">
                      <a:alpha val="43137"/>
                    </a:srgbClr>
                  </a:outerShdw>
                </a:effectLst>
                <a:latin typeface="Arial" pitchFamily="34" charset="0"/>
                <a:cs typeface="Arial" pitchFamily="34" charset="0"/>
              </a:rPr>
              <a:t>According to MacIver &amp; Page</a:t>
            </a:r>
            <a:r>
              <a:rPr lang="en-US" sz="2400" u="sng" dirty="0" smtClean="0">
                <a:ln w="18415" cmpd="sng">
                  <a:solidFill>
                    <a:srgbClr val="FF0000"/>
                  </a:solidFill>
                  <a:prstDash val="solid"/>
                </a:ln>
                <a:solidFill>
                  <a:srgbClr val="FFFF00"/>
                </a:solidFill>
                <a:effectLst>
                  <a:outerShdw blurRad="38100" dist="38100" dir="2700000" algn="tl">
                    <a:srgbClr val="000000">
                      <a:alpha val="43137"/>
                    </a:srgbClr>
                  </a:outerShdw>
                </a:effectLst>
                <a:latin typeface="Arial" pitchFamily="34" charset="0"/>
                <a:cs typeface="Arial" pitchFamily="34" charset="0"/>
              </a:rPr>
              <a:t>,--</a:t>
            </a:r>
            <a:endParaRPr lang="en-US" sz="2400" u="sng" dirty="0">
              <a:ln w="18415" cmpd="sng">
                <a:solidFill>
                  <a:srgbClr val="FF0000"/>
                </a:solidFill>
                <a:prstDash val="solid"/>
              </a:ln>
              <a:solidFill>
                <a:srgbClr val="FFFF00"/>
              </a:solidFill>
              <a:effectLst>
                <a:outerShdw blurRad="38100" dist="38100" dir="2700000" algn="tl">
                  <a:srgbClr val="000000">
                    <a:alpha val="43137"/>
                  </a:srgbClr>
                </a:outerShdw>
              </a:effectLst>
              <a:latin typeface="Arial" pitchFamily="34" charset="0"/>
              <a:cs typeface="Arial" pitchFamily="34" charset="0"/>
            </a:endParaRPr>
          </a:p>
          <a:p>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 </a:t>
            </a:r>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r>
              <a:rPr lang="en-US" b="1" dirty="0" smtClean="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Society</a:t>
            </a:r>
            <a:r>
              <a:rPr lang="en-US" b="1"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 is a system. of usages and procedures, authority &amp; mutual aid, of many groupings and divisions, of controls of human behavior and of liberties. This ever changing complex system which is called society is a web of social relationship.</a:t>
            </a:r>
          </a:p>
          <a:p>
            <a:r>
              <a:rPr lang="en-US" dirty="0">
                <a:ln w="18415" cmpd="sng">
                  <a:solidFill>
                    <a:srgbClr val="FFFF00"/>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 </a:t>
            </a:r>
            <a:endParaRPr lang="en-US"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endParaRPr>
          </a:p>
          <a:p>
            <a:r>
              <a:rPr lang="en-US" b="1"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Every society is faced with the necessity of making a responsible member out of each child born into it. The child must learn the expectations of the society so that his behaviour can be relied upon. He must acquire the group norms. The society must </a:t>
            </a:r>
            <a:r>
              <a:rPr lang="en-US" b="1" dirty="0" smtClean="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socialize </a:t>
            </a:r>
            <a:r>
              <a:rPr lang="en-US" b="1" dirty="0">
                <a:ln w="18415" cmpd="sng">
                  <a:noFill/>
                  <a:prstDash val="solid"/>
                </a:ln>
                <a:solidFill>
                  <a:srgbClr val="FFFF00"/>
                </a:solidFill>
                <a:effectLst>
                  <a:outerShdw blurRad="63500" dir="3600000" algn="tl" rotWithShape="0">
                    <a:srgbClr val="000000">
                      <a:alpha val="70000"/>
                    </a:srgbClr>
                  </a:outerShdw>
                </a:effectLst>
                <a:latin typeface="Arial" pitchFamily="34" charset="0"/>
                <a:cs typeface="Arial" pitchFamily="34" charset="0"/>
              </a:rPr>
              <a:t>each member so that his behaviour will be meaningful in terms of the group norms. In the process of socialization the individual learns the reciprocal responses of the society.</a:t>
            </a:r>
          </a:p>
          <a:p>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8" name="TextBox 7"/>
          <p:cNvSpPr txBox="1"/>
          <p:nvPr/>
        </p:nvSpPr>
        <p:spPr>
          <a:xfrm>
            <a:off x="1219200" y="1219200"/>
            <a:ext cx="6934200" cy="5447645"/>
          </a:xfrm>
          <a:prstGeom prst="rect">
            <a:avLst/>
          </a:prstGeom>
          <a:noFill/>
        </p:spPr>
        <p:txBody>
          <a:bodyPr wrap="square" rtlCol="0">
            <a:spAutoFit/>
          </a:bodyPr>
          <a:lstStyle/>
          <a:p>
            <a:r>
              <a:rPr lang="en-US" b="1" dirty="0">
                <a:solidFill>
                  <a:srgbClr val="FFFF00"/>
                </a:solidFill>
                <a:effectLst>
                  <a:outerShdw blurRad="38100" dist="38100" dir="2700000" algn="tl">
                    <a:srgbClr val="000000">
                      <a:alpha val="43137"/>
                    </a:srgbClr>
                  </a:outerShdw>
                </a:effectLst>
              </a:rPr>
              <a:t>Socialization is a processes with the help of which a living organism is changed into a social being. It is a process through which the younger generation learns the adult role which it has to play subsequently. It is a continuous process in the life of an individual and it continues from generation to generation</a:t>
            </a:r>
            <a:r>
              <a:rPr lang="en-US" b="1" dirty="0" smtClean="0">
                <a:solidFill>
                  <a:srgbClr val="FFFF00"/>
                </a:solidFill>
                <a:effectLst>
                  <a:outerShdw blurRad="38100" dist="38100" dir="2700000" algn="tl">
                    <a:srgbClr val="000000">
                      <a:alpha val="43137"/>
                    </a:srgbClr>
                  </a:outerShdw>
                </a:effectLst>
              </a:rPr>
              <a:t>.</a:t>
            </a:r>
          </a:p>
          <a:p>
            <a:endParaRPr lang="en-US" b="1" dirty="0">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Socialization stands for the development of the human brain, body, attitude, behaviour and so forth. Socialization is known as the process of inducting the individual into the social world. The term socialization refers to the process of interaction through which the growing individual learns the habits, attitudes, values and beliefs of the social group into which he has been born.</a:t>
            </a:r>
          </a:p>
          <a:p>
            <a:r>
              <a:rPr lang="en-US" dirty="0">
                <a:solidFill>
                  <a:srgbClr val="FFFF00"/>
                </a:solidFill>
                <a:effectLst>
                  <a:outerShdw blurRad="38100" dist="38100" dir="2700000" algn="tl">
                    <a:srgbClr val="000000">
                      <a:alpha val="43137"/>
                    </a:srgbClr>
                  </a:outerShdw>
                </a:effectLst>
              </a:rPr>
              <a:t> </a:t>
            </a:r>
          </a:p>
          <a:p>
            <a:r>
              <a:rPr lang="en-US" sz="2400" u="sng" dirty="0">
                <a:ln w="18415" cmpd="sng">
                  <a:solidFill>
                    <a:srgbClr val="FF0000"/>
                  </a:solidFill>
                  <a:prstDash val="solid"/>
                </a:ln>
                <a:solidFill>
                  <a:srgbClr val="FFFF00"/>
                </a:solidFill>
                <a:effectLst>
                  <a:outerShdw blurRad="38100" dist="38100" dir="2700000" algn="tl">
                    <a:srgbClr val="000000">
                      <a:alpha val="43137"/>
                    </a:srgbClr>
                  </a:outerShdw>
                </a:effectLst>
              </a:rPr>
              <a:t>According to Horton and Hunt,   </a:t>
            </a:r>
            <a:endParaRPr lang="en-US" sz="2400" dirty="0">
              <a:ln w="18415" cmpd="sng">
                <a:solidFill>
                  <a:srgbClr val="FF0000"/>
                </a:solidFill>
                <a:prstDash val="solid"/>
              </a:ln>
              <a:solidFill>
                <a:srgbClr val="FFFF00"/>
              </a:solidFill>
              <a:effectLst>
                <a:outerShdw blurRad="38100" dist="38100" dir="2700000" algn="tl">
                  <a:srgbClr val="000000">
                    <a:alpha val="43137"/>
                  </a:srgbClr>
                </a:outerShdw>
              </a:effectLst>
            </a:endParaRPr>
          </a:p>
          <a:p>
            <a:r>
              <a:rPr lang="en-US" b="1" dirty="0">
                <a:solidFill>
                  <a:srgbClr val="FFFF00"/>
                </a:solidFill>
                <a:effectLst>
                  <a:outerShdw blurRad="38100" dist="38100" dir="2700000" algn="tl">
                    <a:srgbClr val="000000">
                      <a:alpha val="43137"/>
                    </a:srgbClr>
                  </a:outerShdw>
                </a:effectLst>
              </a:rPr>
              <a:t>Socialization is the process whereby one </a:t>
            </a:r>
            <a:r>
              <a:rPr lang="en-US" b="1" dirty="0" err="1">
                <a:solidFill>
                  <a:srgbClr val="FFFF00"/>
                </a:solidFill>
                <a:effectLst>
                  <a:outerShdw blurRad="38100" dist="38100" dir="2700000" algn="tl">
                    <a:srgbClr val="000000">
                      <a:alpha val="43137"/>
                    </a:srgbClr>
                  </a:outerShdw>
                </a:effectLst>
              </a:rPr>
              <a:t>internalises</a:t>
            </a:r>
            <a:r>
              <a:rPr lang="en-US" b="1" dirty="0">
                <a:solidFill>
                  <a:srgbClr val="FFFF00"/>
                </a:solidFill>
                <a:effectLst>
                  <a:outerShdw blurRad="38100" dist="38100" dir="2700000" algn="tl">
                    <a:srgbClr val="000000">
                      <a:alpha val="43137"/>
                    </a:srgbClr>
                  </a:outerShdw>
                </a:effectLst>
              </a:rPr>
              <a:t> the norms of his groups, so that a distinct ‘self emerges, unique to this individual.</a:t>
            </a:r>
          </a:p>
          <a:p>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1219200" y="762001"/>
            <a:ext cx="7543800" cy="6340197"/>
          </a:xfrm>
          <a:prstGeom prst="rect">
            <a:avLst/>
          </a:prstGeom>
          <a:noFill/>
          <a:effectLst>
            <a:glow rad="139700">
              <a:schemeClr val="accent5">
                <a:satMod val="175000"/>
                <a:alpha val="40000"/>
              </a:schemeClr>
            </a:glow>
          </a:effectLst>
        </p:spPr>
        <p:txBody>
          <a:bodyPr wrap="square" rtlCol="0">
            <a:spAutoFit/>
          </a:bodyPr>
          <a:lstStyle/>
          <a:p>
            <a:pPr lvl="0" algn="ctr" fontAlgn="base"/>
            <a:r>
              <a:rPr lang="en-US" sz="3200" b="1" u="sng" dirty="0">
                <a:ln>
                  <a:solidFill>
                    <a:srgbClr val="FF0000"/>
                  </a:solidFill>
                </a:ln>
                <a:solidFill>
                  <a:srgbClr val="FFFF00"/>
                </a:solidFill>
              </a:rPr>
              <a:t>Types of Socialization</a:t>
            </a:r>
            <a:r>
              <a:rPr lang="en-US" sz="3200" b="1" u="sng" dirty="0" smtClean="0">
                <a:ln>
                  <a:solidFill>
                    <a:srgbClr val="FF0000"/>
                  </a:solidFill>
                </a:ln>
                <a:solidFill>
                  <a:srgbClr val="FFFF00"/>
                </a:solidFill>
              </a:rPr>
              <a:t>:</a:t>
            </a:r>
          </a:p>
          <a:p>
            <a:pPr lvl="0" algn="ctr" fontAlgn="base"/>
            <a:endParaRPr lang="en-US" sz="3200" dirty="0">
              <a:ln>
                <a:solidFill>
                  <a:srgbClr val="FF0000"/>
                </a:solidFill>
              </a:ln>
              <a:solidFill>
                <a:srgbClr val="FFFF00"/>
              </a:solidFill>
            </a:endParaRPr>
          </a:p>
          <a:p>
            <a:pPr fontAlgn="base"/>
            <a:r>
              <a:rPr lang="en-US" b="1" u="sng" dirty="0" smtClean="0">
                <a:ln>
                  <a:solidFill>
                    <a:srgbClr val="FF0000"/>
                  </a:solidFill>
                </a:ln>
                <a:solidFill>
                  <a:srgbClr val="FF0000"/>
                </a:solidFill>
              </a:rPr>
              <a:t>1</a:t>
            </a:r>
            <a:r>
              <a:rPr lang="en-US" b="1" u="sng" dirty="0">
                <a:ln>
                  <a:solidFill>
                    <a:srgbClr val="FF0000"/>
                  </a:solidFill>
                </a:ln>
                <a:solidFill>
                  <a:srgbClr val="FF0000"/>
                </a:solidFill>
              </a:rPr>
              <a:t>. Primary Socialization:</a:t>
            </a:r>
          </a:p>
          <a:p>
            <a:pPr fontAlgn="base"/>
            <a:r>
              <a:rPr lang="en-US" dirty="0">
                <a:solidFill>
                  <a:srgbClr val="FFFF00"/>
                </a:solidFill>
              </a:rPr>
              <a:t>Primary socialization refers to socialization of the infant in the primary or earliest years of his life. It is a process by which the infant learns language and cognitive skills, </a:t>
            </a:r>
            <a:r>
              <a:rPr lang="en-US" dirty="0" smtClean="0">
                <a:solidFill>
                  <a:srgbClr val="FFFF00"/>
                </a:solidFill>
              </a:rPr>
              <a:t>internalizes </a:t>
            </a:r>
            <a:r>
              <a:rPr lang="en-US" dirty="0">
                <a:solidFill>
                  <a:srgbClr val="FFFF00"/>
                </a:solidFill>
              </a:rPr>
              <a:t>norms and values. The infant learns the ways of a given grouping and is </a:t>
            </a:r>
            <a:r>
              <a:rPr lang="en-US" dirty="0" smtClean="0">
                <a:solidFill>
                  <a:srgbClr val="FFFF00"/>
                </a:solidFill>
              </a:rPr>
              <a:t>molded </a:t>
            </a:r>
            <a:r>
              <a:rPr lang="en-US" dirty="0">
                <a:solidFill>
                  <a:srgbClr val="FFFF00"/>
                </a:solidFill>
              </a:rPr>
              <a:t>into an effective social participant of that group.</a:t>
            </a:r>
          </a:p>
          <a:p>
            <a:pPr fontAlgn="base"/>
            <a:r>
              <a:rPr lang="en-US" dirty="0">
                <a:solidFill>
                  <a:srgbClr val="FFFF00"/>
                </a:solidFill>
              </a:rPr>
              <a:t>The norms of society become part of the personality of the individual. The child does not have a sense of wrong and right. By direct and indirect observation and experience, he gradually learns the norms relating to wrong and right things. The primary socialization takes place in the family.</a:t>
            </a:r>
          </a:p>
          <a:p>
            <a:pPr fontAlgn="base"/>
            <a:r>
              <a:rPr lang="en-US" b="1" u="sng" dirty="0">
                <a:ln>
                  <a:solidFill>
                    <a:srgbClr val="FF0000"/>
                  </a:solidFill>
                </a:ln>
                <a:solidFill>
                  <a:srgbClr val="FF0000"/>
                </a:solidFill>
              </a:rPr>
              <a:t>2. </a:t>
            </a:r>
            <a:r>
              <a:rPr lang="en-US" b="1" u="sng" dirty="0" smtClean="0">
                <a:ln>
                  <a:solidFill>
                    <a:srgbClr val="FF0000"/>
                  </a:solidFill>
                </a:ln>
                <a:solidFill>
                  <a:srgbClr val="FF0000"/>
                </a:solidFill>
              </a:rPr>
              <a:t>Secondary Socialization:</a:t>
            </a:r>
            <a:endParaRPr lang="en-US" b="1" u="sng" dirty="0">
              <a:ln>
                <a:solidFill>
                  <a:srgbClr val="FF0000"/>
                </a:solidFill>
              </a:ln>
              <a:solidFill>
                <a:srgbClr val="FF0000"/>
              </a:solidFill>
            </a:endParaRPr>
          </a:p>
          <a:p>
            <a:pPr fontAlgn="base"/>
            <a:r>
              <a:rPr lang="en-US" dirty="0">
                <a:solidFill>
                  <a:srgbClr val="FFFF00"/>
                </a:solidFill>
              </a:rPr>
              <a:t>The process can be seen at work outside the immediate family, in the ‘peer group’. The growing child learns very important lessons in social conduct from his peers. He also learns lessons in the school. Hence, socialization continues beyond and outside the family environment. Secondary socialization generally refers to the social training received by the child in institutional or formal settings and continues throughout the rest of his life.</a:t>
            </a:r>
          </a:p>
          <a:p>
            <a:pPr fontAlgn="base"/>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838200" y="671691"/>
            <a:ext cx="7696200" cy="6186309"/>
          </a:xfrm>
          <a:prstGeom prst="rect">
            <a:avLst/>
          </a:prstGeom>
          <a:noFill/>
        </p:spPr>
        <p:txBody>
          <a:bodyPr wrap="square" rtlCol="0">
            <a:spAutoFit/>
          </a:bodyPr>
          <a:lstStyle/>
          <a:p>
            <a:pPr fontAlgn="base"/>
            <a:r>
              <a:rPr lang="en-US" b="1" dirty="0">
                <a:ln>
                  <a:solidFill>
                    <a:srgbClr val="FF0000"/>
                  </a:solidFill>
                </a:ln>
                <a:solidFill>
                  <a:srgbClr val="FF0000"/>
                </a:solidFill>
              </a:rPr>
              <a:t>3. Adult Socialization:</a:t>
            </a:r>
            <a:endParaRPr lang="en-US" dirty="0">
              <a:ln>
                <a:solidFill>
                  <a:srgbClr val="FF0000"/>
                </a:solidFill>
              </a:ln>
              <a:solidFill>
                <a:srgbClr val="FF0000"/>
              </a:solidFill>
            </a:endParaRPr>
          </a:p>
          <a:p>
            <a:pPr fontAlgn="base"/>
            <a:r>
              <a:rPr lang="en-US" b="1" dirty="0">
                <a:solidFill>
                  <a:srgbClr val="FFFF00"/>
                </a:solidFill>
              </a:rPr>
              <a:t>In the adult socialization, actors enter roles (for example, becoming an employee, a husband or wife) for which primary and secondary socialization may not have prepared them fully. Adult socialization teaches people to take on new duties. The aim of adult socialization is to bring change in the views of the individual. Adult socialization is more likely to change overt behaviour, whereas child socialization moulds basic values.</a:t>
            </a:r>
          </a:p>
          <a:p>
            <a:pPr fontAlgn="base"/>
            <a:r>
              <a:rPr lang="en-US" b="1" dirty="0">
                <a:ln>
                  <a:solidFill>
                    <a:srgbClr val="FF0000"/>
                  </a:solidFill>
                </a:ln>
                <a:solidFill>
                  <a:srgbClr val="FF0000"/>
                </a:solidFill>
              </a:rPr>
              <a:t>4. Anticipatory Socialization:</a:t>
            </a:r>
            <a:endParaRPr lang="en-US" dirty="0">
              <a:ln>
                <a:solidFill>
                  <a:srgbClr val="FF0000"/>
                </a:solidFill>
              </a:ln>
              <a:solidFill>
                <a:srgbClr val="FF0000"/>
              </a:solidFill>
            </a:endParaRPr>
          </a:p>
          <a:p>
            <a:pPr fontAlgn="base"/>
            <a:r>
              <a:rPr lang="en-US" b="1" dirty="0">
                <a:solidFill>
                  <a:srgbClr val="FFFF00"/>
                </a:solidFill>
              </a:rPr>
              <a:t>Anticipatory socialization refers to a process by which men learn the culture of a group with the anticipation of joining that group. As a person learns the proper beliefs, values and norms of a status or group to which he aspires, he is learning how to act in his new role.</a:t>
            </a:r>
          </a:p>
          <a:p>
            <a:pPr fontAlgn="base"/>
            <a:r>
              <a:rPr lang="en-US" b="1" dirty="0">
                <a:ln>
                  <a:solidFill>
                    <a:srgbClr val="FF0000"/>
                  </a:solidFill>
                </a:ln>
                <a:solidFill>
                  <a:srgbClr val="FF0000"/>
                </a:solidFill>
              </a:rPr>
              <a:t>5. Re-socialization:</a:t>
            </a:r>
            <a:endParaRPr lang="en-US" dirty="0">
              <a:ln>
                <a:solidFill>
                  <a:srgbClr val="FF0000"/>
                </a:solidFill>
              </a:ln>
              <a:solidFill>
                <a:srgbClr val="FF0000"/>
              </a:solidFill>
            </a:endParaRPr>
          </a:p>
          <a:p>
            <a:pPr fontAlgn="base"/>
            <a:r>
              <a:rPr lang="en-US" b="1" dirty="0">
                <a:solidFill>
                  <a:srgbClr val="FFFF00"/>
                </a:solidFill>
              </a:rPr>
              <a:t>Re-Socialization refers to the process of discarding former behaviour patterns and accepting new ones as part of a transition in one’s life. Such re-</a:t>
            </a:r>
            <a:r>
              <a:rPr lang="en-US" b="1" dirty="0" err="1">
                <a:solidFill>
                  <a:srgbClr val="FFFF00"/>
                </a:solidFill>
              </a:rPr>
              <a:t>socialisation</a:t>
            </a:r>
            <a:r>
              <a:rPr lang="en-US" b="1" dirty="0">
                <a:solidFill>
                  <a:srgbClr val="FFFF00"/>
                </a:solidFill>
              </a:rPr>
              <a:t> takes place mostly when a social role is radically changed. It involves abandonment of one way of life for another which is not only different from the former but incompatible with it. For example, when a criminal is rehabilitated, he has to change his role radically.</a:t>
            </a:r>
          </a:p>
          <a:p>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8" name="TextBox 7"/>
          <p:cNvSpPr txBox="1"/>
          <p:nvPr/>
        </p:nvSpPr>
        <p:spPr>
          <a:xfrm>
            <a:off x="609600" y="152400"/>
            <a:ext cx="8001000" cy="5047536"/>
          </a:xfrm>
          <a:prstGeom prst="rect">
            <a:avLst/>
          </a:prstGeom>
          <a:noFill/>
        </p:spPr>
        <p:txBody>
          <a:bodyPr wrap="square" rtlCol="0">
            <a:spAutoFit/>
          </a:bodyPr>
          <a:lstStyle/>
          <a:p>
            <a:pPr lvl="0" algn="ctr" fontAlgn="base"/>
            <a:r>
              <a:rPr lang="en-US" sz="2800" b="1" dirty="0">
                <a:ln>
                  <a:solidFill>
                    <a:srgbClr val="FF0000"/>
                  </a:solidFill>
                </a:ln>
                <a:solidFill>
                  <a:srgbClr val="FFFF00"/>
                </a:solidFill>
              </a:rPr>
              <a:t>Agencies of Socialization</a:t>
            </a:r>
            <a:r>
              <a:rPr lang="en-US" sz="2800" b="1" dirty="0" smtClean="0">
                <a:ln>
                  <a:solidFill>
                    <a:srgbClr val="FF0000"/>
                  </a:solidFill>
                </a:ln>
                <a:solidFill>
                  <a:srgbClr val="FFFF00"/>
                </a:solidFill>
              </a:rPr>
              <a:t>:</a:t>
            </a:r>
            <a:endParaRPr lang="en-US" dirty="0" smtClean="0"/>
          </a:p>
          <a:p>
            <a:pPr marL="457200" indent="-457200" fontAlgn="base">
              <a:buAutoNum type="arabicPeriod"/>
            </a:pPr>
            <a:r>
              <a:rPr lang="en-US" sz="2400" b="1" dirty="0" smtClean="0">
                <a:ln>
                  <a:solidFill>
                    <a:srgbClr val="FF0000"/>
                  </a:solidFill>
                </a:ln>
                <a:solidFill>
                  <a:srgbClr val="FF0000"/>
                </a:solidFill>
              </a:rPr>
              <a:t>Family:</a:t>
            </a:r>
            <a:endParaRPr lang="en-US" sz="2400" b="1" dirty="0">
              <a:ln>
                <a:solidFill>
                  <a:srgbClr val="FF0000"/>
                </a:solidFill>
              </a:ln>
              <a:solidFill>
                <a:srgbClr val="FF0000"/>
              </a:solidFill>
            </a:endParaRPr>
          </a:p>
          <a:p>
            <a:pPr fontAlgn="base"/>
            <a:r>
              <a:rPr lang="en-US" dirty="0">
                <a:ln>
                  <a:solidFill>
                    <a:srgbClr val="FFFF00"/>
                  </a:solidFill>
                </a:ln>
                <a:solidFill>
                  <a:srgbClr val="FFFF00"/>
                </a:solidFill>
              </a:rPr>
              <a:t>The family plays an outstanding role in the </a:t>
            </a:r>
            <a:r>
              <a:rPr lang="en-US" dirty="0" err="1">
                <a:ln>
                  <a:solidFill>
                    <a:srgbClr val="FFFF00"/>
                  </a:solidFill>
                </a:ln>
                <a:solidFill>
                  <a:srgbClr val="FFFF00"/>
                </a:solidFill>
              </a:rPr>
              <a:t>socialisation</a:t>
            </a:r>
            <a:r>
              <a:rPr lang="en-US" dirty="0">
                <a:ln>
                  <a:solidFill>
                    <a:srgbClr val="FFFF00"/>
                  </a:solidFill>
                </a:ln>
                <a:solidFill>
                  <a:srgbClr val="FFFF00"/>
                </a:solidFill>
              </a:rPr>
              <a:t> process. In all societies other agencies besides the family contribute to </a:t>
            </a:r>
            <a:r>
              <a:rPr lang="en-US" dirty="0" err="1">
                <a:ln>
                  <a:solidFill>
                    <a:srgbClr val="FFFF00"/>
                  </a:solidFill>
                </a:ln>
                <a:solidFill>
                  <a:srgbClr val="FFFF00"/>
                </a:solidFill>
              </a:rPr>
              <a:t>socialisation</a:t>
            </a:r>
            <a:r>
              <a:rPr lang="en-US" dirty="0">
                <a:ln>
                  <a:solidFill>
                    <a:srgbClr val="FFFF00"/>
                  </a:solidFill>
                </a:ln>
                <a:solidFill>
                  <a:srgbClr val="FFFF00"/>
                </a:solidFill>
              </a:rPr>
              <a:t> such as educational institutions, the peer group etc. But family plays the most important role in the formation of personality. By the time other agencies contribute to this process family has already left an imprint on the personality of the child. The parents use both reward and punishment to imbibe what is socially required from a child.</a:t>
            </a:r>
          </a:p>
          <a:p>
            <a:pPr fontAlgn="base"/>
            <a:r>
              <a:rPr lang="en-US" dirty="0">
                <a:ln>
                  <a:solidFill>
                    <a:srgbClr val="FFFF00"/>
                  </a:solidFill>
                </a:ln>
                <a:solidFill>
                  <a:srgbClr val="FFFF00"/>
                </a:solidFill>
              </a:rPr>
              <a:t>The family has informal control over its members. Family being a mini society acts as a transmission belt between the individual and society. It trains the younger generation in such a way that it can take the adult roles in proper manner. As family is primary and intimate group, it uses informal methods of social control to check the undesirable behaviour on the part of its members. The process of </a:t>
            </a:r>
            <a:r>
              <a:rPr lang="en-US" dirty="0" err="1">
                <a:ln>
                  <a:solidFill>
                    <a:srgbClr val="FFFF00"/>
                  </a:solidFill>
                </a:ln>
                <a:solidFill>
                  <a:srgbClr val="FFFF00"/>
                </a:solidFill>
              </a:rPr>
              <a:t>socialisation</a:t>
            </a:r>
            <a:r>
              <a:rPr lang="en-US" dirty="0">
                <a:ln>
                  <a:solidFill>
                    <a:srgbClr val="FFFF00"/>
                  </a:solidFill>
                </a:ln>
                <a:solidFill>
                  <a:srgbClr val="FFFF00"/>
                </a:solidFill>
              </a:rPr>
              <a:t> remains a process because of the interplay between individual life cycle and family life cycle.</a:t>
            </a:r>
          </a:p>
          <a:p>
            <a:endParaRPr lang="en-US" dirty="0"/>
          </a:p>
        </p:txBody>
      </p:sp>
      <p:pic>
        <p:nvPicPr>
          <p:cNvPr id="9" name="Picture 8" descr="family.jpg"/>
          <p:cNvPicPr>
            <a:picLocks noChangeAspect="1"/>
          </p:cNvPicPr>
          <p:nvPr/>
        </p:nvPicPr>
        <p:blipFill>
          <a:blip r:embed="rId2" cstate="print"/>
          <a:stretch>
            <a:fillRect/>
          </a:stretch>
        </p:blipFill>
        <p:spPr>
          <a:xfrm>
            <a:off x="2286000" y="4876800"/>
            <a:ext cx="4724400" cy="1953629"/>
          </a:xfrm>
          <a:prstGeom prst="rect">
            <a:avLst/>
          </a:prstGeom>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762000"/>
            <a:ext cx="6858000" cy="369332"/>
          </a:xfrm>
          <a:prstGeom prst="rect">
            <a:avLst/>
          </a:prstGeom>
          <a:noFill/>
        </p:spPr>
        <p:txBody>
          <a:bodyPr wrap="square" rtlCol="0">
            <a:spAutoFit/>
          </a:bodyPr>
          <a:lstStyle/>
          <a:p>
            <a:endParaRPr lang="en-US" dirty="0"/>
          </a:p>
        </p:txBody>
      </p:sp>
      <p:sp>
        <p:nvSpPr>
          <p:cNvPr id="7" name="TextBox 6"/>
          <p:cNvSpPr txBox="1"/>
          <p:nvPr/>
        </p:nvSpPr>
        <p:spPr>
          <a:xfrm>
            <a:off x="990600" y="685800"/>
            <a:ext cx="7543800" cy="3785652"/>
          </a:xfrm>
          <a:prstGeom prst="rect">
            <a:avLst/>
          </a:prstGeom>
          <a:noFill/>
        </p:spPr>
        <p:txBody>
          <a:bodyPr wrap="square" rtlCol="0">
            <a:spAutoFit/>
          </a:bodyPr>
          <a:lstStyle/>
          <a:p>
            <a:pPr fontAlgn="base"/>
            <a:r>
              <a:rPr lang="en-US" sz="2400" b="1" dirty="0">
                <a:ln>
                  <a:solidFill>
                    <a:srgbClr val="FF0000"/>
                  </a:solidFill>
                </a:ln>
                <a:solidFill>
                  <a:srgbClr val="FF0000"/>
                </a:solidFill>
              </a:rPr>
              <a:t>2. Peer Group:</a:t>
            </a:r>
          </a:p>
          <a:p>
            <a:pPr fontAlgn="base"/>
            <a:r>
              <a:rPr lang="en-US" dirty="0">
                <a:ln>
                  <a:solidFill>
                    <a:srgbClr val="FFFF00"/>
                  </a:solidFill>
                </a:ln>
                <a:solidFill>
                  <a:srgbClr val="FFFF00"/>
                </a:solidFill>
              </a:rPr>
              <a:t>Peer Group means a group in which the members share some common characteristics such as age or sex etc. It is made up of the contemporaries of the child, his associates in school, in playground and in street. The growing child learns some very important lessons from his peer group. Since members of the peer group are at the same stage of </a:t>
            </a:r>
            <a:r>
              <a:rPr lang="en-US" dirty="0" err="1">
                <a:ln>
                  <a:solidFill>
                    <a:srgbClr val="FFFF00"/>
                  </a:solidFill>
                </a:ln>
                <a:solidFill>
                  <a:srgbClr val="FFFF00"/>
                </a:solidFill>
              </a:rPr>
              <a:t>socialisation</a:t>
            </a:r>
            <a:r>
              <a:rPr lang="en-US" dirty="0">
                <a:ln>
                  <a:solidFill>
                    <a:srgbClr val="FFFF00"/>
                  </a:solidFill>
                </a:ln>
                <a:solidFill>
                  <a:srgbClr val="FFFF00"/>
                </a:solidFill>
              </a:rPr>
              <a:t>, they freely and spontaneously interact with each other</a:t>
            </a:r>
            <a:r>
              <a:rPr lang="en-US" dirty="0" smtClean="0">
                <a:ln>
                  <a:solidFill>
                    <a:srgbClr val="FFFF00"/>
                  </a:solidFill>
                </a:ln>
                <a:solidFill>
                  <a:srgbClr val="FFFF00"/>
                </a:solidFill>
              </a:rPr>
              <a:t>.</a:t>
            </a:r>
          </a:p>
          <a:p>
            <a:pPr fontAlgn="base"/>
            <a:endParaRPr lang="en-US" dirty="0">
              <a:ln>
                <a:solidFill>
                  <a:srgbClr val="FFFF00"/>
                </a:solidFill>
              </a:ln>
              <a:solidFill>
                <a:srgbClr val="FFFF00"/>
              </a:solidFill>
            </a:endParaRPr>
          </a:p>
          <a:p>
            <a:r>
              <a:rPr lang="en-US" dirty="0">
                <a:ln>
                  <a:solidFill>
                    <a:srgbClr val="FFFF00"/>
                  </a:solidFill>
                </a:ln>
                <a:solidFill>
                  <a:srgbClr val="FFFF00"/>
                </a:solidFill>
              </a:rPr>
              <a:t>The members of peer groups have other sources of information about the culture and thus the acquisition of culture goes on. They view the world through the same eyes and share the same subjective attitudes. In order to be accepted by his peer group, the child must exhibit the characteristic attitudes, the likes and dislikes.</a:t>
            </a:r>
          </a:p>
        </p:txBody>
      </p:sp>
      <p:pic>
        <p:nvPicPr>
          <p:cNvPr id="8" name="Picture 7" descr="peer group.jpg"/>
          <p:cNvPicPr>
            <a:picLocks noChangeAspect="1"/>
          </p:cNvPicPr>
          <p:nvPr/>
        </p:nvPicPr>
        <p:blipFill>
          <a:blip r:embed="rId2" cstate="print"/>
          <a:stretch>
            <a:fillRect/>
          </a:stretch>
        </p:blipFill>
        <p:spPr>
          <a:xfrm>
            <a:off x="2209800" y="4419600"/>
            <a:ext cx="4648200" cy="22552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202</TotalTime>
  <Words>665</Words>
  <Application>Microsoft Office PowerPoint</Application>
  <PresentationFormat>On-screen Show (4:3)</PresentationFormat>
  <Paragraphs>74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NAAC-IQAC</cp:lastModifiedBy>
  <cp:revision>28</cp:revision>
  <dcterms:created xsi:type="dcterms:W3CDTF">2017-08-15T07:37:12Z</dcterms:created>
  <dcterms:modified xsi:type="dcterms:W3CDTF">2018-01-20T07:15:20Z</dcterms:modified>
</cp:coreProperties>
</file>