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71" r:id="rId3"/>
    <p:sldId id="272" r:id="rId4"/>
    <p:sldId id="274" r:id="rId5"/>
    <p:sldId id="273" r:id="rId6"/>
    <p:sldId id="259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5" r:id="rId18"/>
    <p:sldId id="286" r:id="rId19"/>
    <p:sldId id="287" r:id="rId20"/>
    <p:sldId id="288" r:id="rId21"/>
    <p:sldId id="289" r:id="rId22"/>
    <p:sldId id="290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>
    <p:restoredLeft sz="5441" autoAdjust="0"/>
    <p:restoredTop sz="94660"/>
  </p:normalViewPr>
  <p:slideViewPr>
    <p:cSldViewPr>
      <p:cViewPr varScale="1">
        <p:scale>
          <a:sx n="69" d="100"/>
          <a:sy n="69" d="100"/>
        </p:scale>
        <p:origin x="-88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E742D3-569E-475E-ABB7-6A10010B1142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86BC3C-9B6F-46A2-8758-32E7CDBFCD3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20E5B0-C71A-4989-BB38-FBFEA913D4FC}" type="slidenum">
              <a:rPr lang="en-US"/>
              <a:pPr/>
              <a:t>3</a:t>
            </a:fld>
            <a:endParaRPr 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E1869D-E075-462D-BFB1-FC97BBFD442B}" type="slidenum">
              <a:rPr lang="en-US"/>
              <a:pPr/>
              <a:t>4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29FAF7-ECC4-4A91-98E8-65402266A048}" type="slidenum">
              <a:rPr lang="en-US"/>
              <a:pPr/>
              <a:t>7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C0F1-14B6-4471-91FF-09B925BF53D3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5E65D50-0A90-4A84-BC63-EE9AF1EBBC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C0F1-14B6-4471-91FF-09B925BF53D3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65D50-0A90-4A84-BC63-EE9AF1EBBC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C0F1-14B6-4471-91FF-09B925BF53D3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65D50-0A90-4A84-BC63-EE9AF1EBBC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C0F1-14B6-4471-91FF-09B925BF53D3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5E65D50-0A90-4A84-BC63-EE9AF1EBBC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C0F1-14B6-4471-91FF-09B925BF53D3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65D50-0A90-4A84-BC63-EE9AF1EBBC1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C0F1-14B6-4471-91FF-09B925BF53D3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65D50-0A90-4A84-BC63-EE9AF1EBBC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C0F1-14B6-4471-91FF-09B925BF53D3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5E65D50-0A90-4A84-BC63-EE9AF1EBBC1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C0F1-14B6-4471-91FF-09B925BF53D3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65D50-0A90-4A84-BC63-EE9AF1EBBC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C0F1-14B6-4471-91FF-09B925BF53D3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65D50-0A90-4A84-BC63-EE9AF1EBBC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C0F1-14B6-4471-91FF-09B925BF53D3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65D50-0A90-4A84-BC63-EE9AF1EBBC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C0F1-14B6-4471-91FF-09B925BF53D3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65D50-0A90-4A84-BC63-EE9AF1EBBC1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1BEC0F1-14B6-4471-91FF-09B925BF53D3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5E65D50-0A90-4A84-BC63-EE9AF1EBBC1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990600"/>
            <a:ext cx="8458200" cy="1222375"/>
          </a:xfrm>
        </p:spPr>
        <p:txBody>
          <a:bodyPr/>
          <a:lstStyle/>
          <a:p>
            <a:pPr algn="ctr"/>
            <a:r>
              <a:rPr lang="en-US" dirty="0" smtClean="0"/>
              <a:t>Theories of justice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AU"/>
              <a:t>Rawls on the Just State</a:t>
            </a:r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74320" fontAlgn="auto">
              <a:spcAft>
                <a:spcPts val="0"/>
              </a:spcAft>
              <a:defRPr/>
            </a:pPr>
            <a:r>
              <a:rPr lang="en-AU"/>
              <a:t>The Original Position</a:t>
            </a:r>
          </a:p>
          <a:p>
            <a:pPr marL="548640" lvl="1" indent="-182880" fontAlgn="auto">
              <a:spcAft>
                <a:spcPts val="0"/>
              </a:spcAft>
              <a:defRPr/>
            </a:pPr>
            <a:r>
              <a:rPr lang="en-AU"/>
              <a:t>How would we choose?</a:t>
            </a:r>
          </a:p>
          <a:p>
            <a:pPr marL="822960" lvl="2" indent="-182880" fontAlgn="auto">
              <a:spcAft>
                <a:spcPts val="0"/>
              </a:spcAft>
              <a:buClr>
                <a:schemeClr val="accent3"/>
              </a:buClr>
              <a:defRPr/>
            </a:pPr>
            <a:r>
              <a:rPr lang="en-AU"/>
              <a:t>We are choosing fundamental social conditions determining our life prospects</a:t>
            </a:r>
          </a:p>
          <a:p>
            <a:pPr marL="822960" lvl="2" indent="-182880" fontAlgn="auto">
              <a:spcAft>
                <a:spcPts val="0"/>
              </a:spcAft>
              <a:buClr>
                <a:schemeClr val="accent3"/>
              </a:buClr>
              <a:defRPr/>
            </a:pPr>
            <a:r>
              <a:rPr lang="en-AU"/>
              <a:t>We get to choose just once</a:t>
            </a:r>
          </a:p>
          <a:p>
            <a:pPr marL="548640" lvl="1" indent="-182880" fontAlgn="auto">
              <a:spcAft>
                <a:spcPts val="0"/>
              </a:spcAft>
              <a:defRPr/>
            </a:pPr>
            <a:r>
              <a:rPr lang="en-AU"/>
              <a:t>We would follow a </a:t>
            </a:r>
            <a:r>
              <a:rPr lang="en-AU" i="1"/>
              <a:t>maximin </a:t>
            </a:r>
            <a:r>
              <a:rPr lang="en-AU"/>
              <a:t>choice principle </a:t>
            </a:r>
          </a:p>
          <a:p>
            <a:pPr marL="822960" lvl="2" indent="-182880" fontAlgn="auto">
              <a:spcAft>
                <a:spcPts val="0"/>
              </a:spcAft>
              <a:buClr>
                <a:schemeClr val="accent3"/>
              </a:buClr>
              <a:defRPr/>
            </a:pPr>
            <a:r>
              <a:rPr lang="en-AU"/>
              <a:t>choose the setup in which your worst outcome is better than your worst outcome in any other setup</a:t>
            </a:r>
          </a:p>
          <a:p>
            <a:pPr marL="548640" lvl="1" indent="-182880" fontAlgn="auto">
              <a:spcAft>
                <a:spcPts val="0"/>
              </a:spcAft>
              <a:defRPr/>
            </a:pPr>
            <a:r>
              <a:rPr lang="en-AU"/>
              <a:t>We wouldn’t give up fundamental rights and liberties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AU"/>
              <a:t>Rawls on the Just State</a:t>
            </a: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74320" fontAlgn="auto">
              <a:spcAft>
                <a:spcPts val="0"/>
              </a:spcAft>
              <a:defRPr/>
            </a:pPr>
            <a:r>
              <a:rPr lang="en-AU"/>
              <a:t>The Original Position</a:t>
            </a:r>
          </a:p>
          <a:p>
            <a:pPr marL="548640" lvl="1" indent="-182880" fontAlgn="auto">
              <a:spcAft>
                <a:spcPts val="0"/>
              </a:spcAft>
              <a:defRPr/>
            </a:pPr>
            <a:r>
              <a:rPr lang="en-AU"/>
              <a:t>Rawls is a </a:t>
            </a:r>
            <a:r>
              <a:rPr lang="en-AU" i="1"/>
              <a:t>Social Contract Theorist</a:t>
            </a:r>
          </a:p>
          <a:p>
            <a:pPr marL="548640" lvl="1" indent="-182880" fontAlgn="auto">
              <a:spcAft>
                <a:spcPts val="0"/>
              </a:spcAft>
              <a:defRPr/>
            </a:pPr>
            <a:r>
              <a:rPr lang="en-AU" altLang="zh-CN">
                <a:ea typeface="宋体" charset="-122"/>
              </a:rPr>
              <a:t>In forming a social contract we decide upon the basic structure of society</a:t>
            </a:r>
            <a:endParaRPr lang="en-US" altLang="zh-CN">
              <a:ea typeface="宋体" charset="-122"/>
            </a:endParaRPr>
          </a:p>
          <a:p>
            <a:pPr marL="548640" lvl="1" indent="-182880" fontAlgn="auto">
              <a:spcAft>
                <a:spcPts val="0"/>
              </a:spcAft>
              <a:defRPr/>
            </a:pPr>
            <a:r>
              <a:rPr lang="en-AU" altLang="zh-CN">
                <a:ea typeface="宋体" charset="-122"/>
              </a:rPr>
              <a:t>We do so as self-interested and rational choosers, from behind the veil of ignorance</a:t>
            </a:r>
          </a:p>
          <a:p>
            <a:pPr marL="548640" lvl="1" indent="-182880" fontAlgn="auto">
              <a:spcAft>
                <a:spcPts val="0"/>
              </a:spcAft>
              <a:defRPr/>
            </a:pPr>
            <a:r>
              <a:rPr lang="en-AU" altLang="zh-CN">
                <a:ea typeface="宋体" charset="-122"/>
              </a:rPr>
              <a:t>This choice position Rawls calls </a:t>
            </a:r>
            <a:r>
              <a:rPr lang="en-AU" altLang="zh-CN" i="1">
                <a:ea typeface="宋体" charset="-122"/>
              </a:rPr>
              <a:t>The Original Position</a:t>
            </a:r>
            <a:endParaRPr lang="en-AU" altLang="zh-CN">
              <a:ea typeface="宋体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4800600"/>
          </a:xfrm>
        </p:spPr>
        <p:txBody>
          <a:bodyPr/>
          <a:lstStyle/>
          <a:p>
            <a:pPr>
              <a:buSzPct val="90000"/>
              <a:buFont typeface="Monotype Sorts" pitchFamily="2" charset="2"/>
              <a:buChar char="l"/>
            </a:pPr>
            <a:r>
              <a:rPr lang="en-US" sz="3600">
                <a:latin typeface="Times New Roman" pitchFamily="-109" charset="0"/>
              </a:rPr>
              <a:t>Communitarianism: the State’s authority does not depend on the consent of individuals; rather, individuals depend on the State for their fulfillment and identity (Aristotle, Hegel)</a:t>
            </a:r>
          </a:p>
          <a:p>
            <a:pPr>
              <a:buSzPct val="90000"/>
              <a:buFont typeface="Monotype Sorts" pitchFamily="2" charset="2"/>
              <a:buChar char="l"/>
            </a:pPr>
            <a:r>
              <a:rPr lang="en-US" sz="3600">
                <a:latin typeface="Times New Roman" pitchFamily="-109" charset="0"/>
              </a:rPr>
              <a:t>Feminism: because women typically are expected to focus on private (family)    matters, they are excluded from full participation in the social contract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8305800" cy="1066800"/>
          </a:xfrm>
        </p:spPr>
        <p:txBody>
          <a:bodyPr>
            <a:normAutofit fontScale="90000"/>
          </a:bodyPr>
          <a:lstStyle/>
          <a:p>
            <a:r>
              <a:rPr lang="en-US" sz="4000"/>
              <a:t>Critiques of Social Contract Theories</a:t>
            </a:r>
          </a:p>
        </p:txBody>
      </p:sp>
      <p:pic>
        <p:nvPicPr>
          <p:cNvPr id="23560" name="Picture 8" descr="ok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35913" y="3733800"/>
            <a:ext cx="1208087" cy="1600200"/>
          </a:xfrm>
          <a:prstGeom prst="rect">
            <a:avLst/>
          </a:prstGeom>
          <a:noFill/>
        </p:spPr>
      </p:pic>
      <p:sp>
        <p:nvSpPr>
          <p:cNvPr id="23562" name="Text Box 10"/>
          <p:cNvSpPr txBox="1">
            <a:spLocks noChangeArrowheads="1"/>
          </p:cNvSpPr>
          <p:nvPr/>
        </p:nvSpPr>
        <p:spPr bwMode="auto">
          <a:xfrm>
            <a:off x="7620000" y="5257800"/>
            <a:ext cx="17526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-109" charset="0"/>
              </a:rPr>
              <a:t>Susan Okin</a:t>
            </a:r>
          </a:p>
        </p:txBody>
      </p:sp>
      <p:pic>
        <p:nvPicPr>
          <p:cNvPr id="23563" name="Picture 11" descr="hege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53400" y="1752600"/>
            <a:ext cx="830263" cy="1295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676400"/>
            <a:ext cx="9144000" cy="4419600"/>
          </a:xfrm>
        </p:spPr>
        <p:txBody>
          <a:bodyPr/>
          <a:lstStyle/>
          <a:p>
            <a:pPr>
              <a:buSzPct val="90000"/>
              <a:buFont typeface="Monotype Sorts" pitchFamily="2" charset="2"/>
              <a:buChar char="l"/>
            </a:pPr>
            <a:r>
              <a:rPr lang="en-US" sz="3600" dirty="0">
                <a:latin typeface="Times New Roman" pitchFamily="-109" charset="0"/>
              </a:rPr>
              <a:t>We are entitled to use our property as we see fit. The State’s legitimate power is limited to preventing harm and protecting property rights</a:t>
            </a:r>
          </a:p>
          <a:p>
            <a:pPr>
              <a:buSzPct val="90000"/>
              <a:buFont typeface="Monotype Sorts" pitchFamily="2" charset="2"/>
              <a:buChar char="l"/>
            </a:pPr>
            <a:r>
              <a:rPr lang="en-US" sz="3600" dirty="0">
                <a:latin typeface="Times New Roman" pitchFamily="-109" charset="0"/>
              </a:rPr>
              <a:t>Taxation for anything other than protection (</a:t>
            </a:r>
            <a:r>
              <a:rPr lang="en-US" sz="3600" dirty="0" err="1">
                <a:latin typeface="Times New Roman" pitchFamily="-109" charset="0"/>
              </a:rPr>
              <a:t>e.g</a:t>
            </a:r>
            <a:r>
              <a:rPr lang="en-US" sz="3600" dirty="0">
                <a:latin typeface="Times New Roman" pitchFamily="-109" charset="0"/>
              </a:rPr>
              <a:t>, to impose a pattern to redistribute wealth) is unjust because it ignores how goods are acquired fairly through trade, labor, gifts, etc.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6934200" cy="1066800"/>
          </a:xfrm>
          <a:ln>
            <a:noFill/>
          </a:ln>
        </p:spPr>
        <p:txBody>
          <a:bodyPr>
            <a:normAutofit fontScale="90000"/>
          </a:bodyPr>
          <a:lstStyle/>
          <a:p>
            <a:r>
              <a:rPr lang="en-US" sz="3600" dirty="0"/>
              <a:t>Minimal State (Entitlement) Theory:</a:t>
            </a:r>
            <a:br>
              <a:rPr lang="en-US" sz="3600" dirty="0"/>
            </a:br>
            <a:r>
              <a:rPr lang="en-US" sz="3600" dirty="0"/>
              <a:t>Robert </a:t>
            </a:r>
            <a:r>
              <a:rPr lang="en-US" sz="3600" dirty="0" err="1"/>
              <a:t>Nozick</a:t>
            </a:r>
            <a:endParaRPr lang="en-US" sz="3600" dirty="0"/>
          </a:p>
        </p:txBody>
      </p:sp>
      <p:pic>
        <p:nvPicPr>
          <p:cNvPr id="28676" name="Picture 4" descr="NOZIC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76200"/>
            <a:ext cx="1174750" cy="1447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Nozick’s Entitlement Theory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Libertarian approach to justice</a:t>
            </a:r>
          </a:p>
          <a:p>
            <a:pPr>
              <a:buFont typeface="Wingdings" pitchFamily="2" charset="2"/>
              <a:buNone/>
            </a:pPr>
            <a:endParaRPr lang="en-US" b="1"/>
          </a:p>
          <a:p>
            <a:r>
              <a:rPr lang="en-US" b="1"/>
              <a:t>Based on a Lockean conception of property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762000"/>
          </a:xfrm>
        </p:spPr>
        <p:txBody>
          <a:bodyPr/>
          <a:lstStyle/>
          <a:p>
            <a:r>
              <a:rPr lang="en-US" b="1"/>
              <a:t>3 Principles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343400"/>
          </a:xfrm>
        </p:spPr>
        <p:txBody>
          <a:bodyPr/>
          <a:lstStyle/>
          <a:p>
            <a:r>
              <a:rPr lang="en-US" sz="2800" b="1"/>
              <a:t>Principle of Transfer – whatever is justly acquired can be freely transferred.</a:t>
            </a:r>
          </a:p>
          <a:p>
            <a:r>
              <a:rPr lang="en-US" sz="2800" b="1"/>
              <a:t>Principle of Just Initial Acquisition – an account of how people come initially to own the things that can be transferred in accordance with principle (1)</a:t>
            </a:r>
          </a:p>
          <a:p>
            <a:r>
              <a:rPr lang="en-US" sz="2800" b="1"/>
              <a:t>Principle of Rectification of Injustice – how to deal with holdings if they were unjustly acquired or transferred.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Historical vs. End-Result Principles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953000"/>
          </a:xfrm>
        </p:spPr>
        <p:txBody>
          <a:bodyPr/>
          <a:lstStyle/>
          <a:p>
            <a:r>
              <a:rPr lang="en-US" b="1"/>
              <a:t>Historical Principles: distributive principles that depends upon how a distribution came about.</a:t>
            </a:r>
          </a:p>
          <a:p>
            <a:r>
              <a:rPr lang="en-US" b="1"/>
              <a:t>Current Time-Slice Principles (End-Result Principles): justice of a distribution is determined by how things are distributed, based on </a:t>
            </a:r>
            <a:r>
              <a:rPr lang="en-US" b="1" i="1"/>
              <a:t>structural principles</a:t>
            </a:r>
            <a:r>
              <a:rPr lang="en-US" b="1"/>
              <a:t>.</a:t>
            </a:r>
          </a:p>
          <a:p>
            <a:r>
              <a:rPr lang="en-US" b="1"/>
              <a:t>Entitlement Theory results in a </a:t>
            </a:r>
            <a:r>
              <a:rPr lang="en-US" b="1" i="1"/>
              <a:t>non-patterned distribution.</a:t>
            </a:r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Ambition vs. Endowment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Unlike Rawls’s theory, Nozick’s theory is not ‘endowment-sensitive’ but is ‘ambition-sensitive’</a:t>
            </a:r>
          </a:p>
          <a:p>
            <a:r>
              <a:rPr lang="en-US" b="1"/>
              <a:t>According to Nozick, only the minimalist state is the only morally justified state</a:t>
            </a:r>
          </a:p>
          <a:p>
            <a:pPr lvl="1"/>
            <a:r>
              <a:rPr lang="en-US" b="1"/>
              <a:t>Enforcement of contracts</a:t>
            </a:r>
          </a:p>
          <a:p>
            <a:pPr lvl="1"/>
            <a:r>
              <a:rPr lang="en-US" b="1"/>
              <a:t>Protection against force and fraud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/>
              <a:t>Intuitive argument for the entitlement theory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D1: Just distribution of goods is provided by some rule R1</a:t>
            </a:r>
          </a:p>
          <a:p>
            <a:r>
              <a:rPr lang="en-US" b="1"/>
              <a:t>D2: State which results from the movement from D1 according to principle(s) P.</a:t>
            </a:r>
          </a:p>
          <a:p>
            <a:r>
              <a:rPr lang="en-US" b="1"/>
              <a:t>If D1 is a just distribution, and the exchange of goods that results in D2 is not forced, then D2 is just.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/>
              <a:t>Amartya Sen: “Development as Freedom”</a:t>
            </a:r>
            <a:br>
              <a:rPr lang="en-US" sz="3200"/>
            </a:br>
            <a:endParaRPr lang="en-US" sz="3200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/>
              <a:t>What ought to be distributed are:</a:t>
            </a:r>
          </a:p>
          <a:p>
            <a:pPr>
              <a:buFont typeface="Wingdings" pitchFamily="2" charset="2"/>
              <a:buNone/>
            </a:pPr>
            <a:r>
              <a:rPr lang="en-US" sz="2400"/>
              <a:t>1.  </a:t>
            </a:r>
            <a:r>
              <a:rPr lang="en-US" sz="2400" u="sng"/>
              <a:t>Elementary functions</a:t>
            </a:r>
            <a:r>
              <a:rPr lang="en-US" sz="2400"/>
              <a:t>: “doings” and </a:t>
            </a:r>
          </a:p>
          <a:p>
            <a:pPr>
              <a:buFont typeface="Wingdings" pitchFamily="2" charset="2"/>
              <a:buNone/>
            </a:pPr>
            <a:r>
              <a:rPr lang="en-US" sz="2400"/>
              <a:t>	 “beings” such as having access to </a:t>
            </a:r>
          </a:p>
          <a:p>
            <a:pPr>
              <a:buFont typeface="Wingdings" pitchFamily="2" charset="2"/>
              <a:buNone/>
            </a:pPr>
            <a:r>
              <a:rPr lang="en-US" sz="2400"/>
              <a:t>	 adequate food and shelter that can be secured by </a:t>
            </a:r>
          </a:p>
          <a:p>
            <a:pPr>
              <a:buFont typeface="Wingdings" pitchFamily="2" charset="2"/>
              <a:buNone/>
            </a:pPr>
            <a:r>
              <a:rPr lang="en-US" sz="2400"/>
              <a:t>	 personal liberty, income, and wealth.</a:t>
            </a:r>
          </a:p>
          <a:p>
            <a:pPr>
              <a:buFont typeface="Wingdings" pitchFamily="2" charset="2"/>
              <a:buNone/>
            </a:pPr>
            <a:r>
              <a:rPr lang="en-US" sz="2400"/>
              <a:t>2.  </a:t>
            </a:r>
            <a:r>
              <a:rPr lang="en-US" sz="2400" u="sng"/>
              <a:t>Complex functions</a:t>
            </a:r>
            <a:r>
              <a:rPr lang="en-US" sz="2400"/>
              <a:t>: “doings” and “beings” such as</a:t>
            </a:r>
          </a:p>
          <a:p>
            <a:pPr>
              <a:buFont typeface="Wingdings" pitchFamily="2" charset="2"/>
              <a:buNone/>
            </a:pPr>
            <a:r>
              <a:rPr lang="en-US" sz="2400"/>
              <a:t>	 having self-respect and being able to take part in</a:t>
            </a:r>
          </a:p>
          <a:p>
            <a:pPr>
              <a:buFont typeface="Wingdings" pitchFamily="2" charset="2"/>
              <a:buNone/>
            </a:pPr>
            <a:r>
              <a:rPr lang="en-US" sz="2400"/>
              <a:t>	 political communities that depend on factors  </a:t>
            </a:r>
          </a:p>
          <a:p>
            <a:pPr>
              <a:buFont typeface="Wingdings" pitchFamily="2" charset="2"/>
              <a:buNone/>
            </a:pPr>
            <a:r>
              <a:rPr lang="en-US" sz="2400"/>
              <a:t>     independent of possessing resources.</a:t>
            </a:r>
            <a:r>
              <a:rPr lang="en-US" sz="2800"/>
              <a:t> </a:t>
            </a:r>
          </a:p>
          <a:p>
            <a:pPr>
              <a:buFont typeface="Wingdings" pitchFamily="2" charset="2"/>
              <a:buNone/>
            </a:pPr>
            <a:endParaRPr lang="en-US" sz="2800"/>
          </a:p>
          <a:p>
            <a:pPr>
              <a:buFont typeface="Wingdings" pitchFamily="2" charset="2"/>
              <a:buNone/>
            </a:pPr>
            <a:endParaRPr lang="en-US" sz="2800"/>
          </a:p>
          <a:p>
            <a:pPr>
              <a:buFont typeface="Wingdings" pitchFamily="2" charset="2"/>
              <a:buNone/>
            </a:pPr>
            <a:endParaRPr lang="en-US" sz="2800"/>
          </a:p>
          <a:p>
            <a:pPr algn="ctr">
              <a:buFont typeface="Wingdings" pitchFamily="2" charset="2"/>
              <a:buNone/>
            </a:pPr>
            <a:endParaRPr lang="en-US" sz="2800"/>
          </a:p>
        </p:txBody>
      </p:sp>
      <p:pic>
        <p:nvPicPr>
          <p:cNvPr id="62469" name="Picture 5" descr="Sen_Amarty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0" y="1143000"/>
            <a:ext cx="2324100" cy="17192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Some Theories of Justice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114800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1028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9" charset="-128"/>
                        </a:rPr>
                        <a:t>Comprehensive/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9" charset="-128"/>
                        </a:rPr>
                        <a:t>Principle Based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9" charset="-128"/>
                        </a:rPr>
                        <a:t>Contextual/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9" charset="-128"/>
                        </a:rPr>
                        <a:t>Casuistical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-109" charset="-128"/>
                        </a:rPr>
                        <a:t>Utilitarianism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-109" charset="-128"/>
                        </a:rPr>
                        <a:t>Michael Walzer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-109" charset="-128"/>
                        </a:rPr>
                        <a:t>John Rawls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-109" charset="-128"/>
                        </a:rPr>
                        <a:t>Communitarians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-109" charset="-128"/>
                        </a:rPr>
                        <a:t>Robert Nozick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pitchFamily="-10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/>
              <a:t>Martha Nussbaum: “Capabilities Approach”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</a:pPr>
            <a:r>
              <a:rPr lang="en-US" sz="2000"/>
              <a:t>Central human functional capabilities that</a:t>
            </a:r>
          </a:p>
          <a:p>
            <a:pPr>
              <a:buFont typeface="Wingdings" pitchFamily="2" charset="2"/>
              <a:buNone/>
            </a:pPr>
            <a:r>
              <a:rPr lang="en-US" sz="2000"/>
              <a:t>   ought to be distributed:</a:t>
            </a:r>
          </a:p>
          <a:p>
            <a:pPr>
              <a:buFont typeface="Wingdings" pitchFamily="2" charset="2"/>
              <a:buNone/>
            </a:pPr>
            <a:r>
              <a:rPr lang="en-US" sz="2000"/>
              <a:t>1.  Life</a:t>
            </a:r>
          </a:p>
          <a:p>
            <a:pPr>
              <a:buFont typeface="Wingdings" pitchFamily="2" charset="2"/>
              <a:buNone/>
            </a:pPr>
            <a:r>
              <a:rPr lang="en-US" sz="2000"/>
              <a:t>2.  Bodily health</a:t>
            </a:r>
          </a:p>
          <a:p>
            <a:pPr>
              <a:buFont typeface="Wingdings" pitchFamily="2" charset="2"/>
              <a:buNone/>
            </a:pPr>
            <a:r>
              <a:rPr lang="en-US" sz="2000"/>
              <a:t>3.  Bodily integrity</a:t>
            </a:r>
          </a:p>
          <a:p>
            <a:pPr>
              <a:buFont typeface="Wingdings" pitchFamily="2" charset="2"/>
              <a:buNone/>
            </a:pPr>
            <a:r>
              <a:rPr lang="en-US" sz="2000"/>
              <a:t>4.  Senses, imagination, and thought</a:t>
            </a:r>
          </a:p>
          <a:p>
            <a:pPr>
              <a:buFont typeface="Wingdings" pitchFamily="2" charset="2"/>
              <a:buNone/>
            </a:pPr>
            <a:r>
              <a:rPr lang="en-US" sz="2000"/>
              <a:t>5.  Emotions</a:t>
            </a:r>
          </a:p>
          <a:p>
            <a:pPr>
              <a:buFont typeface="Wingdings" pitchFamily="2" charset="2"/>
              <a:buNone/>
            </a:pPr>
            <a:r>
              <a:rPr lang="en-US" sz="2000"/>
              <a:t>6.  Practical reason</a:t>
            </a:r>
          </a:p>
          <a:p>
            <a:pPr>
              <a:buFont typeface="Wingdings" pitchFamily="2" charset="2"/>
              <a:buNone/>
            </a:pPr>
            <a:r>
              <a:rPr lang="en-US" sz="2000"/>
              <a:t>7.  Affiliation toward other species and as the basis for self-respect </a:t>
            </a:r>
          </a:p>
          <a:p>
            <a:pPr>
              <a:buFont typeface="Wingdings" pitchFamily="2" charset="2"/>
              <a:buNone/>
            </a:pPr>
            <a:r>
              <a:rPr lang="en-US" sz="2000"/>
              <a:t>	 and dignity</a:t>
            </a:r>
          </a:p>
          <a:p>
            <a:pPr>
              <a:buFont typeface="Wingdings" pitchFamily="2" charset="2"/>
              <a:buNone/>
            </a:pPr>
            <a:r>
              <a:rPr lang="en-US" sz="2000"/>
              <a:t>8.  Other species</a:t>
            </a:r>
          </a:p>
          <a:p>
            <a:pPr>
              <a:buFont typeface="Wingdings" pitchFamily="2" charset="2"/>
              <a:buNone/>
            </a:pPr>
            <a:r>
              <a:rPr lang="en-US" sz="2000"/>
              <a:t>9.  Play</a:t>
            </a:r>
          </a:p>
          <a:p>
            <a:pPr>
              <a:buFont typeface="Wingdings" pitchFamily="2" charset="2"/>
              <a:buNone/>
            </a:pPr>
            <a:r>
              <a:rPr lang="en-US" sz="2000"/>
              <a:t>10. Control over your political and material environment</a:t>
            </a:r>
          </a:p>
        </p:txBody>
      </p:sp>
      <p:pic>
        <p:nvPicPr>
          <p:cNvPr id="63493" name="Picture 5" descr="nussbau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0" y="1524000"/>
            <a:ext cx="1905000" cy="2857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/>
              <a:t>Sen’s and Nussbaum’s </a:t>
            </a:r>
            <a:br>
              <a:rPr lang="en-US" sz="3200"/>
            </a:br>
            <a:r>
              <a:rPr lang="en-US" sz="3200"/>
              <a:t>Capabilities Approaches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For Sen, a person who cannot exercise elementary and complex functions falls short of living a decent human life; for Nussbaum, a person who lacks capabilities falls short of living a decent life.</a:t>
            </a:r>
          </a:p>
          <a:p>
            <a:pPr>
              <a:lnSpc>
                <a:spcPct val="90000"/>
              </a:lnSpc>
            </a:pP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Political and economic institutions ought to facilitate and/or provide opportunities for people to exercise functions (Sen) or capabilities (Nussbaum). 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/>
              <a:t>Scope, Shape, and Currency</a:t>
            </a:r>
            <a:br>
              <a:rPr lang="en-US" sz="3200"/>
            </a:br>
            <a:r>
              <a:rPr lang="en-US" sz="3200"/>
              <a:t>of Capabilities Approaches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Scope:  Minimally these approaches cover all people.</a:t>
            </a:r>
          </a:p>
          <a:p>
            <a:pPr>
              <a:lnSpc>
                <a:spcPct val="90000"/>
              </a:lnSpc>
            </a:pP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Shape:  Capabilities approaches are based on hybrids of equality and sufficiency.</a:t>
            </a:r>
          </a:p>
          <a:p>
            <a:pPr>
              <a:lnSpc>
                <a:spcPct val="90000"/>
              </a:lnSpc>
            </a:pP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Currency:  Capabilities approaches distribute opportunities to exercise what it fundamentally means to be human (central functions or capabilities).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Types of Justice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lvl="2" eaLnBrk="1" hangingPunct="1">
              <a:lnSpc>
                <a:spcPct val="80000"/>
              </a:lnSpc>
            </a:pPr>
            <a:r>
              <a:rPr lang="en-US" dirty="0" smtClean="0"/>
              <a:t>Procedural justice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2400" dirty="0" smtClean="0"/>
              <a:t>Level playing field 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2400" dirty="0" smtClean="0"/>
              <a:t>Equality before the law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2400" dirty="0" smtClean="0"/>
              <a:t>Due process</a:t>
            </a:r>
          </a:p>
          <a:p>
            <a:pPr lvl="2" eaLnBrk="1" hangingPunct="1">
              <a:lnSpc>
                <a:spcPct val="80000"/>
              </a:lnSpc>
            </a:pPr>
            <a:r>
              <a:rPr lang="en-US" dirty="0" smtClean="0"/>
              <a:t>Distributive justice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2400" dirty="0" smtClean="0"/>
              <a:t>Equal opportunity 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2400" dirty="0" smtClean="0"/>
              <a:t>Desert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2400" dirty="0" smtClean="0"/>
              <a:t>Outcome based versions (patterned principles)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2400" dirty="0" smtClean="0"/>
              <a:t>Historical theories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2400" dirty="0" smtClean="0"/>
              <a:t>Rights theories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dirty="0" smtClean="0"/>
              <a:t>Compensatory justice</a:t>
            </a:r>
          </a:p>
          <a:p>
            <a:pPr lvl="2" eaLnBrk="1" hangingPunct="1">
              <a:lnSpc>
                <a:spcPct val="80000"/>
              </a:lnSpc>
            </a:pPr>
            <a:r>
              <a:rPr lang="en-US" dirty="0" smtClean="0"/>
              <a:t>Retributive justice</a:t>
            </a:r>
          </a:p>
          <a:p>
            <a:pPr lvl="2" eaLnBrk="1" hangingPunct="1">
              <a:lnSpc>
                <a:spcPct val="80000"/>
              </a:lnSpc>
            </a:pPr>
            <a:r>
              <a:rPr lang="en-US" dirty="0" smtClean="0"/>
              <a:t>Transitional justice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Rawls’s Social Contract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Links up moral choice (consent) and rational choice:  the original position and the veil of ignorance as a way to avoid the principles of justice being infected by self-interest</a:t>
            </a:r>
          </a:p>
          <a:p>
            <a:pPr eaLnBrk="1" hangingPunct="1">
              <a:lnSpc>
                <a:spcPct val="90000"/>
              </a:lnSpc>
            </a:pPr>
            <a:r>
              <a:rPr lang="en-US" u="sng" smtClean="0"/>
              <a:t>Hypothetical </a:t>
            </a:r>
            <a:r>
              <a:rPr lang="en-US" smtClean="0"/>
              <a:t>contract that identifies the most basic principles of justice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Such a contractarian approach could also be (and has been) used to justify utilitarianism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AU"/>
              <a:t>Rawls on the Just State</a:t>
            </a: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74320" fontAlgn="auto">
              <a:spcAft>
                <a:spcPts val="0"/>
              </a:spcAft>
              <a:defRPr/>
            </a:pPr>
            <a:r>
              <a:rPr lang="en-AU"/>
              <a:t>Justice as fairness</a:t>
            </a:r>
          </a:p>
          <a:p>
            <a:pPr marL="548640" lvl="1" indent="-182880" fontAlgn="auto">
              <a:spcAft>
                <a:spcPts val="0"/>
              </a:spcAft>
              <a:defRPr/>
            </a:pPr>
            <a:r>
              <a:rPr lang="en-AU"/>
              <a:t>A just society is one run on just principles</a:t>
            </a:r>
          </a:p>
          <a:p>
            <a:pPr marL="548640" lvl="1" indent="-182880" fontAlgn="auto">
              <a:spcAft>
                <a:spcPts val="0"/>
              </a:spcAft>
              <a:defRPr/>
            </a:pPr>
            <a:r>
              <a:rPr lang="en-AU"/>
              <a:t>A just society would be a fair society</a:t>
            </a:r>
          </a:p>
          <a:p>
            <a:pPr marL="548640" lvl="1" indent="-182880" fontAlgn="auto">
              <a:spcAft>
                <a:spcPts val="0"/>
              </a:spcAft>
              <a:defRPr/>
            </a:pPr>
            <a:r>
              <a:rPr lang="en-AU"/>
              <a:t>Fairness involves </a:t>
            </a:r>
            <a:r>
              <a:rPr lang="en-AU" i="1"/>
              <a:t>Distributive Justice</a:t>
            </a:r>
            <a:endParaRPr lang="en-AU"/>
          </a:p>
          <a:p>
            <a:pPr marL="822960" lvl="2" indent="-182880" fontAlgn="auto">
              <a:spcAft>
                <a:spcPts val="0"/>
              </a:spcAft>
              <a:buClr>
                <a:schemeClr val="accent3"/>
              </a:buClr>
              <a:defRPr/>
            </a:pPr>
            <a:r>
              <a:rPr lang="en-AU"/>
              <a:t>There is a fair distribution of primary social goods</a:t>
            </a:r>
          </a:p>
          <a:p>
            <a:pPr marL="1097280" lvl="3" indent="-182880" fontAlgn="auto">
              <a:spcAft>
                <a:spcPts val="0"/>
              </a:spcAft>
              <a:buClr>
                <a:schemeClr val="accent4"/>
              </a:buClr>
              <a:defRPr/>
            </a:pPr>
            <a:r>
              <a:rPr lang="en-AU" altLang="zh-CN">
                <a:ea typeface="宋体" charset="-122"/>
              </a:rPr>
              <a:t>wealth, </a:t>
            </a:r>
          </a:p>
          <a:p>
            <a:pPr marL="1097280" lvl="3" indent="-182880" fontAlgn="auto">
              <a:spcAft>
                <a:spcPts val="0"/>
              </a:spcAft>
              <a:buClr>
                <a:schemeClr val="accent4"/>
              </a:buClr>
              <a:defRPr/>
            </a:pPr>
            <a:r>
              <a:rPr lang="en-AU" altLang="zh-CN">
                <a:ea typeface="宋体" charset="-122"/>
              </a:rPr>
              <a:t>opportunities, </a:t>
            </a:r>
          </a:p>
          <a:p>
            <a:pPr marL="1097280" lvl="3" indent="-182880" fontAlgn="auto">
              <a:spcAft>
                <a:spcPts val="0"/>
              </a:spcAft>
              <a:buClr>
                <a:schemeClr val="accent4"/>
              </a:buClr>
              <a:defRPr/>
            </a:pPr>
            <a:r>
              <a:rPr lang="en-AU" altLang="zh-CN">
                <a:ea typeface="宋体" charset="-122"/>
              </a:rPr>
              <a:t>liberties and privileges, </a:t>
            </a:r>
          </a:p>
          <a:p>
            <a:pPr marL="1097280" lvl="3" indent="-182880" fontAlgn="auto">
              <a:spcAft>
                <a:spcPts val="0"/>
              </a:spcAft>
              <a:buClr>
                <a:schemeClr val="accent4"/>
              </a:buClr>
              <a:defRPr/>
            </a:pPr>
            <a:r>
              <a:rPr lang="en-AU"/>
              <a:t>bases of self respect (</a:t>
            </a:r>
            <a:r>
              <a:rPr lang="en-AU" altLang="zh-CN">
                <a:ea typeface="宋体" charset="-122"/>
              </a:rPr>
              <a:t>e.g. equality of political representation</a:t>
            </a:r>
            <a:r>
              <a:rPr lang="en-US" altLang="zh-CN">
                <a:ea typeface="宋体" charset="-122"/>
              </a:rPr>
              <a:t>)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Rawls’s Principles of Justice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Each person is to have an equal right to the most extensive total system of equal basic liberties compatible with a similar system of liberty for all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Social and economic inequalities are to be arranged so that they are both: (a) to the greatest benefit of the least advantaged (the difference principle) and (b) attached to offices and positions open to all under conditions of fair equality of opportunity</a:t>
            </a:r>
            <a:r>
              <a:rPr lang="en-US" sz="2000" smtClean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smtClean="0"/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The lexical ordering of the principles (the priority of liberty)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Utilitarianism, Rawls’s principles, egalitariansim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Desert: defined by the principles of justice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AU"/>
              <a:t>Rawls on the Just State</a:t>
            </a: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74320" fontAlgn="auto">
              <a:spcAft>
                <a:spcPts val="0"/>
              </a:spcAft>
              <a:defRPr/>
            </a:pPr>
            <a:r>
              <a:rPr lang="en-AU"/>
              <a:t>What is a Fair Society?</a:t>
            </a:r>
          </a:p>
          <a:p>
            <a:pPr marL="548640" lvl="1" indent="-182880" fontAlgn="auto">
              <a:spcAft>
                <a:spcPts val="0"/>
              </a:spcAft>
              <a:defRPr/>
            </a:pPr>
            <a:r>
              <a:rPr lang="en-AU" altLang="zh-CN">
                <a:ea typeface="宋体" charset="-122"/>
              </a:rPr>
              <a:t>Would a fair society would be one that any rational, self-interested person would want to join?</a:t>
            </a:r>
          </a:p>
          <a:p>
            <a:pPr marL="548640" lvl="1" indent="-182880" fontAlgn="auto">
              <a:spcAft>
                <a:spcPts val="0"/>
              </a:spcAft>
              <a:defRPr/>
            </a:pPr>
            <a:r>
              <a:rPr lang="en-AU">
                <a:ea typeface="宋体" charset="-122"/>
              </a:rPr>
              <a:t>Not quite. They will be biased to their own talents.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AU"/>
              <a:t>Rawls on the Just State</a:t>
            </a: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74320" fontAlgn="auto">
              <a:spcAft>
                <a:spcPts val="0"/>
              </a:spcAft>
              <a:defRPr/>
            </a:pPr>
            <a:r>
              <a:rPr lang="en-AU"/>
              <a:t>The Veil of Ignorance</a:t>
            </a:r>
          </a:p>
          <a:p>
            <a:pPr marL="548640" lvl="1" indent="-182880" fontAlgn="auto">
              <a:spcAft>
                <a:spcPts val="0"/>
              </a:spcAft>
              <a:defRPr/>
            </a:pPr>
            <a:r>
              <a:rPr lang="en-AU" altLang="zh-CN">
                <a:ea typeface="宋体" charset="-122"/>
              </a:rPr>
              <a:t>Suppose they chose from behind a </a:t>
            </a:r>
            <a:r>
              <a:rPr lang="en-AU" altLang="zh-CN" i="1">
                <a:ea typeface="宋体" charset="-122"/>
              </a:rPr>
              <a:t>Veil of Ignorance</a:t>
            </a:r>
            <a:r>
              <a:rPr lang="en-AU" altLang="zh-CN">
                <a:ea typeface="宋体" charset="-122"/>
              </a:rPr>
              <a:t> where </a:t>
            </a:r>
            <a:r>
              <a:rPr lang="en-AU">
                <a:ea typeface="宋体" charset="-122"/>
              </a:rPr>
              <a:t>they didn’t know what their talents were or where they would be placed in society?</a:t>
            </a:r>
          </a:p>
          <a:p>
            <a:pPr marL="548640" lvl="1" indent="-182880" fontAlgn="auto">
              <a:spcAft>
                <a:spcPts val="0"/>
              </a:spcAft>
              <a:defRPr/>
            </a:pPr>
            <a:r>
              <a:rPr lang="en-AU">
                <a:ea typeface="宋体" charset="-122"/>
              </a:rPr>
              <a:t>They would choose a society that would be fair to all because they’d have to live with their choice</a:t>
            </a:r>
          </a:p>
          <a:p>
            <a:pPr marL="548640" lvl="1" indent="-182880" fontAlgn="auto">
              <a:spcAft>
                <a:spcPts val="0"/>
              </a:spcAft>
              <a:defRPr/>
            </a:pPr>
            <a:r>
              <a:rPr lang="en-AU">
                <a:ea typeface="宋体" charset="-122"/>
              </a:rPr>
              <a:t>So, a fair society is </a:t>
            </a:r>
            <a:r>
              <a:rPr lang="en-AU" altLang="zh-CN">
                <a:ea typeface="宋体" charset="-122"/>
              </a:rPr>
              <a:t>one that any rational, self-interested person behind the veil of ignorance would want to join</a:t>
            </a:r>
            <a:endParaRPr lang="en-AU">
              <a:ea typeface="宋体" charset="-122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15</TotalTime>
  <Words>1067</Words>
  <Application>Microsoft Office PowerPoint</Application>
  <PresentationFormat>On-screen Show (4:3)</PresentationFormat>
  <Paragraphs>141</Paragraphs>
  <Slides>22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Trek</vt:lpstr>
      <vt:lpstr>Theories of justice</vt:lpstr>
      <vt:lpstr>Some Theories of Justice</vt:lpstr>
      <vt:lpstr>Types of Justice</vt:lpstr>
      <vt:lpstr>Rawls’s Social Contract</vt:lpstr>
      <vt:lpstr>Rawls on the Just State</vt:lpstr>
      <vt:lpstr>Slide 6</vt:lpstr>
      <vt:lpstr>Rawls’s Principles of Justice</vt:lpstr>
      <vt:lpstr>Rawls on the Just State</vt:lpstr>
      <vt:lpstr>Rawls on the Just State</vt:lpstr>
      <vt:lpstr>Rawls on the Just State</vt:lpstr>
      <vt:lpstr>Rawls on the Just State</vt:lpstr>
      <vt:lpstr>Critiques of Social Contract Theories</vt:lpstr>
      <vt:lpstr>Minimal State (Entitlement) Theory: Robert Nozick</vt:lpstr>
      <vt:lpstr>Nozick’s Entitlement Theory</vt:lpstr>
      <vt:lpstr>3 Principles</vt:lpstr>
      <vt:lpstr>Historical vs. End-Result Principles</vt:lpstr>
      <vt:lpstr>Ambition vs. Endowment</vt:lpstr>
      <vt:lpstr>Intuitive argument for the entitlement theory</vt:lpstr>
      <vt:lpstr>Amartya Sen: “Development as Freedom” </vt:lpstr>
      <vt:lpstr>Martha Nussbaum: “Capabilities Approach”</vt:lpstr>
      <vt:lpstr>Sen’s and Nussbaum’s  Capabilities Approaches</vt:lpstr>
      <vt:lpstr>Scope, Shape, and Currency of Capabilities Approaches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Theories of justice</dc:title>
  <dc:creator>GEO-MAIN</dc:creator>
  <cp:lastModifiedBy>Tapasree</cp:lastModifiedBy>
  <cp:revision>3</cp:revision>
  <dcterms:created xsi:type="dcterms:W3CDTF">2017-08-22T05:39:15Z</dcterms:created>
  <dcterms:modified xsi:type="dcterms:W3CDTF">2018-02-04T05:41:07Z</dcterms:modified>
</cp:coreProperties>
</file>