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57" r:id="rId3"/>
    <p:sldId id="265" r:id="rId4"/>
    <p:sldId id="258" r:id="rId5"/>
    <p:sldId id="275" r:id="rId6"/>
    <p:sldId id="260" r:id="rId7"/>
    <p:sldId id="261" r:id="rId8"/>
    <p:sldId id="262" r:id="rId9"/>
    <p:sldId id="263" r:id="rId10"/>
    <p:sldId id="268" r:id="rId11"/>
    <p:sldId id="274" r:id="rId12"/>
    <p:sldId id="272" r:id="rId13"/>
    <p:sldId id="273" r:id="rId14"/>
    <p:sldId id="267"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36" y="-17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D4082-E217-4CDF-929A-C09300664858}" type="datetimeFigureOut">
              <a:rPr lang="en-IN" smtClean="0"/>
              <a:pPr/>
              <a:t>2/4/2018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042C65-9CB5-43AC-8ABD-47A8444552E5}" type="slidenum">
              <a:rPr lang="en-IN" smtClean="0"/>
              <a:pPr/>
              <a:t>‹#›</a:t>
            </a:fld>
            <a:endParaRPr lang="en-IN"/>
          </a:p>
        </p:txBody>
      </p:sp>
    </p:spTree>
    <p:extLst>
      <p:ext uri="{BB962C8B-B14F-4D97-AF65-F5344CB8AC3E}">
        <p14:creationId xmlns:p14="http://schemas.microsoft.com/office/powerpoint/2010/main" xmlns="" val="382779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A042C65-9CB5-43AC-8ABD-47A8444552E5}" type="slidenum">
              <a:rPr lang="en-IN" smtClean="0"/>
              <a:pPr/>
              <a:t>10</a:t>
            </a:fld>
            <a:endParaRPr lang="en-IN"/>
          </a:p>
        </p:txBody>
      </p:sp>
    </p:spTree>
    <p:extLst>
      <p:ext uri="{BB962C8B-B14F-4D97-AF65-F5344CB8AC3E}">
        <p14:creationId xmlns:p14="http://schemas.microsoft.com/office/powerpoint/2010/main" xmlns="" val="229391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6DDCC4D-3064-4C73-B5B5-12F4FB5F2A82}" type="datetimeFigureOut">
              <a:rPr lang="en-IN" smtClean="0"/>
              <a:pPr/>
              <a:t>2/4/2018</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235CE400-D7E7-4FEB-BB62-7EA58F4C70FA}"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DDCC4D-3064-4C73-B5B5-12F4FB5F2A82}" type="datetimeFigureOut">
              <a:rPr lang="en-IN" smtClean="0"/>
              <a:pPr/>
              <a:t>2/4/2018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DDCC4D-3064-4C73-B5B5-12F4FB5F2A82}" type="datetimeFigureOut">
              <a:rPr lang="en-IN" smtClean="0"/>
              <a:pPr/>
              <a:t>2/4/2018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DDCC4D-3064-4C73-B5B5-12F4FB5F2A82}" type="datetimeFigureOut">
              <a:rPr lang="en-IN" smtClean="0"/>
              <a:pPr/>
              <a:t>2/4/2018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DDCC4D-3064-4C73-B5B5-12F4FB5F2A82}" type="datetimeFigureOut">
              <a:rPr lang="en-IN" smtClean="0"/>
              <a:pPr/>
              <a:t>2/4/2018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235CE400-D7E7-4FEB-BB62-7EA58F4C70FA}"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DDCC4D-3064-4C73-B5B5-12F4FB5F2A82}" type="datetimeFigureOut">
              <a:rPr lang="en-IN" smtClean="0"/>
              <a:pPr/>
              <a:t>2/4/2018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6DDCC4D-3064-4C73-B5B5-12F4FB5F2A82}" type="datetimeFigureOut">
              <a:rPr lang="en-IN" smtClean="0"/>
              <a:pPr/>
              <a:t>2/4/2018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DDCC4D-3064-4C73-B5B5-12F4FB5F2A82}" type="datetimeFigureOut">
              <a:rPr lang="en-IN" smtClean="0"/>
              <a:pPr/>
              <a:t>2/4/2018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DCC4D-3064-4C73-B5B5-12F4FB5F2A82}" type="datetimeFigureOut">
              <a:rPr lang="en-IN" smtClean="0"/>
              <a:pPr/>
              <a:t>2/4/2018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DDCC4D-3064-4C73-B5B5-12F4FB5F2A82}" type="datetimeFigureOut">
              <a:rPr lang="en-IN" smtClean="0"/>
              <a:pPr/>
              <a:t>2/4/2018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DDCC4D-3064-4C73-B5B5-12F4FB5F2A82}" type="datetimeFigureOut">
              <a:rPr lang="en-IN" smtClean="0"/>
              <a:pPr/>
              <a:t>2/4/2018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35CE400-D7E7-4FEB-BB62-7EA58F4C70F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DDCC4D-3064-4C73-B5B5-12F4FB5F2A82}" type="datetimeFigureOut">
              <a:rPr lang="en-IN" smtClean="0"/>
              <a:pPr/>
              <a:t>2/4/2018</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5CE400-D7E7-4FEB-BB62-7EA58F4C70FA}"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229600" cy="1828800"/>
          </a:xfrm>
        </p:spPr>
        <p:txBody>
          <a:bodyPr>
            <a:normAutofit/>
          </a:bodyPr>
          <a:lstStyle/>
          <a:p>
            <a:pPr algn="ctr"/>
            <a:r>
              <a:rPr lang="en-US" sz="3200" dirty="0" smtClean="0">
                <a:solidFill>
                  <a:srgbClr val="C00000"/>
                </a:solidFill>
                <a:latin typeface="Algerian" panose="04020705040A02060702" pitchFamily="82" charset="0"/>
              </a:rPr>
              <a:t>PowerPoint Presentation On </a:t>
            </a:r>
            <a:r>
              <a:rPr lang="en-US" sz="3200" i="1" dirty="0" smtClean="0">
                <a:solidFill>
                  <a:srgbClr val="C00000"/>
                </a:solidFill>
                <a:latin typeface="Algerian" panose="04020705040A02060702" pitchFamily="82" charset="0"/>
              </a:rPr>
              <a:t/>
            </a:r>
            <a:br>
              <a:rPr lang="en-US" sz="3200" i="1" dirty="0" smtClean="0">
                <a:solidFill>
                  <a:srgbClr val="C00000"/>
                </a:solidFill>
                <a:latin typeface="Algerian" panose="04020705040A02060702" pitchFamily="82" charset="0"/>
              </a:rPr>
            </a:br>
            <a:r>
              <a:rPr lang="en-US" sz="3200" i="1" dirty="0" smtClean="0">
                <a:solidFill>
                  <a:srgbClr val="C00000"/>
                </a:solidFill>
                <a:latin typeface="Algerian" panose="04020705040A02060702" pitchFamily="82" charset="0"/>
              </a:rPr>
              <a:t>Shooting an Elephant</a:t>
            </a:r>
            <a:r>
              <a:rPr lang="en-US" sz="3200" dirty="0" smtClean="0">
                <a:solidFill>
                  <a:srgbClr val="C00000"/>
                </a:solidFill>
                <a:latin typeface="Algerian" panose="04020705040A02060702" pitchFamily="82" charset="0"/>
              </a:rPr>
              <a:t> </a:t>
            </a:r>
            <a:endParaRPr lang="en-IN" sz="3200" dirty="0">
              <a:solidFill>
                <a:srgbClr val="C00000"/>
              </a:solidFill>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2800" dirty="0" smtClean="0">
                <a:solidFill>
                  <a:schemeClr val="tx1"/>
                </a:solidFill>
                <a:latin typeface="Algerian" panose="04020705040A02060702" pitchFamily="82" charset="0"/>
              </a:rPr>
              <a:t>Prepared for the Students of Part II</a:t>
            </a:r>
            <a:endParaRPr lang="en-IN" sz="2800" dirty="0">
              <a:solidFill>
                <a:schemeClr val="tx1"/>
              </a:solidFill>
              <a:latin typeface="Algerian" panose="04020705040A02060702" pitchFamily="82" charset="0"/>
            </a:endParaRPr>
          </a:p>
        </p:txBody>
      </p:sp>
    </p:spTree>
    <p:extLst>
      <p:ext uri="{BB962C8B-B14F-4D97-AF65-F5344CB8AC3E}">
        <p14:creationId xmlns:p14="http://schemas.microsoft.com/office/powerpoint/2010/main" xmlns="" val="32338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Violent Act of the Rampaging Elephant</a:t>
            </a:r>
            <a:endParaRPr lang="en-IN"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 y="1447800"/>
            <a:ext cx="9144000" cy="5410200"/>
          </a:xfrm>
        </p:spPr>
      </p:pic>
    </p:spTree>
    <p:extLst>
      <p:ext uri="{BB962C8B-B14F-4D97-AF65-F5344CB8AC3E}">
        <p14:creationId xmlns:p14="http://schemas.microsoft.com/office/powerpoint/2010/main" xmlns="" val="993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US" dirty="0" smtClean="0"/>
              <a:t>‘…peacefully eating, the elephant looked no more dangerous than a cow’</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600" y="1905000"/>
            <a:ext cx="8001000" cy="4572000"/>
          </a:xfrm>
        </p:spPr>
      </p:pic>
    </p:spTree>
    <p:extLst>
      <p:ext uri="{BB962C8B-B14F-4D97-AF65-F5344CB8AC3E}">
        <p14:creationId xmlns:p14="http://schemas.microsoft.com/office/powerpoint/2010/main" xmlns="" val="17092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of Imperial  Mission</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14400" y="1676400"/>
            <a:ext cx="7543800" cy="4648200"/>
          </a:xfrm>
        </p:spPr>
      </p:pic>
    </p:spTree>
    <p:extLst>
      <p:ext uri="{BB962C8B-B14F-4D97-AF65-F5344CB8AC3E}">
        <p14:creationId xmlns:p14="http://schemas.microsoft.com/office/powerpoint/2010/main" xmlns="" val="15207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is Done</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43000" y="1752600"/>
            <a:ext cx="6858000" cy="4419600"/>
          </a:xfrm>
        </p:spPr>
      </p:pic>
    </p:spTree>
    <p:extLst>
      <p:ext uri="{BB962C8B-B14F-4D97-AF65-F5344CB8AC3E}">
        <p14:creationId xmlns:p14="http://schemas.microsoft.com/office/powerpoint/2010/main" xmlns="" val="17299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Theatre of Killing </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371600"/>
            <a:ext cx="9144000" cy="5486399"/>
          </a:xfrm>
        </p:spPr>
      </p:pic>
    </p:spTree>
    <p:extLst>
      <p:ext uri="{BB962C8B-B14F-4D97-AF65-F5344CB8AC3E}">
        <p14:creationId xmlns:p14="http://schemas.microsoft.com/office/powerpoint/2010/main" xmlns="" val="25363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Use of Symbols and Motifs</a:t>
            </a:r>
            <a:endParaRPr lang="en-IN" b="1" dirty="0">
              <a:solidFill>
                <a:schemeClr val="tx1"/>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 Policeman : As a police officer, Orwell’s presence holds symbolic power in Burmese society.</a:t>
            </a:r>
          </a:p>
          <a:p>
            <a:r>
              <a:rPr lang="en-US" dirty="0" smtClean="0"/>
              <a:t>The tortured body: The image of the naked, scarred buttocks of a prisoner represents the power structure dominant in the Geographical domain referred to. </a:t>
            </a:r>
          </a:p>
          <a:p>
            <a:r>
              <a:rPr lang="en-US" dirty="0" smtClean="0"/>
              <a:t>The Elephant : The rampaging elephant is a symbol of Burmese society , uncontrollable and violent , making itself known by jeers and humiliation.</a:t>
            </a:r>
          </a:p>
          <a:p>
            <a:r>
              <a:rPr lang="en-US" dirty="0" smtClean="0"/>
              <a:t>The Crowd:  As a motif the crowd reflects the eyes of Burmese society, closely observing their colonizers.</a:t>
            </a:r>
            <a:endParaRPr lang="en-IN" dirty="0"/>
          </a:p>
        </p:txBody>
      </p:sp>
    </p:spTree>
    <p:extLst>
      <p:ext uri="{BB962C8B-B14F-4D97-AF65-F5344CB8AC3E}">
        <p14:creationId xmlns:p14="http://schemas.microsoft.com/office/powerpoint/2010/main" xmlns="" val="9052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Allegory</a:t>
            </a:r>
            <a:endParaRPr lang="en-IN" b="1" dirty="0">
              <a:solidFill>
                <a:schemeClr val="tx1"/>
              </a:solidFill>
            </a:endParaRPr>
          </a:p>
        </p:txBody>
      </p:sp>
      <p:sp>
        <p:nvSpPr>
          <p:cNvPr id="3" name="Content Placeholder 2"/>
          <p:cNvSpPr>
            <a:spLocks noGrp="1"/>
          </p:cNvSpPr>
          <p:nvPr>
            <p:ph idx="1"/>
          </p:nvPr>
        </p:nvSpPr>
        <p:spPr/>
        <p:txBody>
          <a:bodyPr/>
          <a:lstStyle/>
          <a:p>
            <a:r>
              <a:rPr lang="en-US" dirty="0" smtClean="0"/>
              <a:t>The Act of Shooting the Elephant: The shooting of the elephant functions as an allegory for the British colonial project in Burma. Orwell psychological dilemma before killing the elephant represents the guilt of attempting to command over an entire culture and society. </a:t>
            </a:r>
            <a:endParaRPr lang="en-IN" dirty="0"/>
          </a:p>
        </p:txBody>
      </p:sp>
    </p:spTree>
    <p:extLst>
      <p:ext uri="{BB962C8B-B14F-4D97-AF65-F5344CB8AC3E}">
        <p14:creationId xmlns:p14="http://schemas.microsoft.com/office/powerpoint/2010/main" xmlns="" val="7056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2"/>
            <a:ext cx="9144000" cy="4108938"/>
          </a:xfrm>
        </p:spPr>
        <p:txBody>
          <a:bodyPr>
            <a:normAutofit/>
          </a:bodyPr>
          <a:lstStyle/>
          <a:p>
            <a:r>
              <a:rPr lang="en-US" b="1" i="1" dirty="0" smtClean="0">
                <a:solidFill>
                  <a:schemeClr val="tx1"/>
                </a:solidFill>
              </a:rPr>
              <a:t/>
            </a:r>
            <a:br>
              <a:rPr lang="en-US" b="1" i="1" dirty="0" smtClean="0">
                <a:solidFill>
                  <a:schemeClr val="tx1"/>
                </a:solidFill>
              </a:rPr>
            </a:br>
            <a:r>
              <a:rPr lang="en-US" b="1" i="1" dirty="0">
                <a:solidFill>
                  <a:schemeClr val="tx1"/>
                </a:solidFill>
              </a:rPr>
              <a:t/>
            </a:r>
            <a:br>
              <a:rPr lang="en-US" b="1" i="1" dirty="0">
                <a:solidFill>
                  <a:schemeClr val="tx1"/>
                </a:solidFill>
              </a:rPr>
            </a:br>
            <a:r>
              <a:rPr lang="en-US" b="1" i="1" dirty="0" smtClean="0">
                <a:solidFill>
                  <a:schemeClr val="tx1"/>
                </a:solidFill>
              </a:rPr>
              <a:t/>
            </a:r>
            <a:br>
              <a:rPr lang="en-US" b="1" i="1" dirty="0" smtClean="0">
                <a:solidFill>
                  <a:schemeClr val="tx1"/>
                </a:solidFill>
              </a:rPr>
            </a:br>
            <a:r>
              <a:rPr lang="en-US" b="1" i="1" dirty="0">
                <a:solidFill>
                  <a:schemeClr val="tx1"/>
                </a:solidFill>
              </a:rPr>
              <a:t/>
            </a:r>
            <a:br>
              <a:rPr lang="en-US" b="1" i="1" dirty="0">
                <a:solidFill>
                  <a:schemeClr val="tx1"/>
                </a:solidFill>
              </a:rPr>
            </a:br>
            <a:r>
              <a:rPr lang="en-US" b="1" i="1" dirty="0" smtClean="0">
                <a:solidFill>
                  <a:schemeClr val="tx1"/>
                </a:solidFill>
              </a:rPr>
              <a:t/>
            </a:r>
            <a:br>
              <a:rPr lang="en-US" b="1" i="1" dirty="0" smtClean="0">
                <a:solidFill>
                  <a:schemeClr val="tx1"/>
                </a:solidFill>
              </a:rPr>
            </a:br>
            <a:r>
              <a:rPr lang="en-US" b="1" i="1" dirty="0" smtClean="0">
                <a:solidFill>
                  <a:schemeClr val="tx1"/>
                </a:solidFill>
                <a:latin typeface="Bodoni MT Black" panose="02070A03080606020203" pitchFamily="18" charset="0"/>
              </a:rPr>
              <a:t>Thank You</a:t>
            </a:r>
          </a:p>
        </p:txBody>
      </p:sp>
      <p:sp>
        <p:nvSpPr>
          <p:cNvPr id="3" name="Content Placeholder 2"/>
          <p:cNvSpPr>
            <a:spLocks noGrp="1"/>
          </p:cNvSpPr>
          <p:nvPr>
            <p:ph idx="1"/>
          </p:nvPr>
        </p:nvSpPr>
        <p:spPr>
          <a:xfrm>
            <a:off x="301752" y="1447800"/>
            <a:ext cx="8503920" cy="4651248"/>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p:txBody>
      </p:sp>
    </p:spTree>
    <p:extLst>
      <p:ext uri="{BB962C8B-B14F-4D97-AF65-F5344CB8AC3E}">
        <p14:creationId xmlns:p14="http://schemas.microsoft.com/office/powerpoint/2010/main" xmlns="" val="39640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endParaRPr lang="en-IN" dirty="0"/>
          </a:p>
        </p:txBody>
      </p:sp>
      <p:sp>
        <p:nvSpPr>
          <p:cNvPr id="2" name="Content Placeholder 1"/>
          <p:cNvSpPr>
            <a:spLocks noGrp="1"/>
          </p:cNvSpPr>
          <p:nvPr>
            <p:ph idx="1"/>
          </p:nvPr>
        </p:nvSpPr>
        <p:spPr/>
        <p:txBody>
          <a:bodyPr/>
          <a:lstStyle/>
          <a:p>
            <a:endParaRPr lang="en-US" dirty="0" smtClean="0"/>
          </a:p>
          <a:p>
            <a:pPr marL="109728"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304800" y="457200"/>
            <a:ext cx="7924615" cy="66171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dirty="0" smtClean="0">
                <a:ln w="11430"/>
                <a:solidFill>
                  <a:schemeClr val="bg1"/>
                </a:solidFill>
                <a:effectLst>
                  <a:outerShdw blurRad="50800" dist="39000" dir="5460000" algn="tl">
                    <a:srgbClr val="000000">
                      <a:alpha val="38000"/>
                    </a:srgbClr>
                  </a:outerShdw>
                </a:effectLst>
              </a:rPr>
              <a:t>Shooting an Elephant</a:t>
            </a:r>
          </a:p>
          <a:p>
            <a:endParaRPr lang="en-US" sz="3600" b="1" dirty="0" smtClean="0">
              <a:ln w="11430"/>
              <a:solidFill>
                <a:srgbClr val="C00000"/>
              </a:solidFill>
              <a:effectLst>
                <a:outerShdw blurRad="50800" dist="39000" dir="5460000" algn="tl">
                  <a:srgbClr val="000000">
                    <a:alpha val="38000"/>
                  </a:srgbClr>
                </a:outerShdw>
              </a:effectLst>
              <a:latin typeface="Bodoni MT Black" panose="02070A03080606020203" pitchFamily="18" charset="0"/>
            </a:endParaRPr>
          </a:p>
          <a:p>
            <a:pPr>
              <a:lnSpc>
                <a:spcPct val="150000"/>
              </a:lnSpc>
            </a:pPr>
            <a:r>
              <a:rPr lang="en-US" sz="3600" b="1" dirty="0" smtClean="0">
                <a:ln w="11430"/>
                <a:solidFill>
                  <a:schemeClr val="bg1"/>
                </a:solidFill>
                <a:effectLst>
                  <a:outerShdw blurRad="50800" dist="39000" dir="5460000" algn="tl">
                    <a:srgbClr val="000000">
                      <a:alpha val="38000"/>
                    </a:srgbClr>
                  </a:outerShdw>
                </a:effectLst>
                <a:latin typeface="Bodoni MT Black" panose="02070A03080606020203" pitchFamily="18" charset="0"/>
              </a:rPr>
              <a:t>Author : George Orwell</a:t>
            </a:r>
          </a:p>
          <a:p>
            <a:pPr>
              <a:lnSpc>
                <a:spcPct val="150000"/>
              </a:lnSpc>
            </a:pPr>
            <a:r>
              <a:rPr lang="en-US" sz="3600" b="1" dirty="0" smtClean="0">
                <a:ln w="11430"/>
                <a:solidFill>
                  <a:schemeClr val="bg1"/>
                </a:solidFill>
                <a:effectLst>
                  <a:outerShdw blurRad="50800" dist="39000" dir="5460000" algn="tl">
                    <a:srgbClr val="000000">
                      <a:alpha val="38000"/>
                    </a:srgbClr>
                  </a:outerShdw>
                </a:effectLst>
                <a:latin typeface="Bodoni MT Black" panose="02070A03080606020203" pitchFamily="18" charset="0"/>
              </a:rPr>
              <a:t>Genre : Essay</a:t>
            </a:r>
          </a:p>
          <a:p>
            <a:pPr>
              <a:lnSpc>
                <a:spcPct val="150000"/>
              </a:lnSpc>
            </a:pPr>
            <a:r>
              <a:rPr lang="en-US" sz="3600" b="1" dirty="0" smtClean="0">
                <a:ln w="11430"/>
                <a:solidFill>
                  <a:schemeClr val="bg1"/>
                </a:solidFill>
                <a:effectLst>
                  <a:outerShdw blurRad="50800" dist="39000" dir="5460000" algn="tl">
                    <a:srgbClr val="000000">
                      <a:alpha val="38000"/>
                    </a:srgbClr>
                  </a:outerShdw>
                </a:effectLst>
                <a:latin typeface="Bodoni MT Black" panose="02070A03080606020203" pitchFamily="18" charset="0"/>
              </a:rPr>
              <a:t>Published in : New Writing</a:t>
            </a:r>
          </a:p>
          <a:p>
            <a:pPr>
              <a:lnSpc>
                <a:spcPct val="150000"/>
              </a:lnSpc>
            </a:pPr>
            <a:r>
              <a:rPr lang="en-US" sz="3600" b="1" dirty="0" smtClean="0">
                <a:ln w="11430"/>
                <a:solidFill>
                  <a:schemeClr val="bg1"/>
                </a:solidFill>
                <a:effectLst>
                  <a:outerShdw blurRad="50800" dist="39000" dir="5460000" algn="tl">
                    <a:srgbClr val="000000">
                      <a:alpha val="38000"/>
                    </a:srgbClr>
                  </a:outerShdw>
                </a:effectLst>
                <a:latin typeface="Bodoni MT Black" panose="02070A03080606020203" pitchFamily="18" charset="0"/>
              </a:rPr>
              <a:t>Year of Publication: 1936</a:t>
            </a:r>
          </a:p>
          <a:p>
            <a:pPr algn="ctr"/>
            <a:endParaRPr lang="en-US" sz="4400" b="1" dirty="0" smtClean="0">
              <a:ln w="11430"/>
              <a:solidFill>
                <a:srgbClr val="C00000"/>
              </a:solidFill>
              <a:effectLst>
                <a:outerShdw blurRad="50800" dist="39000" dir="5460000" algn="tl">
                  <a:srgbClr val="000000">
                    <a:alpha val="38000"/>
                  </a:srgbClr>
                </a:outerShdw>
              </a:effectLst>
            </a:endParaRPr>
          </a:p>
          <a:p>
            <a:pPr algn="ctr"/>
            <a:endParaRPr lang="en-IN"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2960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ircle(in)">
                                      <p:cBhvr>
                                        <p:cTn id="12" dur="2000"/>
                                        <p:tgtEl>
                                          <p:spTgt spid="8">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heel(1)">
                                      <p:cBhvr>
                                        <p:cTn id="15" dur="2000"/>
                                        <p:tgtEl>
                                          <p:spTgt spid="8">
                                            <p:txEl>
                                              <p:pRg st="3" end="3"/>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heel(1)">
                                      <p:cBhvr>
                                        <p:cTn id="18" dur="2000"/>
                                        <p:tgtEl>
                                          <p:spTgt spid="8">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wheel(1)">
                                      <p:cBhvr>
                                        <p:cTn id="21"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List of Characters</a:t>
            </a:r>
            <a:endParaRPr lang="en-IN" dirty="0">
              <a:solidFill>
                <a:schemeClr val="tx1"/>
              </a:solidFill>
            </a:endParaRPr>
          </a:p>
        </p:txBody>
      </p:sp>
      <p:sp>
        <p:nvSpPr>
          <p:cNvPr id="2" name="Content Placeholder 1"/>
          <p:cNvSpPr>
            <a:spLocks noGrp="1"/>
          </p:cNvSpPr>
          <p:nvPr>
            <p:ph idx="1"/>
          </p:nvPr>
        </p:nvSpPr>
        <p:spPr/>
        <p:txBody>
          <a:bodyPr>
            <a:normAutofit lnSpcReduction="10000"/>
          </a:bodyPr>
          <a:lstStyle/>
          <a:p>
            <a:r>
              <a:rPr lang="en-US" dirty="0" smtClean="0"/>
              <a:t>George Orwell: Holds the central role being a police officer who despises the British imperial project in Burma in , sides with the Burmese, yet attempts to prove his authority to the Burmese.</a:t>
            </a:r>
          </a:p>
          <a:p>
            <a:r>
              <a:rPr lang="en-US" dirty="0" smtClean="0"/>
              <a:t>The sub-inspector: A Burmese policeman who answers to Orwell . He’s waiting for Orwell at the bazaar where the elephant has been rampaging.</a:t>
            </a:r>
          </a:p>
          <a:p>
            <a:r>
              <a:rPr lang="en-US" dirty="0" smtClean="0"/>
              <a:t>The Dead Man: A body trampled into mud by the rampaging elephant.  </a:t>
            </a:r>
            <a:endParaRPr lang="en-IN" dirty="0"/>
          </a:p>
        </p:txBody>
      </p:sp>
    </p:spTree>
    <p:extLst>
      <p:ext uri="{BB962C8B-B14F-4D97-AF65-F5344CB8AC3E}">
        <p14:creationId xmlns:p14="http://schemas.microsoft.com/office/powerpoint/2010/main" xmlns="" val="137543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Themes</a:t>
            </a:r>
            <a:endParaRPr lang="en-IN" dirty="0"/>
          </a:p>
        </p:txBody>
      </p:sp>
      <p:sp>
        <p:nvSpPr>
          <p:cNvPr id="2" name="Content Placeholder 1"/>
          <p:cNvSpPr>
            <a:spLocks noGrp="1"/>
          </p:cNvSpPr>
          <p:nvPr>
            <p:ph idx="1"/>
          </p:nvPr>
        </p:nvSpPr>
        <p:spPr/>
        <p:txBody>
          <a:bodyPr/>
          <a:lstStyle/>
          <a:p>
            <a:r>
              <a:rPr lang="en-US" dirty="0" smtClean="0"/>
              <a:t>Imperialism</a:t>
            </a:r>
          </a:p>
          <a:p>
            <a:r>
              <a:rPr lang="en-US" dirty="0" smtClean="0"/>
              <a:t>Colonial Discourse</a:t>
            </a:r>
          </a:p>
          <a:p>
            <a:r>
              <a:rPr lang="en-US" dirty="0" smtClean="0"/>
              <a:t>Representation</a:t>
            </a:r>
          </a:p>
          <a:p>
            <a:r>
              <a:rPr lang="en-US" dirty="0" smtClean="0"/>
              <a:t>Identity Politics</a:t>
            </a:r>
          </a:p>
          <a:p>
            <a:r>
              <a:rPr lang="en-US" dirty="0" smtClean="0"/>
              <a:t>White Man’s Burden</a:t>
            </a:r>
          </a:p>
          <a:p>
            <a:r>
              <a:rPr lang="en-US" dirty="0" smtClean="0"/>
              <a:t>Mimicry</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9308"/>
            <a:ext cx="9524999" cy="6858000"/>
          </a:xfrm>
          <a:prstGeom prst="rect">
            <a:avLst/>
          </a:prstGeom>
        </p:spPr>
      </p:pic>
      <p:sp>
        <p:nvSpPr>
          <p:cNvPr id="5" name="Rectangle 4"/>
          <p:cNvSpPr/>
          <p:nvPr/>
        </p:nvSpPr>
        <p:spPr>
          <a:xfrm>
            <a:off x="0" y="152400"/>
            <a:ext cx="6934200" cy="569386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a:p>
            <a:r>
              <a:rPr lang="en-US" sz="4400" b="1" cap="none" spc="0" dirty="0" smtClean="0">
                <a:ln w="11430"/>
                <a:solidFill>
                  <a:schemeClr val="bg1"/>
                </a:solidFill>
                <a:effectLst>
                  <a:outerShdw blurRad="50800" dist="39000" dir="5460000" algn="tl">
                    <a:srgbClr val="000000">
                      <a:alpha val="38000"/>
                    </a:srgbClr>
                  </a:outerShdw>
                </a:effectLst>
                <a:latin typeface="Algerian" panose="04020705040A02060702" pitchFamily="82" charset="0"/>
              </a:rPr>
              <a:t>   Themes</a:t>
            </a:r>
          </a:p>
          <a:p>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a:p>
            <a:pPr marL="571500" indent="-571500">
              <a:buFont typeface="Arial" panose="020B0604020202020204" pitchFamily="34" charset="0"/>
              <a:buChar char="•"/>
            </a:pPr>
            <a:r>
              <a:rPr lang="en-US" sz="4000" b="1" dirty="0" smtClean="0">
                <a:ln w="11430"/>
                <a:solidFill>
                  <a:srgbClr val="FFC000"/>
                </a:solidFill>
                <a:effectLst>
                  <a:outerShdw blurRad="50800" dist="39000" dir="5460000" algn="tl">
                    <a:srgbClr val="000000">
                      <a:alpha val="38000"/>
                    </a:srgbClr>
                  </a:outerShdw>
                </a:effectLst>
                <a:latin typeface="Algerian" panose="04020705040A02060702" pitchFamily="82" charset="0"/>
              </a:rPr>
              <a:t>Imperialism</a:t>
            </a:r>
          </a:p>
          <a:p>
            <a:pPr marL="571500" indent="-571500">
              <a:buFont typeface="Arial" panose="020B0604020202020204" pitchFamily="34" charset="0"/>
              <a:buChar char="•"/>
            </a:pPr>
            <a:r>
              <a:rPr lang="en-US" sz="4000" b="1" dirty="0" smtClean="0">
                <a:ln w="11430"/>
                <a:solidFill>
                  <a:srgbClr val="FFC000"/>
                </a:solidFill>
                <a:effectLst>
                  <a:outerShdw blurRad="50800" dist="39000" dir="5460000" algn="tl">
                    <a:srgbClr val="000000">
                      <a:alpha val="38000"/>
                    </a:srgbClr>
                  </a:outerShdw>
                </a:effectLst>
                <a:latin typeface="Algerian" panose="04020705040A02060702" pitchFamily="82" charset="0"/>
              </a:rPr>
              <a:t>Colonial Discourses</a:t>
            </a:r>
          </a:p>
          <a:p>
            <a:pPr marL="571500" indent="-571500">
              <a:buFont typeface="Arial" panose="020B0604020202020204" pitchFamily="34" charset="0"/>
              <a:buChar char="•"/>
            </a:pPr>
            <a:r>
              <a:rPr lang="en-US" sz="4000" b="1" dirty="0" smtClean="0">
                <a:ln w="11430"/>
                <a:solidFill>
                  <a:srgbClr val="FFC000"/>
                </a:solidFill>
                <a:effectLst>
                  <a:outerShdw blurRad="50800" dist="39000" dir="5460000" algn="tl">
                    <a:srgbClr val="000000">
                      <a:alpha val="38000"/>
                    </a:srgbClr>
                  </a:outerShdw>
                </a:effectLst>
                <a:latin typeface="Algerian" panose="04020705040A02060702" pitchFamily="82" charset="0"/>
              </a:rPr>
              <a:t>Representation</a:t>
            </a:r>
          </a:p>
          <a:p>
            <a:pPr marL="571500" indent="-571500">
              <a:buFont typeface="Arial" panose="020B0604020202020204" pitchFamily="34" charset="0"/>
              <a:buChar char="•"/>
            </a:pPr>
            <a:r>
              <a:rPr lang="en-US" sz="4000" b="1" cap="none" spc="0" dirty="0" smtClean="0">
                <a:ln w="11430"/>
                <a:solidFill>
                  <a:srgbClr val="FFC000"/>
                </a:solidFill>
                <a:effectLst>
                  <a:outerShdw blurRad="50800" dist="39000" dir="5460000" algn="tl">
                    <a:srgbClr val="000000">
                      <a:alpha val="38000"/>
                    </a:srgbClr>
                  </a:outerShdw>
                </a:effectLst>
                <a:latin typeface="Algerian" panose="04020705040A02060702" pitchFamily="82" charset="0"/>
              </a:rPr>
              <a:t>Identity Politics</a:t>
            </a:r>
          </a:p>
          <a:p>
            <a:pPr marL="571500" indent="-571500">
              <a:buFont typeface="Arial" panose="020B0604020202020204" pitchFamily="34" charset="0"/>
              <a:buChar char="•"/>
            </a:pPr>
            <a:r>
              <a:rPr lang="en-US" sz="4000" b="1" dirty="0" smtClean="0">
                <a:ln w="11430"/>
                <a:solidFill>
                  <a:srgbClr val="FFC000"/>
                </a:solidFill>
                <a:effectLst>
                  <a:outerShdw blurRad="50800" dist="39000" dir="5460000" algn="tl">
                    <a:srgbClr val="000000">
                      <a:alpha val="38000"/>
                    </a:srgbClr>
                  </a:outerShdw>
                </a:effectLst>
                <a:latin typeface="Algerian" panose="04020705040A02060702" pitchFamily="82" charset="0"/>
              </a:rPr>
              <a:t>White Man’s Burden</a:t>
            </a:r>
          </a:p>
          <a:p>
            <a:pPr marL="571500" indent="-571500">
              <a:buFont typeface="Arial" panose="020B0604020202020204" pitchFamily="34" charset="0"/>
              <a:buChar char="•"/>
            </a:pPr>
            <a:r>
              <a:rPr lang="en-US" sz="4000" b="1" dirty="0" smtClean="0">
                <a:ln w="11430"/>
                <a:solidFill>
                  <a:srgbClr val="FFC000"/>
                </a:solidFill>
                <a:effectLst>
                  <a:outerShdw blurRad="50800" dist="39000" dir="5460000" algn="tl">
                    <a:srgbClr val="000000">
                      <a:alpha val="38000"/>
                    </a:srgbClr>
                  </a:outerShdw>
                </a:effectLst>
                <a:latin typeface="Algerian" panose="04020705040A02060702" pitchFamily="82" charset="0"/>
              </a:rPr>
              <a:t>Mimicry</a:t>
            </a:r>
            <a:endParaRPr lang="en-US" sz="4000" b="1" cap="none" spc="0" dirty="0">
              <a:ln w="11430"/>
              <a:solidFill>
                <a:srgbClr val="FFC000"/>
              </a:solidFill>
              <a:effectLst>
                <a:outerShdw blurRad="50800" dist="39000" dir="5460000" algn="tl">
                  <a:srgbClr val="000000">
                    <a:alpha val="38000"/>
                  </a:srgbClr>
                </a:outerShdw>
              </a:effectLst>
              <a:latin typeface="Algerian" panose="04020705040A02060702" pitchFamily="82" charset="0"/>
            </a:endParaRPr>
          </a:p>
        </p:txBody>
      </p:sp>
    </p:spTree>
    <p:extLst>
      <p:ext uri="{BB962C8B-B14F-4D97-AF65-F5344CB8AC3E}">
        <p14:creationId xmlns:p14="http://schemas.microsoft.com/office/powerpoint/2010/main" xmlns="" val="29690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additive="base">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calcmode="lin" valueType="num">
                                      <p:cBhvr additive="base">
                                        <p:cTn id="2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additive="base">
                                        <p:cTn id="3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a:t>
            </a:r>
            <a:endParaRPr lang="en-IN" dirty="0"/>
          </a:p>
        </p:txBody>
      </p:sp>
      <p:sp>
        <p:nvSpPr>
          <p:cNvPr id="3" name="Content Placeholder 2"/>
          <p:cNvSpPr>
            <a:spLocks noGrp="1"/>
          </p:cNvSpPr>
          <p:nvPr>
            <p:ph idx="1"/>
          </p:nvPr>
        </p:nvSpPr>
        <p:spPr/>
        <p:txBody>
          <a:bodyPr/>
          <a:lstStyle/>
          <a:p>
            <a:r>
              <a:rPr lang="en-US" dirty="0" smtClean="0"/>
              <a:t>The narrative of the essay unpacks Orwell’s psychological conflict while performing his duty as a police officer for the British Raj in colonial Burma</a:t>
            </a:r>
          </a:p>
          <a:p>
            <a:r>
              <a:rPr lang="en-US" dirty="0" smtClean="0"/>
              <a:t>In his role of representing the British Empire he upholds the stance of ‘ambivalence’</a:t>
            </a:r>
          </a:p>
          <a:p>
            <a:r>
              <a:rPr lang="en-US" dirty="0" smtClean="0"/>
              <a:t>His ambivalent attitude is expressed in his confession of hatred for the colonial mission practicing entrenched hostility towards the </a:t>
            </a:r>
            <a:r>
              <a:rPr lang="en-US" dirty="0" err="1" smtClean="0"/>
              <a:t>colonised</a:t>
            </a:r>
            <a:r>
              <a:rPr lang="en-US" dirty="0" smtClean="0"/>
              <a:t> ‘other’ i.e. the Burmese people.</a:t>
            </a:r>
            <a:endParaRPr lang="en-IN" dirty="0"/>
          </a:p>
        </p:txBody>
      </p:sp>
    </p:spTree>
    <p:extLst>
      <p:ext uri="{BB962C8B-B14F-4D97-AF65-F5344CB8AC3E}">
        <p14:creationId xmlns:p14="http://schemas.microsoft.com/office/powerpoint/2010/main" xmlns="" val="145854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3600" dirty="0" smtClean="0">
                <a:solidFill>
                  <a:schemeClr val="tx1"/>
                </a:solidFill>
              </a:rPr>
              <a:t>Plot</a:t>
            </a:r>
            <a:endParaRPr lang="en-IN" sz="3600" dirty="0">
              <a:solidFill>
                <a:schemeClr val="tx1"/>
              </a:solidFill>
            </a:endParaRPr>
          </a:p>
        </p:txBody>
      </p:sp>
      <p:sp>
        <p:nvSpPr>
          <p:cNvPr id="2" name="Content Placeholder 1"/>
          <p:cNvSpPr>
            <a:spLocks noGrp="1"/>
          </p:cNvSpPr>
          <p:nvPr>
            <p:ph idx="1"/>
          </p:nvPr>
        </p:nvSpPr>
        <p:spPr>
          <a:xfrm>
            <a:off x="301752" y="2057400"/>
            <a:ext cx="8503920" cy="4041648"/>
          </a:xfrm>
        </p:spPr>
        <p:txBody>
          <a:bodyPr/>
          <a:lstStyle/>
          <a:p>
            <a:r>
              <a:rPr lang="en-US" dirty="0" smtClean="0"/>
              <a:t>On the other hand the combination of his sympathetic gesture and resentment towards the Burmese people who never used to leave a scope to harass him further emphasizes his psychological dilemma.</a:t>
            </a:r>
          </a:p>
          <a:p>
            <a:r>
              <a:rPr lang="en-US" dirty="0" smtClean="0"/>
              <a:t>Orwell himself becomes a subject being a part of the colonial mission justifying the ‘self-other’ binary.  </a:t>
            </a:r>
            <a:endParaRPr lang="en-IN" dirty="0"/>
          </a:p>
        </p:txBody>
      </p:sp>
    </p:spTree>
    <p:extLst>
      <p:ext uri="{BB962C8B-B14F-4D97-AF65-F5344CB8AC3E}">
        <p14:creationId xmlns:p14="http://schemas.microsoft.com/office/powerpoint/2010/main" xmlns="" val="25034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Plot</a:t>
            </a:r>
            <a:endParaRPr lang="en-IN" dirty="0">
              <a:solidFill>
                <a:schemeClr val="tx1"/>
              </a:solidFill>
            </a:endParaRPr>
          </a:p>
        </p:txBody>
      </p:sp>
      <p:sp>
        <p:nvSpPr>
          <p:cNvPr id="2" name="Content Placeholder 1"/>
          <p:cNvSpPr>
            <a:spLocks noGrp="1"/>
          </p:cNvSpPr>
          <p:nvPr>
            <p:ph idx="1"/>
          </p:nvPr>
        </p:nvSpPr>
        <p:spPr/>
        <p:txBody>
          <a:bodyPr>
            <a:normAutofit fontScale="92500"/>
          </a:bodyPr>
          <a:lstStyle/>
          <a:p>
            <a:r>
              <a:rPr lang="en-US" dirty="0" smtClean="0"/>
              <a:t>In order to keep the narratives of colonial discourse undisturbed, he keeps on identifying the Burmese populace as images of ‘yellow faces’, mysterious beings, inborn liars, full of satanic litany and animalistic intent.</a:t>
            </a:r>
          </a:p>
          <a:p>
            <a:r>
              <a:rPr lang="en-US" dirty="0" smtClean="0"/>
              <a:t>The politics of the accepted superiority of the Empire and the acknowledged inferiority of the Burmese people is further emphasized through the expression of their eager eyes ready to witness the theatre of killing of the elephant by the colonial master , represented by Orwell himself.     </a:t>
            </a:r>
            <a:endParaRPr lang="en-IN" dirty="0"/>
          </a:p>
        </p:txBody>
      </p:sp>
    </p:spTree>
    <p:extLst>
      <p:ext uri="{BB962C8B-B14F-4D97-AF65-F5344CB8AC3E}">
        <p14:creationId xmlns:p14="http://schemas.microsoft.com/office/powerpoint/2010/main" xmlns="" val="263049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Plot</a:t>
            </a:r>
            <a:endParaRPr lang="en-IN" dirty="0">
              <a:solidFill>
                <a:schemeClr val="tx1"/>
              </a:solidFill>
            </a:endParaRPr>
          </a:p>
        </p:txBody>
      </p:sp>
      <p:sp>
        <p:nvSpPr>
          <p:cNvPr id="2" name="Content Placeholder 1"/>
          <p:cNvSpPr>
            <a:spLocks noGrp="1"/>
          </p:cNvSpPr>
          <p:nvPr>
            <p:ph idx="1"/>
          </p:nvPr>
        </p:nvSpPr>
        <p:spPr/>
        <p:txBody>
          <a:bodyPr>
            <a:normAutofit/>
          </a:bodyPr>
          <a:lstStyle/>
          <a:p>
            <a:r>
              <a:rPr lang="en-US" dirty="0" smtClean="0"/>
              <a:t>Orwell himself becomes the subject carrying the white man’s burden</a:t>
            </a:r>
          </a:p>
          <a:p>
            <a:r>
              <a:rPr lang="en-US" dirty="0" smtClean="0"/>
              <a:t>His conflicted emotion reaches its height when he is to control the elephant undergoing a bout of “must” breaks its chain</a:t>
            </a:r>
          </a:p>
          <a:p>
            <a:r>
              <a:rPr lang="en-US" dirty="0" smtClean="0"/>
              <a:t>His moral consideration holds him back from killing the elephant while his elevated status being a part of the imperialistic mission demands his </a:t>
            </a:r>
            <a:r>
              <a:rPr lang="en-US" dirty="0" err="1" smtClean="0"/>
              <a:t>coerssive</a:t>
            </a:r>
            <a:r>
              <a:rPr lang="en-US" dirty="0" smtClean="0"/>
              <a:t> performance to fulfil the demanding eyes of the ‘natives’ </a:t>
            </a:r>
            <a:endParaRPr lang="en-IN" dirty="0"/>
          </a:p>
        </p:txBody>
      </p:sp>
    </p:spTree>
    <p:extLst>
      <p:ext uri="{BB962C8B-B14F-4D97-AF65-F5344CB8AC3E}">
        <p14:creationId xmlns:p14="http://schemas.microsoft.com/office/powerpoint/2010/main" xmlns="" val="12331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tx1"/>
                </a:solidFill>
              </a:rPr>
              <a:t>Plot</a:t>
            </a:r>
            <a:endParaRPr lang="en-IN" b="1" dirty="0">
              <a:solidFill>
                <a:schemeClr val="tx1"/>
              </a:solidFill>
            </a:endParaRPr>
          </a:p>
        </p:txBody>
      </p:sp>
      <p:sp>
        <p:nvSpPr>
          <p:cNvPr id="2" name="Content Placeholder 1"/>
          <p:cNvSpPr>
            <a:spLocks noGrp="1"/>
          </p:cNvSpPr>
          <p:nvPr>
            <p:ph idx="1"/>
          </p:nvPr>
        </p:nvSpPr>
        <p:spPr/>
        <p:txBody>
          <a:bodyPr>
            <a:normAutofit lnSpcReduction="10000"/>
          </a:bodyPr>
          <a:lstStyle/>
          <a:p>
            <a:r>
              <a:rPr lang="en-US" dirty="0" smtClean="0"/>
              <a:t>The dramatic act of killing the elephant by his repetitive application of bullets in disparate parts of the body earns him acclaim from the natives </a:t>
            </a:r>
          </a:p>
          <a:p>
            <a:r>
              <a:rPr lang="en-US" dirty="0" smtClean="0"/>
              <a:t>The narrative ends with the question of aptness of the act of killing performed by Orwell, the colonial police officer who was to measure the value of life of the Burmese coolie whom the elephant trampled, with the value of the animal that he himself killed</a:t>
            </a:r>
          </a:p>
          <a:p>
            <a:pPr marL="109728" indent="0">
              <a:buNone/>
            </a:pPr>
            <a:r>
              <a:rPr lang="en-US" dirty="0" smtClean="0"/>
              <a:t>  </a:t>
            </a:r>
            <a:endParaRPr lang="en-IN" dirty="0"/>
          </a:p>
        </p:txBody>
      </p:sp>
    </p:spTree>
    <p:extLst>
      <p:ext uri="{BB962C8B-B14F-4D97-AF65-F5344CB8AC3E}">
        <p14:creationId xmlns:p14="http://schemas.microsoft.com/office/powerpoint/2010/main" xmlns="" val="4241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319</TotalTime>
  <Words>658</Words>
  <Application>Microsoft Office PowerPoint</Application>
  <PresentationFormat>On-screen Show (4:3)</PresentationFormat>
  <Paragraphs>63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PowerPoint Presentation On  Shooting an Elephant </vt:lpstr>
      <vt:lpstr>   </vt:lpstr>
      <vt:lpstr>List of Characters</vt:lpstr>
      <vt:lpstr>Themes</vt:lpstr>
      <vt:lpstr>Plot</vt:lpstr>
      <vt:lpstr>Plot</vt:lpstr>
      <vt:lpstr>Plot</vt:lpstr>
      <vt:lpstr>Plot</vt:lpstr>
      <vt:lpstr>Plot</vt:lpstr>
      <vt:lpstr>The Violent Act of the Rampaging Elephant</vt:lpstr>
      <vt:lpstr>‘…peacefully eating, the elephant looked no more dangerous than a cow’</vt:lpstr>
      <vt:lpstr>The Performance of Imperial  Mission</vt:lpstr>
      <vt:lpstr>Justice is Done</vt:lpstr>
      <vt:lpstr>The Theatre of Killing </vt:lpstr>
      <vt:lpstr>Use of Symbols and Motifs</vt:lpstr>
      <vt:lpstr>Allegory</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On Shooting an Elephant</dc:title>
  <dc:creator>Debolina</dc:creator>
  <cp:lastModifiedBy>Tapasree</cp:lastModifiedBy>
  <cp:revision>33</cp:revision>
  <dcterms:created xsi:type="dcterms:W3CDTF">2017-08-16T11:37:00Z</dcterms:created>
  <dcterms:modified xsi:type="dcterms:W3CDTF">2018-02-04T05:29:55Z</dcterms:modified>
</cp:coreProperties>
</file>