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90DDDB-5673-4B53-9261-2EBB3F39E7FC}" type="datetimeFigureOut">
              <a:rPr lang="en-US" smtClean="0"/>
              <a:pPr/>
              <a:t>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522B86-D0DE-4E31-8C40-BAA2A0A3A1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5B4A3CD-848C-472F-BE07-8C1FEEDF4A25}" type="slidenum">
              <a:rPr lang="en-US" smtClean="0"/>
              <a:pPr/>
              <a:t>9</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F18127E-B3B0-411F-B14E-782A1DD8C4C2}" type="slidenum">
              <a:rPr lang="en-US" smtClean="0"/>
              <a:pPr/>
              <a:t>18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B474B3D-CDB2-48B9-84EC-36AD6DC88332}" type="slidenum">
              <a:rPr lang="en-US" smtClean="0"/>
              <a:pPr/>
              <a:t>19</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BC787F1-3E27-44EA-96B8-610602BF578A}" type="slidenum">
              <a:rPr lang="en-US" smtClean="0"/>
              <a:pPr/>
              <a:t>20</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612FCFE-6193-4BF3-ABBD-27673523450E}" type="slidenum">
              <a:rPr lang="en-US" smtClean="0"/>
              <a:pPr/>
              <a:t>21</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C1A8ACA-9B94-4F80-BAA6-F35554EEE6F2}" type="slidenum">
              <a:rPr lang="en-US" smtClean="0"/>
              <a:pPr/>
              <a:t>22</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8C27F5C-C006-4717-BE17-05B40615E605}" type="slidenum">
              <a:rPr lang="en-US" smtClean="0"/>
              <a:pPr/>
              <a:t>23</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C046819-201C-45CC-A927-6FFCDD31E5A3}" type="slidenum">
              <a:rPr lang="en-US" smtClean="0"/>
              <a:pPr/>
              <a:t>24</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94F92B8-6FCB-4271-ABA3-C0C0FE470FAE}" type="slidenum">
              <a:rPr lang="en-US" smtClean="0"/>
              <a:pPr/>
              <a:t>25</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4D37547-07A1-459C-9F90-8605923978F2}" type="slidenum">
              <a:rPr lang="en-US" smtClean="0"/>
              <a:pPr/>
              <a:t>27</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69D448E-C744-41C9-91A0-A59D214FE38C}" type="slidenum">
              <a:rPr lang="en-US" smtClean="0"/>
              <a:pPr/>
              <a:t>28</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B36C9C6-D849-4A9C-B3D6-840454A6C73D}" type="slidenum">
              <a:rPr lang="en-US" smtClean="0"/>
              <a:pPr/>
              <a:t>10</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7D970A0-F916-48D9-A2C4-E8F3A6F12C6D}" type="slidenum">
              <a:rPr lang="en-US" smtClean="0"/>
              <a:pPr/>
              <a:t>30</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5E86342-081E-4E6E-A39A-BA9EF92FABEB}" type="slidenum">
              <a:rPr lang="en-US" smtClean="0"/>
              <a:pPr/>
              <a:t>11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7DA6A79-93D8-43C6-92E6-B8DF214C6C41}" type="slidenum">
              <a:rPr lang="en-US" smtClean="0"/>
              <a:pPr/>
              <a:t>12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2868284-D5EB-4514-832D-656631C6AC0C}" type="slidenum">
              <a:rPr lang="en-US" smtClean="0"/>
              <a:pPr/>
              <a:t>13</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8FB1D67-71DC-4C12-A303-8948A5BB7D47}" type="slidenum">
              <a:rPr lang="en-US" smtClean="0"/>
              <a:pPr/>
              <a:t>14</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1351143-6338-4DDF-8254-5341438DA39A}" type="slidenum">
              <a:rPr lang="en-US" smtClean="0"/>
              <a:pPr/>
              <a:t>15</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4216623-800F-4BEF-B716-D59BFF8AD856}" type="slidenum">
              <a:rPr lang="en-US" smtClean="0"/>
              <a:pPr/>
              <a:t>16</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CF92950-ABCB-4049-B097-8BDB47CC5DA3}" type="slidenum">
              <a:rPr lang="en-US" smtClean="0"/>
              <a:pPr/>
              <a:t>17</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950A4F-3CE7-4B15-9337-BD794ABAC3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1EDD58-CC0A-44A2-A33D-F5CD2BAEAABC}" type="datetimeFigureOut">
              <a:rPr lang="en-US" smtClean="0"/>
              <a:pPr/>
              <a:t>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950A4F-3CE7-4B15-9337-BD794ABAC350}"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D1EDD58-CC0A-44A2-A33D-F5CD2BAEAABC}" type="datetimeFigureOut">
              <a:rPr lang="en-US" smtClean="0"/>
              <a:pPr/>
              <a:t>2/4/2018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C950A4F-3CE7-4B15-9337-BD794ABAC3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Nature" TargetMode="External"/><Relationship Id="rId7" Type="http://schemas.openxmlformats.org/officeDocument/2006/relationships/hyperlink" Target="http://en.wikipedia.org/wiki/Ecosystems" TargetMode="External"/><Relationship Id="rId2" Type="http://schemas.openxmlformats.org/officeDocument/2006/relationships/hyperlink" Target="http://en.wikipedia.org/wiki/Natural_environment" TargetMode="External"/><Relationship Id="rId1" Type="http://schemas.openxmlformats.org/officeDocument/2006/relationships/slideLayout" Target="../slideLayouts/slideLayout7.xml"/><Relationship Id="rId6" Type="http://schemas.openxmlformats.org/officeDocument/2006/relationships/hyperlink" Target="http://en.wikipedia.org/wiki/Geodiversity" TargetMode="External"/><Relationship Id="rId5" Type="http://schemas.openxmlformats.org/officeDocument/2006/relationships/hyperlink" Target="http://en.wikipedia.org/wiki/Biodiversity" TargetMode="External"/><Relationship Id="rId4" Type="http://schemas.openxmlformats.org/officeDocument/2006/relationships/hyperlink" Target="http://en.wikipedia.org/wiki/Resourc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Ore" TargetMode="External"/><Relationship Id="rId3" Type="http://schemas.openxmlformats.org/officeDocument/2006/relationships/hyperlink" Target="http://en.wikipedia.org/wiki/Fish" TargetMode="External"/><Relationship Id="rId7" Type="http://schemas.openxmlformats.org/officeDocument/2006/relationships/hyperlink" Target="http://en.wikipedia.org/wiki/Minerals" TargetMode="External"/><Relationship Id="rId2" Type="http://schemas.openxmlformats.org/officeDocument/2006/relationships/hyperlink" Target="http://en.wikipedia.org/wiki/Biosphere" TargetMode="External"/><Relationship Id="rId1" Type="http://schemas.openxmlformats.org/officeDocument/2006/relationships/slideLayout" Target="../slideLayouts/slideLayout2.xml"/><Relationship Id="rId6" Type="http://schemas.openxmlformats.org/officeDocument/2006/relationships/hyperlink" Target="http://en.wikipedia.org/wiki/Air" TargetMode="External"/><Relationship Id="rId5" Type="http://schemas.openxmlformats.org/officeDocument/2006/relationships/hyperlink" Target="http://en.wikipedia.org/wiki/Petroleum" TargetMode="External"/><Relationship Id="rId4" Type="http://schemas.openxmlformats.org/officeDocument/2006/relationships/hyperlink" Target="http://en.wikipedia.org/wiki/Mineral_fue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Wood_processing" TargetMode="External"/><Relationship Id="rId2" Type="http://schemas.openxmlformats.org/officeDocument/2006/relationships/hyperlink" Target="http://en.wikipedia.org/wiki/Petroleum" TargetMode="External"/><Relationship Id="rId1" Type="http://schemas.openxmlformats.org/officeDocument/2006/relationships/slideLayout" Target="../slideLayouts/slideLayout2.xml"/><Relationship Id="rId4" Type="http://schemas.openxmlformats.org/officeDocument/2006/relationships/hyperlink" Target="http://en.wikipedia.org/wiki/Hydroge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Non-renewable_resources" TargetMode="External"/><Relationship Id="rId7" Type="http://schemas.openxmlformats.org/officeDocument/2006/relationships/hyperlink" Target="http://en.wikipedia.org/wiki/Recycled" TargetMode="External"/><Relationship Id="rId2" Type="http://schemas.openxmlformats.org/officeDocument/2006/relationships/hyperlink" Target="http://en.wikipedia.org/wiki/Renewable_resources" TargetMode="External"/><Relationship Id="rId1" Type="http://schemas.openxmlformats.org/officeDocument/2006/relationships/slideLayout" Target="../slideLayouts/slideLayout2.xml"/><Relationship Id="rId6" Type="http://schemas.openxmlformats.org/officeDocument/2006/relationships/hyperlink" Target="http://en.wikipedia.org/wiki/Natural_resource" TargetMode="External"/><Relationship Id="rId5" Type="http://schemas.openxmlformats.org/officeDocument/2006/relationships/hyperlink" Target="http://en.wikipedia.org/wiki/Resource_depletion" TargetMode="External"/><Relationship Id="rId4" Type="http://schemas.openxmlformats.org/officeDocument/2006/relationships/hyperlink" Target="http://en.wikipedia.org/wiki/Geological_perio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Air" TargetMode="External"/><Relationship Id="rId2" Type="http://schemas.openxmlformats.org/officeDocument/2006/relationships/hyperlink" Target="http://en.wikipedia.org/wiki/Land" TargetMode="External"/><Relationship Id="rId1" Type="http://schemas.openxmlformats.org/officeDocument/2006/relationships/slideLayout" Target="../slideLayouts/slideLayout2.xml"/><Relationship Id="rId5" Type="http://schemas.openxmlformats.org/officeDocument/2006/relationships/hyperlink" Target="http://en.wikipedia.org/wiki/Fossil_fuels" TargetMode="External"/><Relationship Id="rId4" Type="http://schemas.openxmlformats.org/officeDocument/2006/relationships/hyperlink" Target="http://en.wikipedia.org/wiki/Mineral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609600" y="2819400"/>
            <a:ext cx="8229600" cy="1143000"/>
          </a:xfrm>
        </p:spPr>
        <p:txBody>
          <a:bodyPr/>
          <a:lstStyle/>
          <a:p>
            <a:r>
              <a:rPr lang="en-US"/>
              <a:t>Classification of Resources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381000"/>
            <a:ext cx="8534400" cy="1143000"/>
          </a:xfrm>
        </p:spPr>
        <p:txBody>
          <a:bodyPr>
            <a:normAutofit fontScale="90000"/>
          </a:bodyPr>
          <a:lstStyle/>
          <a:p>
            <a:pPr algn="l" eaLnBrk="1" hangingPunct="1">
              <a:defRPr/>
            </a:pPr>
            <a:r>
              <a:rPr lang="en-US" smtClean="0">
                <a:solidFill>
                  <a:srgbClr val="FFFF00"/>
                </a:solidFill>
              </a:rPr>
              <a:t>What are the major natural resource problems in agriculture?</a:t>
            </a:r>
            <a:r>
              <a:rPr lang="en-US" smtClean="0"/>
              <a:t> </a:t>
            </a:r>
          </a:p>
        </p:txBody>
      </p:sp>
      <p:sp>
        <p:nvSpPr>
          <p:cNvPr id="31747" name="Rectangle 3"/>
          <p:cNvSpPr>
            <a:spLocks noGrp="1" noChangeArrowheads="1"/>
          </p:cNvSpPr>
          <p:nvPr>
            <p:ph type="body" idx="1"/>
          </p:nvPr>
        </p:nvSpPr>
        <p:spPr>
          <a:xfrm>
            <a:off x="457200" y="1828800"/>
            <a:ext cx="8229600" cy="3886200"/>
          </a:xfrm>
        </p:spPr>
        <p:txBody>
          <a:bodyPr/>
          <a:lstStyle/>
          <a:p>
            <a:pPr eaLnBrk="1" hangingPunct="1"/>
            <a:r>
              <a:rPr lang="en-US" smtClean="0"/>
              <a:t>Soil erosion, desertification, salinity, water-logging, and flooding</a:t>
            </a:r>
          </a:p>
          <a:p>
            <a:pPr eaLnBrk="1" hangingPunct="1"/>
            <a:r>
              <a:rPr lang="en-US" smtClean="0"/>
              <a:t>Chemical pollution</a:t>
            </a:r>
          </a:p>
          <a:p>
            <a:pPr eaLnBrk="1" hangingPunct="1"/>
            <a:r>
              <a:rPr lang="en-US" smtClean="0"/>
              <a:t>Depletion of forest resources</a:t>
            </a:r>
          </a:p>
          <a:p>
            <a:pPr eaLnBrk="1" hangingPunct="1"/>
            <a:r>
              <a:rPr lang="en-US" smtClean="0"/>
              <a:t>Need for new energy sources</a:t>
            </a:r>
          </a:p>
          <a:p>
            <a:pPr eaLnBrk="1" hangingPunct="1"/>
            <a:r>
              <a:rPr lang="en-US" smtClean="0"/>
              <a:t>Emission of greenhouse gases and climate change</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74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762000"/>
            <a:ext cx="8229600" cy="1349375"/>
          </a:xfrm>
        </p:spPr>
        <p:txBody>
          <a:bodyPr>
            <a:normAutofit fontScale="90000"/>
          </a:bodyPr>
          <a:lstStyle/>
          <a:p>
            <a:pPr eaLnBrk="1" hangingPunct="1">
              <a:defRPr/>
            </a:pPr>
            <a:r>
              <a:rPr lang="en-US" sz="4000" smtClean="0"/>
              <a:t>Why are poor countries particularly vulnerable to environmental degradation?</a:t>
            </a:r>
          </a:p>
        </p:txBody>
      </p:sp>
      <p:pic>
        <p:nvPicPr>
          <p:cNvPr id="8195" name="Picture 4" descr="9-1 Farming an erodible hillside in Ecuador"/>
          <p:cNvPicPr>
            <a:picLocks noChangeAspect="1" noChangeArrowheads="1"/>
          </p:cNvPicPr>
          <p:nvPr/>
        </p:nvPicPr>
        <p:blipFill>
          <a:blip r:embed="rId3" cstate="print"/>
          <a:srcRect/>
          <a:stretch>
            <a:fillRect/>
          </a:stretch>
        </p:blipFill>
        <p:spPr bwMode="auto">
          <a:xfrm>
            <a:off x="838200" y="2667000"/>
            <a:ext cx="4267200" cy="2844800"/>
          </a:xfrm>
          <a:prstGeom prst="rect">
            <a:avLst/>
          </a:prstGeom>
          <a:noFill/>
          <a:ln w="9525">
            <a:noFill/>
            <a:miter lim="800000"/>
            <a:headEnd/>
            <a:tailEnd/>
          </a:ln>
        </p:spPr>
      </p:pic>
      <p:pic>
        <p:nvPicPr>
          <p:cNvPr id="8196" name="Picture 5" descr="Ecuador2006 018"/>
          <p:cNvPicPr>
            <a:picLocks noChangeAspect="1" noChangeArrowheads="1"/>
          </p:cNvPicPr>
          <p:nvPr/>
        </p:nvPicPr>
        <p:blipFill>
          <a:blip r:embed="rId4" cstate="print"/>
          <a:srcRect/>
          <a:stretch>
            <a:fillRect/>
          </a:stretch>
        </p:blipFill>
        <p:spPr bwMode="auto">
          <a:xfrm>
            <a:off x="5105400" y="2667000"/>
            <a:ext cx="3733800" cy="2801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US" smtClean="0">
                <a:solidFill>
                  <a:srgbClr val="FFFF00"/>
                </a:solidFill>
              </a:rPr>
              <a:t>How are Flooding and soil erosion related?</a:t>
            </a:r>
          </a:p>
        </p:txBody>
      </p:sp>
      <p:sp>
        <p:nvSpPr>
          <p:cNvPr id="8196" name="Rectangle 4"/>
          <p:cNvSpPr>
            <a:spLocks noChangeArrowheads="1"/>
          </p:cNvSpPr>
          <p:nvPr/>
        </p:nvSpPr>
        <p:spPr bwMode="auto">
          <a:xfrm>
            <a:off x="228600" y="3810000"/>
            <a:ext cx="7467600" cy="1143000"/>
          </a:xfrm>
          <a:prstGeom prst="rect">
            <a:avLst/>
          </a:prstGeom>
          <a:noFill/>
          <a:ln w="9525">
            <a:noFill/>
            <a:miter lim="800000"/>
            <a:headEnd/>
            <a:tailEnd/>
          </a:ln>
          <a:effectLst/>
        </p:spPr>
        <p:txBody>
          <a:bodyPr anchor="ctr"/>
          <a:lstStyle/>
          <a:p>
            <a:pPr algn="ctr" eaLnBrk="1" hangingPunct="1">
              <a:defRPr/>
            </a:pPr>
            <a:endParaRPr lang="en-US" sz="4400">
              <a:solidFill>
                <a:schemeClr val="tx2"/>
              </a:solidFill>
              <a:effectLst>
                <a:outerShdw blurRad="38100" dist="38100" dir="2700000" algn="tl">
                  <a:srgbClr val="000000"/>
                </a:outerShdw>
              </a:effectLst>
            </a:endParaRPr>
          </a:p>
        </p:txBody>
      </p:sp>
      <p:pic>
        <p:nvPicPr>
          <p:cNvPr id="9220" name="Picture 7" descr="9-3 Deforestation has led to soil erosion in Nepal"/>
          <p:cNvPicPr>
            <a:picLocks noChangeAspect="1" noChangeArrowheads="1"/>
          </p:cNvPicPr>
          <p:nvPr/>
        </p:nvPicPr>
        <p:blipFill>
          <a:blip r:embed="rId3" cstate="print"/>
          <a:srcRect/>
          <a:stretch>
            <a:fillRect/>
          </a:stretch>
        </p:blipFill>
        <p:spPr bwMode="auto">
          <a:xfrm>
            <a:off x="304800" y="1905000"/>
            <a:ext cx="4419600" cy="2946400"/>
          </a:xfrm>
          <a:prstGeom prst="rect">
            <a:avLst/>
          </a:prstGeom>
          <a:noFill/>
          <a:ln w="9525">
            <a:noFill/>
            <a:miter lim="800000"/>
            <a:headEnd/>
            <a:tailEnd/>
          </a:ln>
        </p:spPr>
      </p:pic>
      <p:pic>
        <p:nvPicPr>
          <p:cNvPr id="9221" name="Picture 8" descr="9-2 Flooded houses in Bangladesh"/>
          <p:cNvPicPr>
            <a:picLocks noChangeAspect="1" noChangeArrowheads="1"/>
          </p:cNvPicPr>
          <p:nvPr/>
        </p:nvPicPr>
        <p:blipFill>
          <a:blip r:embed="rId4" cstate="print"/>
          <a:srcRect/>
          <a:stretch>
            <a:fillRect/>
          </a:stretch>
        </p:blipFill>
        <p:spPr bwMode="auto">
          <a:xfrm>
            <a:off x="4648200" y="1905000"/>
            <a:ext cx="3886200" cy="2914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229600" cy="1143000"/>
          </a:xfrm>
        </p:spPr>
        <p:txBody>
          <a:bodyPr>
            <a:normAutofit fontScale="90000"/>
          </a:bodyPr>
          <a:lstStyle/>
          <a:p>
            <a:pPr algn="l" eaLnBrk="1" hangingPunct="1">
              <a:defRPr/>
            </a:pPr>
            <a:r>
              <a:rPr lang="en-US" sz="4000" smtClean="0">
                <a:solidFill>
                  <a:srgbClr val="FFFF00"/>
                </a:solidFill>
              </a:rPr>
              <a:t>Causes can be </a:t>
            </a:r>
            <a:r>
              <a:rPr lang="en-US" sz="4000" u="sng" smtClean="0">
                <a:solidFill>
                  <a:srgbClr val="FFFF00"/>
                </a:solidFill>
              </a:rPr>
              <a:t>technical</a:t>
            </a:r>
            <a:r>
              <a:rPr lang="en-US" sz="4000" smtClean="0">
                <a:solidFill>
                  <a:srgbClr val="FFFF00"/>
                </a:solidFill>
              </a:rPr>
              <a:t>, </a:t>
            </a:r>
            <a:r>
              <a:rPr lang="en-US" sz="4000" u="sng" smtClean="0">
                <a:solidFill>
                  <a:srgbClr val="FFFF00"/>
                </a:solidFill>
              </a:rPr>
              <a:t>economic</a:t>
            </a:r>
            <a:r>
              <a:rPr lang="en-US" sz="4000" smtClean="0">
                <a:solidFill>
                  <a:srgbClr val="FFFF00"/>
                </a:solidFill>
              </a:rPr>
              <a:t>, or </a:t>
            </a:r>
            <a:r>
              <a:rPr lang="en-US" sz="4000" u="sng" smtClean="0">
                <a:solidFill>
                  <a:srgbClr val="FFFF00"/>
                </a:solidFill>
              </a:rPr>
              <a:t>social</a:t>
            </a:r>
            <a:r>
              <a:rPr lang="en-US" sz="4000" smtClean="0">
                <a:solidFill>
                  <a:srgbClr val="FFFF00"/>
                </a:solidFill>
              </a:rPr>
              <a:t> (institutional)</a:t>
            </a:r>
          </a:p>
        </p:txBody>
      </p:sp>
      <p:sp>
        <p:nvSpPr>
          <p:cNvPr id="11267" name="Rectangle 3"/>
          <p:cNvSpPr>
            <a:spLocks noGrp="1" noChangeArrowheads="1"/>
          </p:cNvSpPr>
          <p:nvPr>
            <p:ph type="body" idx="1"/>
          </p:nvPr>
        </p:nvSpPr>
        <p:spPr>
          <a:xfrm>
            <a:off x="457200" y="2133600"/>
            <a:ext cx="7391400" cy="4495800"/>
          </a:xfrm>
        </p:spPr>
        <p:txBody>
          <a:bodyPr/>
          <a:lstStyle/>
          <a:p>
            <a:pPr eaLnBrk="1" hangingPunct="1"/>
            <a:r>
              <a:rPr lang="en-US" sz="3600" smtClean="0">
                <a:solidFill>
                  <a:srgbClr val="FFFF00"/>
                </a:solidFill>
              </a:rPr>
              <a:t>Examples of technical causes:</a:t>
            </a:r>
            <a:r>
              <a:rPr lang="en-US" smtClean="0">
                <a:solidFill>
                  <a:srgbClr val="FFFF00"/>
                </a:solidFill>
              </a:rPr>
              <a:t> </a:t>
            </a:r>
          </a:p>
          <a:p>
            <a:pPr lvl="1" eaLnBrk="1" hangingPunct="1"/>
            <a:r>
              <a:rPr lang="en-US" smtClean="0"/>
              <a:t>Overgrazing and droughts</a:t>
            </a:r>
          </a:p>
          <a:p>
            <a:pPr lvl="1" eaLnBrk="1" hangingPunct="1"/>
            <a:r>
              <a:rPr lang="en-US" smtClean="0"/>
              <a:t>Soil erosion leads to silting of rivers which leads to flooding</a:t>
            </a:r>
          </a:p>
          <a:p>
            <a:pPr lvl="1" eaLnBrk="1" hangingPunct="1"/>
            <a:r>
              <a:rPr lang="en-US" smtClean="0"/>
              <a:t>Irrigation leads to waterlogging &amp; salinity</a:t>
            </a:r>
          </a:p>
          <a:p>
            <a:pPr lvl="1" eaLnBrk="1" hangingPunct="1"/>
            <a:r>
              <a:rPr lang="en-US" smtClean="0"/>
              <a:t>Deforestation leads to emission of CO</a:t>
            </a:r>
            <a:r>
              <a:rPr lang="en-US" baseline="-25000" smtClean="0"/>
              <a:t>2</a:t>
            </a:r>
            <a:r>
              <a:rPr lang="en-US" smtClean="0"/>
              <a:t> and reduced capacity to absorb carbon</a:t>
            </a:r>
          </a:p>
          <a:p>
            <a:pPr lvl="1" eaLnBrk="1" hangingPunct="1"/>
            <a:endParaRPr lang="en-US"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defRPr/>
            </a:pPr>
            <a:r>
              <a:rPr lang="en-US" sz="4000" smtClean="0">
                <a:solidFill>
                  <a:srgbClr val="FFFF00"/>
                </a:solidFill>
              </a:rPr>
              <a:t>Examples of Economic Causes</a:t>
            </a:r>
          </a:p>
        </p:txBody>
      </p:sp>
      <p:sp>
        <p:nvSpPr>
          <p:cNvPr id="12291" name="Rectangle 3"/>
          <p:cNvSpPr>
            <a:spLocks noGrp="1" noChangeArrowheads="1"/>
          </p:cNvSpPr>
          <p:nvPr>
            <p:ph type="body" idx="1"/>
          </p:nvPr>
        </p:nvSpPr>
        <p:spPr>
          <a:xfrm>
            <a:off x="457200" y="1524000"/>
            <a:ext cx="8229600" cy="4495800"/>
          </a:xfrm>
        </p:spPr>
        <p:txBody>
          <a:bodyPr/>
          <a:lstStyle/>
          <a:p>
            <a:pPr lvl="1" eaLnBrk="1" hangingPunct="1"/>
            <a:r>
              <a:rPr lang="en-US" smtClean="0"/>
              <a:t>Population pressures leading to farming on steep slopes, drylands, and flood plains</a:t>
            </a:r>
          </a:p>
          <a:p>
            <a:pPr lvl="1" eaLnBrk="1" hangingPunct="1"/>
            <a:r>
              <a:rPr lang="en-US" smtClean="0"/>
              <a:t>Poverty – must eat, natural resource conservation is a luxury</a:t>
            </a:r>
          </a:p>
          <a:p>
            <a:pPr lvl="1" eaLnBrk="1" hangingPunct="1"/>
            <a:r>
              <a:rPr lang="en-US" smtClean="0"/>
              <a:t>Exploiting natural resources such as forests to earn foreign exchange</a:t>
            </a:r>
          </a:p>
          <a:p>
            <a:pPr lvl="1" eaLnBrk="1" hangingPunct="1"/>
            <a:r>
              <a:rPr lang="en-US" smtClean="0"/>
              <a:t>Transfer of chemical technologies from developed countries</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1143000"/>
          </a:xfrm>
        </p:spPr>
        <p:txBody>
          <a:bodyPr>
            <a:normAutofit fontScale="90000"/>
          </a:bodyPr>
          <a:lstStyle/>
          <a:p>
            <a:pPr algn="l" eaLnBrk="1" hangingPunct="1">
              <a:defRPr/>
            </a:pPr>
            <a:r>
              <a:rPr lang="en-US" sz="3600" smtClean="0">
                <a:solidFill>
                  <a:srgbClr val="FFFF00"/>
                </a:solidFill>
              </a:rPr>
              <a:t>Examples of Social or Institutional Causes:</a:t>
            </a:r>
          </a:p>
        </p:txBody>
      </p:sp>
      <p:sp>
        <p:nvSpPr>
          <p:cNvPr id="13315" name="Rectangle 3"/>
          <p:cNvSpPr>
            <a:spLocks noGrp="1" noChangeArrowheads="1"/>
          </p:cNvSpPr>
          <p:nvPr>
            <p:ph type="body" idx="1"/>
          </p:nvPr>
        </p:nvSpPr>
        <p:spPr>
          <a:xfrm>
            <a:off x="304800" y="1981200"/>
            <a:ext cx="7315200" cy="3657600"/>
          </a:xfrm>
        </p:spPr>
        <p:txBody>
          <a:bodyPr/>
          <a:lstStyle/>
          <a:p>
            <a:pPr lvl="1" eaLnBrk="1" hangingPunct="1">
              <a:lnSpc>
                <a:spcPct val="90000"/>
              </a:lnSpc>
            </a:pPr>
            <a:r>
              <a:rPr lang="en-US" sz="3200" smtClean="0"/>
              <a:t>Misguided national policies such as rules on use of forests</a:t>
            </a:r>
          </a:p>
          <a:p>
            <a:pPr lvl="1" eaLnBrk="1" hangingPunct="1">
              <a:lnSpc>
                <a:spcPct val="90000"/>
              </a:lnSpc>
            </a:pPr>
            <a:r>
              <a:rPr lang="en-US" sz="3200" smtClean="0"/>
              <a:t>Colonial heritage affects land use patterns</a:t>
            </a:r>
          </a:p>
          <a:p>
            <a:pPr lvl="1" eaLnBrk="1" hangingPunct="1">
              <a:lnSpc>
                <a:spcPct val="90000"/>
              </a:lnSpc>
            </a:pPr>
            <a:r>
              <a:rPr lang="en-US" sz="3200" smtClean="0"/>
              <a:t>Breakdown of traditional social structures or institutional arrangements</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gn="l" eaLnBrk="1" hangingPunct="1">
              <a:defRPr/>
            </a:pPr>
            <a:r>
              <a:rPr lang="en-US" sz="4000" smtClean="0">
                <a:solidFill>
                  <a:srgbClr val="FFFF00"/>
                </a:solidFill>
              </a:rPr>
              <a:t>Key economic issues related to agriculture and the environment</a:t>
            </a:r>
          </a:p>
        </p:txBody>
      </p:sp>
      <p:sp>
        <p:nvSpPr>
          <p:cNvPr id="14339" name="Rectangle 3"/>
          <p:cNvSpPr>
            <a:spLocks noGrp="1" noChangeArrowheads="1"/>
          </p:cNvSpPr>
          <p:nvPr>
            <p:ph type="body" idx="1"/>
          </p:nvPr>
        </p:nvSpPr>
        <p:spPr/>
        <p:txBody>
          <a:bodyPr/>
          <a:lstStyle/>
          <a:p>
            <a:pPr eaLnBrk="1" hangingPunct="1">
              <a:lnSpc>
                <a:spcPct val="90000"/>
              </a:lnSpc>
            </a:pPr>
            <a:r>
              <a:rPr lang="en-US" smtClean="0"/>
              <a:t>External costs and benefits</a:t>
            </a:r>
          </a:p>
          <a:p>
            <a:pPr eaLnBrk="1" hangingPunct="1">
              <a:lnSpc>
                <a:spcPct val="90000"/>
              </a:lnSpc>
            </a:pPr>
            <a:r>
              <a:rPr lang="en-US" smtClean="0"/>
              <a:t>Property rights</a:t>
            </a:r>
          </a:p>
          <a:p>
            <a:pPr eaLnBrk="1" hangingPunct="1">
              <a:lnSpc>
                <a:spcPct val="90000"/>
              </a:lnSpc>
            </a:pPr>
            <a:r>
              <a:rPr lang="en-US" smtClean="0"/>
              <a:t>Opportunity cost and discounting</a:t>
            </a:r>
          </a:p>
          <a:p>
            <a:pPr eaLnBrk="1" hangingPunct="1">
              <a:lnSpc>
                <a:spcPct val="90000"/>
              </a:lnSpc>
            </a:pPr>
            <a:r>
              <a:rPr lang="en-US" smtClean="0"/>
              <a:t>Market distortions</a:t>
            </a:r>
          </a:p>
          <a:p>
            <a:pPr lvl="1" eaLnBrk="1" hangingPunct="1">
              <a:lnSpc>
                <a:spcPct val="90000"/>
              </a:lnSpc>
            </a:pPr>
            <a:r>
              <a:rPr lang="en-US" smtClean="0"/>
              <a:t>Labor markets</a:t>
            </a:r>
          </a:p>
          <a:p>
            <a:pPr lvl="1" eaLnBrk="1" hangingPunct="1">
              <a:lnSpc>
                <a:spcPct val="90000"/>
              </a:lnSpc>
            </a:pPr>
            <a:r>
              <a:rPr lang="en-US" smtClean="0"/>
              <a:t>Capital markets</a:t>
            </a:r>
          </a:p>
          <a:p>
            <a:pPr lvl="1" eaLnBrk="1" hangingPunct="1">
              <a:lnSpc>
                <a:spcPct val="90000"/>
              </a:lnSpc>
            </a:pPr>
            <a:r>
              <a:rPr lang="en-US" smtClean="0"/>
              <a:t>Commodity markets</a:t>
            </a:r>
          </a:p>
          <a:p>
            <a:pPr lvl="1" eaLnBrk="1" hangingPunct="1">
              <a:lnSpc>
                <a:spcPct val="90000"/>
              </a:lnSpc>
            </a:pPr>
            <a:r>
              <a:rPr lang="en-US" smtClean="0"/>
              <a:t>Foreign exchange markets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57"/>
          <p:cNvSpPr>
            <a:spLocks noChangeShapeType="1"/>
          </p:cNvSpPr>
          <p:nvPr/>
        </p:nvSpPr>
        <p:spPr bwMode="auto">
          <a:xfrm>
            <a:off x="1752600" y="2895600"/>
            <a:ext cx="4038600" cy="0"/>
          </a:xfrm>
          <a:prstGeom prst="line">
            <a:avLst/>
          </a:prstGeom>
          <a:noFill/>
          <a:ln w="25400">
            <a:solidFill>
              <a:schemeClr val="tx1"/>
            </a:solidFill>
            <a:round/>
            <a:headEnd/>
            <a:tailEnd/>
          </a:ln>
        </p:spPr>
        <p:txBody>
          <a:bodyPr/>
          <a:lstStyle/>
          <a:p>
            <a:endParaRPr lang="en-US"/>
          </a:p>
        </p:txBody>
      </p:sp>
      <p:sp>
        <p:nvSpPr>
          <p:cNvPr id="15363" name="Line 64"/>
          <p:cNvSpPr>
            <a:spLocks noChangeShapeType="1"/>
          </p:cNvSpPr>
          <p:nvPr/>
        </p:nvSpPr>
        <p:spPr bwMode="auto">
          <a:xfrm flipV="1">
            <a:off x="1841500" y="1830388"/>
            <a:ext cx="1981200" cy="1752600"/>
          </a:xfrm>
          <a:prstGeom prst="line">
            <a:avLst/>
          </a:prstGeom>
          <a:noFill/>
          <a:ln w="25400">
            <a:solidFill>
              <a:schemeClr val="tx1"/>
            </a:solidFill>
            <a:round/>
            <a:headEnd/>
            <a:tailEnd/>
          </a:ln>
        </p:spPr>
        <p:txBody>
          <a:bodyPr/>
          <a:lstStyle/>
          <a:p>
            <a:endParaRPr lang="en-US"/>
          </a:p>
        </p:txBody>
      </p:sp>
      <p:sp>
        <p:nvSpPr>
          <p:cNvPr id="15364" name="Line 63"/>
          <p:cNvSpPr>
            <a:spLocks noChangeShapeType="1"/>
          </p:cNvSpPr>
          <p:nvPr/>
        </p:nvSpPr>
        <p:spPr bwMode="auto">
          <a:xfrm flipV="1">
            <a:off x="2438400" y="2133600"/>
            <a:ext cx="1905000" cy="1676400"/>
          </a:xfrm>
          <a:prstGeom prst="line">
            <a:avLst/>
          </a:prstGeom>
          <a:noFill/>
          <a:ln w="25400">
            <a:solidFill>
              <a:schemeClr val="tx1"/>
            </a:solidFill>
            <a:round/>
            <a:headEnd/>
            <a:tailEnd/>
          </a:ln>
        </p:spPr>
        <p:txBody>
          <a:bodyPr/>
          <a:lstStyle/>
          <a:p>
            <a:endParaRPr lang="en-US"/>
          </a:p>
        </p:txBody>
      </p:sp>
      <p:sp>
        <p:nvSpPr>
          <p:cNvPr id="15365" name="Text Box 68"/>
          <p:cNvSpPr txBox="1">
            <a:spLocks noChangeArrowheads="1"/>
          </p:cNvSpPr>
          <p:nvPr/>
        </p:nvSpPr>
        <p:spPr bwMode="auto">
          <a:xfrm>
            <a:off x="3733800" y="1447800"/>
            <a:ext cx="533400" cy="304800"/>
          </a:xfrm>
          <a:prstGeom prst="rect">
            <a:avLst/>
          </a:prstGeom>
          <a:noFill/>
          <a:ln w="9525">
            <a:noFill/>
            <a:miter lim="800000"/>
            <a:headEnd/>
            <a:tailEnd/>
          </a:ln>
        </p:spPr>
        <p:txBody>
          <a:bodyPr lIns="0" tIns="0" rIns="0" bIns="0"/>
          <a:lstStyle/>
          <a:p>
            <a:pPr eaLnBrk="1" hangingPunct="1"/>
            <a:r>
              <a:rPr lang="en-US">
                <a:latin typeface="Times New Roman" pitchFamily="18" charset="0"/>
                <a:cs typeface="Times New Roman" pitchFamily="18" charset="0"/>
              </a:rPr>
              <a:t>MC</a:t>
            </a:r>
            <a:r>
              <a:rPr lang="en-US" i="1" baseline="-30000">
                <a:latin typeface="Times New Roman" pitchFamily="18" charset="0"/>
                <a:cs typeface="Times New Roman" pitchFamily="18" charset="0"/>
              </a:rPr>
              <a:t>S</a:t>
            </a:r>
            <a:endParaRPr lang="en-US">
              <a:latin typeface="Times New Roman" pitchFamily="18" charset="0"/>
            </a:endParaRPr>
          </a:p>
        </p:txBody>
      </p:sp>
      <p:sp>
        <p:nvSpPr>
          <p:cNvPr id="15366" name="Text Box 65"/>
          <p:cNvSpPr txBox="1">
            <a:spLocks noChangeArrowheads="1"/>
          </p:cNvSpPr>
          <p:nvPr/>
        </p:nvSpPr>
        <p:spPr bwMode="auto">
          <a:xfrm>
            <a:off x="4419600" y="1676400"/>
            <a:ext cx="609600" cy="457200"/>
          </a:xfrm>
          <a:prstGeom prst="rect">
            <a:avLst/>
          </a:prstGeom>
          <a:noFill/>
          <a:ln w="9525">
            <a:noFill/>
            <a:miter lim="800000"/>
            <a:headEnd/>
            <a:tailEnd/>
          </a:ln>
        </p:spPr>
        <p:txBody>
          <a:bodyPr lIns="0" tIns="0" rIns="0" bIns="0"/>
          <a:lstStyle/>
          <a:p>
            <a:pPr eaLnBrk="1" hangingPunct="1"/>
            <a:endParaRPr lang="en-US" sz="1000">
              <a:latin typeface="Times New Roman" pitchFamily="18" charset="0"/>
              <a:cs typeface="Times New Roman" pitchFamily="18" charset="0"/>
            </a:endParaRPr>
          </a:p>
          <a:p>
            <a:r>
              <a:rPr lang="en-US">
                <a:latin typeface="Times New Roman" pitchFamily="18" charset="0"/>
                <a:cs typeface="Times New Roman" pitchFamily="18" charset="0"/>
              </a:rPr>
              <a:t>MC</a:t>
            </a:r>
            <a:r>
              <a:rPr lang="en-US" i="1" baseline="-30000">
                <a:latin typeface="Times New Roman" pitchFamily="18" charset="0"/>
                <a:cs typeface="Times New Roman" pitchFamily="18" charset="0"/>
              </a:rPr>
              <a:t>P</a:t>
            </a:r>
            <a:endParaRPr lang="en-US">
              <a:latin typeface="Times New Roman" pitchFamily="18" charset="0"/>
            </a:endParaRPr>
          </a:p>
        </p:txBody>
      </p:sp>
      <p:sp>
        <p:nvSpPr>
          <p:cNvPr id="15367" name="Text Box 54"/>
          <p:cNvSpPr txBox="1">
            <a:spLocks noChangeArrowheads="1"/>
          </p:cNvSpPr>
          <p:nvPr/>
        </p:nvSpPr>
        <p:spPr bwMode="auto">
          <a:xfrm>
            <a:off x="2362200" y="2362200"/>
            <a:ext cx="304800" cy="152400"/>
          </a:xfrm>
          <a:prstGeom prst="rect">
            <a:avLst/>
          </a:prstGeom>
          <a:noFill/>
          <a:ln w="9525">
            <a:noFill/>
            <a:miter lim="800000"/>
            <a:headEnd/>
            <a:tailEnd/>
          </a:ln>
        </p:spPr>
        <p:txBody>
          <a:bodyPr lIns="0" tIns="0" rIns="0" bIns="0"/>
          <a:lstStyle/>
          <a:p>
            <a:pPr eaLnBrk="1" hangingPunct="1"/>
            <a:endParaRPr lang="en-US" sz="1000">
              <a:latin typeface="Times New Roman" pitchFamily="18" charset="0"/>
              <a:cs typeface="Times New Roman" pitchFamily="18" charset="0"/>
            </a:endParaRPr>
          </a:p>
          <a:p>
            <a:r>
              <a:rPr lang="en-US">
                <a:latin typeface="Times New Roman" pitchFamily="18" charset="0"/>
                <a:cs typeface="Times New Roman" pitchFamily="18" charset="0"/>
              </a:rPr>
              <a:t>Q</a:t>
            </a:r>
            <a:r>
              <a:rPr lang="en-US" i="1" baseline="-30000">
                <a:latin typeface="Times New Roman" pitchFamily="18" charset="0"/>
                <a:cs typeface="Times New Roman" pitchFamily="18" charset="0"/>
              </a:rPr>
              <a:t>S</a:t>
            </a:r>
            <a:endParaRPr lang="en-US">
              <a:latin typeface="Times New Roman" pitchFamily="18" charset="0"/>
            </a:endParaRPr>
          </a:p>
        </p:txBody>
      </p:sp>
      <p:sp>
        <p:nvSpPr>
          <p:cNvPr id="15368" name="Text Box 53"/>
          <p:cNvSpPr txBox="1">
            <a:spLocks noChangeArrowheads="1"/>
          </p:cNvSpPr>
          <p:nvPr/>
        </p:nvSpPr>
        <p:spPr bwMode="auto">
          <a:xfrm>
            <a:off x="3200400" y="2438400"/>
            <a:ext cx="304800" cy="152400"/>
          </a:xfrm>
          <a:prstGeom prst="rect">
            <a:avLst/>
          </a:prstGeom>
          <a:noFill/>
          <a:ln w="9525">
            <a:noFill/>
            <a:miter lim="800000"/>
            <a:headEnd/>
            <a:tailEnd/>
          </a:ln>
        </p:spPr>
        <p:txBody>
          <a:bodyPr lIns="0" tIns="0" rIns="0" bIns="0"/>
          <a:lstStyle/>
          <a:p>
            <a:pPr eaLnBrk="1" hangingPunct="1"/>
            <a:endParaRPr lang="en-US" sz="1000">
              <a:latin typeface="Times New Roman" pitchFamily="18" charset="0"/>
              <a:cs typeface="Times New Roman" pitchFamily="18" charset="0"/>
            </a:endParaRPr>
          </a:p>
          <a:p>
            <a:r>
              <a:rPr lang="en-US">
                <a:latin typeface="Times New Roman" pitchFamily="18" charset="0"/>
                <a:cs typeface="Times New Roman" pitchFamily="18" charset="0"/>
              </a:rPr>
              <a:t>Q</a:t>
            </a:r>
            <a:r>
              <a:rPr lang="en-US" i="1" baseline="-30000">
                <a:latin typeface="Times New Roman" pitchFamily="18" charset="0"/>
                <a:cs typeface="Times New Roman" pitchFamily="18" charset="0"/>
              </a:rPr>
              <a:t>P</a:t>
            </a:r>
            <a:endParaRPr lang="en-US">
              <a:latin typeface="Times New Roman" pitchFamily="18" charset="0"/>
            </a:endParaRPr>
          </a:p>
        </p:txBody>
      </p:sp>
      <p:sp>
        <p:nvSpPr>
          <p:cNvPr id="15369" name="Text Box 56"/>
          <p:cNvSpPr txBox="1">
            <a:spLocks noChangeArrowheads="1"/>
          </p:cNvSpPr>
          <p:nvPr/>
        </p:nvSpPr>
        <p:spPr bwMode="auto">
          <a:xfrm>
            <a:off x="4495800" y="4495800"/>
            <a:ext cx="2044700" cy="322263"/>
          </a:xfrm>
          <a:prstGeom prst="rect">
            <a:avLst/>
          </a:prstGeom>
          <a:noFill/>
          <a:ln w="9525">
            <a:noFill/>
            <a:miter lim="800000"/>
            <a:headEnd/>
            <a:tailEnd/>
          </a:ln>
        </p:spPr>
        <p:txBody>
          <a:bodyPr lIns="0" tIns="0" rIns="0" bIns="0"/>
          <a:lstStyle/>
          <a:p>
            <a:pPr eaLnBrk="1" hangingPunct="1"/>
            <a:r>
              <a:rPr lang="en-US">
                <a:latin typeface="Times New Roman" pitchFamily="18" charset="0"/>
                <a:cs typeface="Times New Roman" pitchFamily="18" charset="0"/>
              </a:rPr>
              <a:t>Quantity of good</a:t>
            </a:r>
            <a:endParaRPr lang="en-US">
              <a:latin typeface="Times New Roman" pitchFamily="18" charset="0"/>
            </a:endParaRPr>
          </a:p>
        </p:txBody>
      </p:sp>
      <p:sp>
        <p:nvSpPr>
          <p:cNvPr id="15370" name="Line 67"/>
          <p:cNvSpPr>
            <a:spLocks noChangeShapeType="1"/>
          </p:cNvSpPr>
          <p:nvPr/>
        </p:nvSpPr>
        <p:spPr bwMode="auto">
          <a:xfrm flipV="1">
            <a:off x="1752600" y="1295400"/>
            <a:ext cx="0" cy="3048000"/>
          </a:xfrm>
          <a:prstGeom prst="line">
            <a:avLst/>
          </a:prstGeom>
          <a:noFill/>
          <a:ln w="19050">
            <a:solidFill>
              <a:schemeClr val="tx1"/>
            </a:solidFill>
            <a:round/>
            <a:headEnd/>
            <a:tailEnd/>
          </a:ln>
        </p:spPr>
        <p:txBody>
          <a:bodyPr/>
          <a:lstStyle/>
          <a:p>
            <a:endParaRPr lang="en-US"/>
          </a:p>
        </p:txBody>
      </p:sp>
      <p:sp>
        <p:nvSpPr>
          <p:cNvPr id="15371" name="Line 55"/>
          <p:cNvSpPr>
            <a:spLocks noChangeShapeType="1"/>
          </p:cNvSpPr>
          <p:nvPr/>
        </p:nvSpPr>
        <p:spPr bwMode="auto">
          <a:xfrm>
            <a:off x="1752600" y="4343400"/>
            <a:ext cx="4191000" cy="0"/>
          </a:xfrm>
          <a:prstGeom prst="line">
            <a:avLst/>
          </a:prstGeom>
          <a:noFill/>
          <a:ln w="19050">
            <a:solidFill>
              <a:schemeClr val="tx1"/>
            </a:solidFill>
            <a:round/>
            <a:headEnd/>
            <a:tailEnd/>
          </a:ln>
        </p:spPr>
        <p:txBody>
          <a:bodyPr/>
          <a:lstStyle/>
          <a:p>
            <a:endParaRPr lang="en-US"/>
          </a:p>
        </p:txBody>
      </p:sp>
      <p:sp>
        <p:nvSpPr>
          <p:cNvPr id="15372" name="Line 58"/>
          <p:cNvSpPr>
            <a:spLocks noChangeShapeType="1"/>
          </p:cNvSpPr>
          <p:nvPr/>
        </p:nvSpPr>
        <p:spPr bwMode="auto">
          <a:xfrm flipH="1">
            <a:off x="3429000" y="2865438"/>
            <a:ext cx="12700" cy="1477962"/>
          </a:xfrm>
          <a:prstGeom prst="line">
            <a:avLst/>
          </a:prstGeom>
          <a:noFill/>
          <a:ln w="19050">
            <a:solidFill>
              <a:schemeClr val="tx1"/>
            </a:solidFill>
            <a:prstDash val="dash"/>
            <a:round/>
            <a:headEnd/>
            <a:tailEnd/>
          </a:ln>
        </p:spPr>
        <p:txBody>
          <a:bodyPr/>
          <a:lstStyle/>
          <a:p>
            <a:endParaRPr lang="en-US"/>
          </a:p>
        </p:txBody>
      </p:sp>
      <p:sp>
        <p:nvSpPr>
          <p:cNvPr id="15373" name="Line 59"/>
          <p:cNvSpPr>
            <a:spLocks noChangeShapeType="1"/>
          </p:cNvSpPr>
          <p:nvPr/>
        </p:nvSpPr>
        <p:spPr bwMode="auto">
          <a:xfrm flipH="1">
            <a:off x="2590800" y="2865438"/>
            <a:ext cx="12700" cy="1477962"/>
          </a:xfrm>
          <a:prstGeom prst="line">
            <a:avLst/>
          </a:prstGeom>
          <a:noFill/>
          <a:ln w="19050">
            <a:solidFill>
              <a:schemeClr val="tx1"/>
            </a:solidFill>
            <a:prstDash val="dash"/>
            <a:round/>
            <a:headEnd/>
            <a:tailEnd/>
          </a:ln>
        </p:spPr>
        <p:txBody>
          <a:bodyPr/>
          <a:lstStyle/>
          <a:p>
            <a:endParaRPr lang="en-US"/>
          </a:p>
        </p:txBody>
      </p:sp>
      <p:sp>
        <p:nvSpPr>
          <p:cNvPr id="15374" name="Rectangle 70"/>
          <p:cNvSpPr>
            <a:spLocks noChangeArrowheads="1"/>
          </p:cNvSpPr>
          <p:nvPr/>
        </p:nvSpPr>
        <p:spPr bwMode="auto">
          <a:xfrm>
            <a:off x="0" y="1768475"/>
            <a:ext cx="9144000" cy="0"/>
          </a:xfrm>
          <a:prstGeom prst="rect">
            <a:avLst/>
          </a:prstGeom>
          <a:noFill/>
          <a:ln w="9525">
            <a:noFill/>
            <a:miter lim="800000"/>
            <a:headEnd/>
            <a:tailEnd/>
          </a:ln>
        </p:spPr>
        <p:txBody>
          <a:bodyPr wrap="none" anchor="ctr">
            <a:spAutoFit/>
          </a:bodyPr>
          <a:lstStyle/>
          <a:p>
            <a:pPr eaLnBrk="1" hangingPunct="1"/>
            <a:endParaRPr lang="en-US" sz="2400">
              <a:latin typeface="Times New Roman" pitchFamily="18" charset="0"/>
            </a:endParaRPr>
          </a:p>
        </p:txBody>
      </p:sp>
      <p:sp>
        <p:nvSpPr>
          <p:cNvPr id="15375" name="Rectangle 73"/>
          <p:cNvSpPr>
            <a:spLocks noChangeArrowheads="1"/>
          </p:cNvSpPr>
          <p:nvPr/>
        </p:nvSpPr>
        <p:spPr bwMode="auto">
          <a:xfrm>
            <a:off x="0" y="1768475"/>
            <a:ext cx="184150" cy="990600"/>
          </a:xfrm>
          <a:prstGeom prst="rect">
            <a:avLst/>
          </a:prstGeom>
          <a:noFill/>
          <a:ln w="9525">
            <a:noFill/>
            <a:miter lim="800000"/>
            <a:headEnd/>
            <a:tailEnd/>
          </a:ln>
        </p:spPr>
        <p:txBody>
          <a:bodyPr wrap="none" anchor="ctr">
            <a:spAutoFit/>
          </a:bodyPr>
          <a:lstStyle/>
          <a:p>
            <a:pPr eaLnBrk="1" hangingPunct="1">
              <a:tabLst>
                <a:tab pos="119063" algn="l"/>
              </a:tabLst>
            </a:pPr>
            <a:r>
              <a:rPr lang="en-US" sz="1100">
                <a:latin typeface="Times New Roman" pitchFamily="18" charset="0"/>
              </a:rPr>
              <a:t/>
            </a:r>
            <a:br>
              <a:rPr lang="en-US" sz="1100">
                <a:latin typeface="Times New Roman" pitchFamily="18" charset="0"/>
              </a:rPr>
            </a:br>
            <a:endParaRPr lang="en-US" sz="2400">
              <a:latin typeface="Times New Roman" pitchFamily="18" charset="0"/>
            </a:endParaRPr>
          </a:p>
          <a:p>
            <a:pPr>
              <a:tabLst>
                <a:tab pos="119063" algn="l"/>
              </a:tabLst>
            </a:pPr>
            <a:endParaRPr lang="en-US" sz="2400">
              <a:latin typeface="Times New Roman" pitchFamily="18" charset="0"/>
            </a:endParaRPr>
          </a:p>
        </p:txBody>
      </p:sp>
      <p:sp>
        <p:nvSpPr>
          <p:cNvPr id="15376" name="Rectangle 74"/>
          <p:cNvSpPr>
            <a:spLocks noChangeArrowheads="1"/>
          </p:cNvSpPr>
          <p:nvPr/>
        </p:nvSpPr>
        <p:spPr bwMode="auto">
          <a:xfrm>
            <a:off x="114300" y="2759075"/>
            <a:ext cx="303213" cy="1187450"/>
          </a:xfrm>
          <a:prstGeom prst="rect">
            <a:avLst/>
          </a:prstGeom>
          <a:noFill/>
          <a:ln w="9525">
            <a:noFill/>
            <a:miter lim="800000"/>
            <a:headEnd/>
            <a:tailEnd/>
          </a:ln>
        </p:spPr>
        <p:txBody>
          <a:bodyPr wrap="none" anchor="ctr">
            <a:spAutoFit/>
          </a:bodyPr>
          <a:lstStyle/>
          <a:p>
            <a:pPr indent="119063" eaLnBrk="1" hangingPunct="1">
              <a:tabLst>
                <a:tab pos="119063" algn="l"/>
              </a:tabLst>
            </a:pPr>
            <a:r>
              <a:rPr lang="en-US" sz="2400">
                <a:latin typeface="Times New Roman" pitchFamily="18" charset="0"/>
              </a:rPr>
              <a:t/>
            </a:r>
            <a:br>
              <a:rPr lang="en-US" sz="2400">
                <a:latin typeface="Times New Roman" pitchFamily="18" charset="0"/>
              </a:rPr>
            </a:br>
            <a:endParaRPr lang="en-US" sz="2400">
              <a:latin typeface="Times New Roman" pitchFamily="18" charset="0"/>
            </a:endParaRPr>
          </a:p>
          <a:p>
            <a:pPr indent="119063">
              <a:tabLst>
                <a:tab pos="119063" algn="l"/>
              </a:tabLst>
            </a:pPr>
            <a:endParaRPr lang="en-US" sz="2400">
              <a:latin typeface="Times New Roman" pitchFamily="18" charset="0"/>
            </a:endParaRPr>
          </a:p>
        </p:txBody>
      </p:sp>
      <p:sp>
        <p:nvSpPr>
          <p:cNvPr id="15377" name="Rectangle 75"/>
          <p:cNvSpPr>
            <a:spLocks noChangeArrowheads="1"/>
          </p:cNvSpPr>
          <p:nvPr/>
        </p:nvSpPr>
        <p:spPr bwMode="auto">
          <a:xfrm>
            <a:off x="0" y="3946525"/>
            <a:ext cx="184150" cy="822325"/>
          </a:xfrm>
          <a:prstGeom prst="rect">
            <a:avLst/>
          </a:prstGeom>
          <a:noFill/>
          <a:ln w="9525">
            <a:noFill/>
            <a:miter lim="800000"/>
            <a:headEnd/>
            <a:tailEnd/>
          </a:ln>
        </p:spPr>
        <p:txBody>
          <a:bodyPr wrap="none" anchor="ctr">
            <a:spAutoFit/>
          </a:bodyPr>
          <a:lstStyle/>
          <a:p>
            <a:pPr eaLnBrk="1" hangingPunct="1"/>
            <a:endParaRPr lang="en-US" sz="2400">
              <a:latin typeface="Times New Roman" pitchFamily="18" charset="0"/>
            </a:endParaRPr>
          </a:p>
          <a:p>
            <a:endParaRPr lang="en-US" sz="2400">
              <a:latin typeface="Times New Roman" pitchFamily="18" charset="0"/>
            </a:endParaRPr>
          </a:p>
        </p:txBody>
      </p:sp>
      <p:sp>
        <p:nvSpPr>
          <p:cNvPr id="15378" name="Line 77"/>
          <p:cNvSpPr>
            <a:spLocks noChangeShapeType="1"/>
          </p:cNvSpPr>
          <p:nvPr/>
        </p:nvSpPr>
        <p:spPr bwMode="auto">
          <a:xfrm flipV="1">
            <a:off x="3581400" y="2133600"/>
            <a:ext cx="0" cy="533400"/>
          </a:xfrm>
          <a:prstGeom prst="line">
            <a:avLst/>
          </a:prstGeom>
          <a:noFill/>
          <a:ln w="28575">
            <a:solidFill>
              <a:schemeClr val="tx1"/>
            </a:solidFill>
            <a:round/>
            <a:headEnd type="triangle" w="med" len="med"/>
            <a:tailEnd type="triangle" w="med" len="med"/>
          </a:ln>
        </p:spPr>
        <p:txBody>
          <a:bodyPr/>
          <a:lstStyle/>
          <a:p>
            <a:endParaRPr lang="en-US"/>
          </a:p>
        </p:txBody>
      </p:sp>
      <p:sp>
        <p:nvSpPr>
          <p:cNvPr id="15379" name="Text Box 78"/>
          <p:cNvSpPr txBox="1">
            <a:spLocks noChangeArrowheads="1"/>
          </p:cNvSpPr>
          <p:nvPr/>
        </p:nvSpPr>
        <p:spPr bwMode="auto">
          <a:xfrm>
            <a:off x="974725" y="1179513"/>
            <a:ext cx="806450" cy="915987"/>
          </a:xfrm>
          <a:prstGeom prst="rect">
            <a:avLst/>
          </a:prstGeom>
          <a:noFill/>
          <a:ln w="9525">
            <a:noFill/>
            <a:miter lim="800000"/>
            <a:headEnd/>
            <a:tailEnd/>
          </a:ln>
        </p:spPr>
        <p:txBody>
          <a:bodyPr wrap="none">
            <a:spAutoFit/>
          </a:bodyPr>
          <a:lstStyle/>
          <a:p>
            <a:r>
              <a:rPr lang="en-US"/>
              <a:t>Price</a:t>
            </a:r>
          </a:p>
          <a:p>
            <a:r>
              <a:rPr lang="en-US"/>
              <a:t>Of the</a:t>
            </a:r>
          </a:p>
          <a:p>
            <a:r>
              <a:rPr lang="en-US"/>
              <a:t>good</a:t>
            </a:r>
          </a:p>
        </p:txBody>
      </p:sp>
      <p:sp>
        <p:nvSpPr>
          <p:cNvPr id="15380" name="Text Box 79"/>
          <p:cNvSpPr txBox="1">
            <a:spLocks noChangeArrowheads="1"/>
          </p:cNvSpPr>
          <p:nvPr/>
        </p:nvSpPr>
        <p:spPr bwMode="auto">
          <a:xfrm>
            <a:off x="3565525" y="2170113"/>
            <a:ext cx="1504950" cy="366712"/>
          </a:xfrm>
          <a:prstGeom prst="rect">
            <a:avLst/>
          </a:prstGeom>
          <a:noFill/>
          <a:ln w="9525">
            <a:noFill/>
            <a:miter lim="800000"/>
            <a:headEnd/>
            <a:tailEnd/>
          </a:ln>
        </p:spPr>
        <p:txBody>
          <a:bodyPr wrap="none">
            <a:spAutoFit/>
          </a:bodyPr>
          <a:lstStyle/>
          <a:p>
            <a:r>
              <a:rPr lang="en-US"/>
              <a:t>External cost</a:t>
            </a:r>
          </a:p>
        </p:txBody>
      </p:sp>
      <p:sp>
        <p:nvSpPr>
          <p:cNvPr id="21584" name="Rectangle 80"/>
          <p:cNvSpPr>
            <a:spLocks noGrp="1" noChangeArrowheads="1"/>
          </p:cNvSpPr>
          <p:nvPr>
            <p:ph type="title"/>
          </p:nvPr>
        </p:nvSpPr>
        <p:spPr/>
        <p:txBody>
          <a:bodyPr/>
          <a:lstStyle/>
          <a:p>
            <a:pPr eaLnBrk="1" hangingPunct="1">
              <a:defRPr/>
            </a:pPr>
            <a:r>
              <a:rPr lang="en-US" smtClean="0">
                <a:solidFill>
                  <a:srgbClr val="FFFF00"/>
                </a:solidFill>
              </a:rPr>
              <a:t>External Costs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smtClean="0">
                <a:solidFill>
                  <a:srgbClr val="FFFF00"/>
                </a:solidFill>
              </a:rPr>
              <a:t>Property Rights</a:t>
            </a:r>
          </a:p>
        </p:txBody>
      </p:sp>
      <p:sp>
        <p:nvSpPr>
          <p:cNvPr id="16387" name="Rectangle 3"/>
          <p:cNvSpPr>
            <a:spLocks noGrp="1" noChangeArrowheads="1"/>
          </p:cNvSpPr>
          <p:nvPr>
            <p:ph type="body" idx="1"/>
          </p:nvPr>
        </p:nvSpPr>
        <p:spPr/>
        <p:txBody>
          <a:bodyPr/>
          <a:lstStyle/>
          <a:p>
            <a:pPr eaLnBrk="1" hangingPunct="1"/>
            <a:r>
              <a:rPr lang="en-US" smtClean="0"/>
              <a:t>Open access to forests, pastures, ground and surface waters</a:t>
            </a:r>
          </a:p>
          <a:p>
            <a:pPr lvl="1" eaLnBrk="1" hangingPunct="1"/>
            <a:r>
              <a:rPr lang="en-US" smtClean="0"/>
              <a:t>Incentive to overexploit before someone else does</a:t>
            </a:r>
          </a:p>
        </p:txBody>
      </p:sp>
      <p:pic>
        <p:nvPicPr>
          <p:cNvPr id="16388" name="Picture 4" descr="Peru rice"/>
          <p:cNvPicPr>
            <a:picLocks noChangeAspect="1" noChangeArrowheads="1"/>
          </p:cNvPicPr>
          <p:nvPr/>
        </p:nvPicPr>
        <p:blipFill>
          <a:blip r:embed="rId3" cstate="print"/>
          <a:srcRect/>
          <a:stretch>
            <a:fillRect/>
          </a:stretch>
        </p:blipFill>
        <p:spPr bwMode="auto">
          <a:xfrm>
            <a:off x="838200" y="3886200"/>
            <a:ext cx="3962400" cy="2717800"/>
          </a:xfrm>
          <a:prstGeom prst="rect">
            <a:avLst/>
          </a:prstGeom>
          <a:noFill/>
          <a:ln w="9525">
            <a:noFill/>
            <a:miter lim="800000"/>
            <a:headEnd/>
            <a:tailEnd/>
          </a:ln>
        </p:spPr>
      </p:pic>
      <p:pic>
        <p:nvPicPr>
          <p:cNvPr id="16389" name="Picture 5" descr="Untitled-17"/>
          <p:cNvPicPr>
            <a:picLocks noChangeAspect="1" noChangeArrowheads="1"/>
          </p:cNvPicPr>
          <p:nvPr/>
        </p:nvPicPr>
        <p:blipFill>
          <a:blip r:embed="rId4" cstate="print"/>
          <a:srcRect/>
          <a:stretch>
            <a:fillRect/>
          </a:stretch>
        </p:blipFill>
        <p:spPr bwMode="auto">
          <a:xfrm>
            <a:off x="4800600" y="3886200"/>
            <a:ext cx="4114800" cy="2713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457200"/>
            <a:ext cx="8229600" cy="1143000"/>
          </a:xfrm>
        </p:spPr>
        <p:txBody>
          <a:bodyPr>
            <a:normAutofit fontScale="90000"/>
          </a:bodyPr>
          <a:lstStyle/>
          <a:p>
            <a:pPr eaLnBrk="1" hangingPunct="1">
              <a:defRPr/>
            </a:pPr>
            <a:r>
              <a:rPr lang="en-US" sz="4000" smtClean="0">
                <a:solidFill>
                  <a:srgbClr val="FFFF00"/>
                </a:solidFill>
              </a:rPr>
              <a:t>Opportunity Cost </a:t>
            </a:r>
            <a:br>
              <a:rPr lang="en-US" sz="4000" smtClean="0">
                <a:solidFill>
                  <a:srgbClr val="FFFF00"/>
                </a:solidFill>
              </a:rPr>
            </a:br>
            <a:r>
              <a:rPr lang="en-US" sz="4000" smtClean="0">
                <a:solidFill>
                  <a:srgbClr val="FFFF00"/>
                </a:solidFill>
              </a:rPr>
              <a:t>&amp; Discounting</a:t>
            </a:r>
          </a:p>
        </p:txBody>
      </p:sp>
      <p:graphicFrame>
        <p:nvGraphicFramePr>
          <p:cNvPr id="14441" name="Group 105"/>
          <p:cNvGraphicFramePr>
            <a:graphicFrameLocks noGrp="1"/>
          </p:cNvGraphicFramePr>
          <p:nvPr>
            <p:ph sz="half" idx="1"/>
          </p:nvPr>
        </p:nvGraphicFramePr>
        <p:xfrm>
          <a:off x="457200" y="1600200"/>
          <a:ext cx="4033838" cy="4495800"/>
        </p:xfrm>
        <a:graphic>
          <a:graphicData uri="http://schemas.openxmlformats.org/drawingml/2006/table">
            <a:tbl>
              <a:tblPr/>
              <a:tblGrid>
                <a:gridCol w="1066800"/>
                <a:gridCol w="950913"/>
                <a:gridCol w="1008062"/>
                <a:gridCol w="1008063"/>
              </a:tblGrid>
              <a:tr h="22479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tr>
              <a:tr h="22479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smtClean="0">
                          <a:ln>
                            <a:noFill/>
                          </a:ln>
                          <a:solidFill>
                            <a:schemeClr val="tx1"/>
                          </a:solidFill>
                          <a:effectLst/>
                          <a:latin typeface="Arial" charset="0"/>
                        </a:rPr>
                        <a:t>   r = </a:t>
                      </a: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smtClean="0">
                          <a:ln>
                            <a:noFill/>
                          </a:ln>
                          <a:solidFill>
                            <a:schemeClr val="tx1"/>
                          </a:solidFill>
                          <a:effectLst/>
                          <a:latin typeface="Arial" charset="0"/>
                        </a:rPr>
                        <a:t>    r = </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smtClean="0">
                          <a:ln>
                            <a:noFill/>
                          </a:ln>
                          <a:solidFill>
                            <a:schemeClr val="tx1"/>
                          </a:solidFill>
                          <a:effectLst/>
                          <a:latin typeface="Arial" charset="0"/>
                        </a:rPr>
                        <a:t>10%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graphicFrame>
        <p:nvGraphicFramePr>
          <p:cNvPr id="1026" name="Object 32"/>
          <p:cNvGraphicFramePr>
            <a:graphicFrameLocks noChangeAspect="1"/>
          </p:cNvGraphicFramePr>
          <p:nvPr/>
        </p:nvGraphicFramePr>
        <p:xfrm>
          <a:off x="2819400" y="2438400"/>
          <a:ext cx="1316038" cy="1112838"/>
        </p:xfrm>
        <a:graphic>
          <a:graphicData uri="http://schemas.openxmlformats.org/presentationml/2006/ole">
            <p:oleObj spid="_x0000_s1026" name="Equation" r:id="rId4" imgW="495000" imgH="419040" progId="Equation.3">
              <p:embed/>
            </p:oleObj>
          </a:graphicData>
        </a:graphic>
      </p:graphicFrame>
      <p:graphicFrame>
        <p:nvGraphicFramePr>
          <p:cNvPr id="1027" name="Object 33"/>
          <p:cNvGraphicFramePr>
            <a:graphicFrameLocks noChangeAspect="1"/>
          </p:cNvGraphicFramePr>
          <p:nvPr/>
        </p:nvGraphicFramePr>
        <p:xfrm>
          <a:off x="4648200" y="2438400"/>
          <a:ext cx="1279525" cy="1111250"/>
        </p:xfrm>
        <a:graphic>
          <a:graphicData uri="http://schemas.openxmlformats.org/presentationml/2006/ole">
            <p:oleObj spid="_x0000_s1027" name="Equation" r:id="rId5" imgW="482400" imgH="419040" progId="Equation.3">
              <p:embed/>
            </p:oleObj>
          </a:graphicData>
        </a:graphic>
      </p:graphicFrame>
      <p:graphicFrame>
        <p:nvGraphicFramePr>
          <p:cNvPr id="1028" name="Object 34"/>
          <p:cNvGraphicFramePr>
            <a:graphicFrameLocks noChangeAspect="1"/>
          </p:cNvGraphicFramePr>
          <p:nvPr/>
        </p:nvGraphicFramePr>
        <p:xfrm>
          <a:off x="6477000" y="2438400"/>
          <a:ext cx="1316038" cy="1112838"/>
        </p:xfrm>
        <a:graphic>
          <a:graphicData uri="http://schemas.openxmlformats.org/presentationml/2006/ole">
            <p:oleObj spid="_x0000_s1028" name="Equation" r:id="rId6" imgW="495000" imgH="419040" progId="Equation.3">
              <p:embed/>
            </p:oleObj>
          </a:graphicData>
        </a:graphic>
      </p:graphicFrame>
      <p:graphicFrame>
        <p:nvGraphicFramePr>
          <p:cNvPr id="14456" name="Group 120"/>
          <p:cNvGraphicFramePr>
            <a:graphicFrameLocks noGrp="1"/>
          </p:cNvGraphicFramePr>
          <p:nvPr>
            <p:ph sz="half" idx="2"/>
          </p:nvPr>
        </p:nvGraphicFramePr>
        <p:xfrm>
          <a:off x="2514600" y="3886200"/>
          <a:ext cx="5562600" cy="1562101"/>
        </p:xfrm>
        <a:graphic>
          <a:graphicData uri="http://schemas.openxmlformats.org/drawingml/2006/table">
            <a:tbl>
              <a:tblPr/>
              <a:tblGrid>
                <a:gridCol w="1676400"/>
                <a:gridCol w="1981200"/>
                <a:gridCol w="1905000"/>
              </a:tblGrid>
              <a:tr h="83343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0</a:t>
                      </a:r>
                      <a:r>
                        <a:rPr kumimoji="0" lang="en-US" sz="2400" b="0" i="0" u="none" strike="noStrike" cap="none" normalizeH="0" baseline="0" smtClean="0">
                          <a:ln>
                            <a:noFill/>
                          </a:ln>
                          <a:solidFill>
                            <a:schemeClr val="tx1"/>
                          </a:solidFill>
                          <a:effectLst/>
                          <a:latin typeface="Arial" charset="0"/>
                        </a:rPr>
                        <a:t>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1 </a:t>
                      </a:r>
                      <a:r>
                        <a:rPr kumimoji="0" lang="en-US" sz="2400" b="0" i="0" u="none" strike="noStrike" cap="none" normalizeH="0" baseline="0" smtClean="0">
                          <a:ln>
                            <a:noFill/>
                          </a:ln>
                          <a:solidFill>
                            <a:schemeClr val="tx1"/>
                          </a:solidFill>
                          <a:effectLst/>
                          <a:latin typeface="Arial" charset="0"/>
                        </a:rPr>
                        <a:t>=.95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2 </a:t>
                      </a:r>
                      <a:r>
                        <a:rPr kumimoji="0" lang="en-US" sz="2400" b="0" i="0" u="none" strike="noStrike" cap="none" normalizeH="0" baseline="0" smtClean="0">
                          <a:ln>
                            <a:noFill/>
                          </a:ln>
                          <a:solidFill>
                            <a:schemeClr val="tx1"/>
                          </a:solidFill>
                          <a:effectLst/>
                          <a:latin typeface="Arial" charset="0"/>
                        </a:rPr>
                        <a:t>=.91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0</a:t>
                      </a:r>
                      <a:r>
                        <a:rPr kumimoji="0" lang="en-US" sz="2400" b="0" i="0" u="none" strike="noStrike" cap="none" normalizeH="0" baseline="0" smtClean="0">
                          <a:ln>
                            <a:noFill/>
                          </a:ln>
                          <a:solidFill>
                            <a:schemeClr val="tx1"/>
                          </a:solidFill>
                          <a:effectLst/>
                          <a:latin typeface="Arial" charset="0"/>
                        </a:rPr>
                        <a:t>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1 </a:t>
                      </a:r>
                      <a:r>
                        <a:rPr kumimoji="0" lang="en-US" sz="2400" b="0" i="0" u="none" strike="noStrike" cap="none" normalizeH="0" baseline="0" smtClean="0">
                          <a:ln>
                            <a:noFill/>
                          </a:ln>
                          <a:solidFill>
                            <a:schemeClr val="tx1"/>
                          </a:solidFill>
                          <a:effectLst/>
                          <a:latin typeface="Arial" charset="0"/>
                        </a:rPr>
                        <a:t>=.91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400" b="0" i="0" u="none" strike="noStrike" cap="none" normalizeH="0" baseline="0" smtClean="0">
                          <a:ln>
                            <a:noFill/>
                          </a:ln>
                          <a:solidFill>
                            <a:schemeClr val="tx1"/>
                          </a:solidFill>
                          <a:effectLst/>
                          <a:latin typeface="Arial" charset="0"/>
                        </a:rPr>
                        <a:t>1/(1+r)</a:t>
                      </a:r>
                      <a:r>
                        <a:rPr kumimoji="0" lang="en-US" sz="2400" b="0" i="0" u="none" strike="noStrike" cap="none" normalizeH="0" baseline="30000" smtClean="0">
                          <a:ln>
                            <a:noFill/>
                          </a:ln>
                          <a:solidFill>
                            <a:schemeClr val="tx1"/>
                          </a:solidFill>
                          <a:effectLst/>
                          <a:latin typeface="Arial" charset="0"/>
                        </a:rPr>
                        <a:t>2 </a:t>
                      </a:r>
                      <a:r>
                        <a:rPr kumimoji="0" lang="en-US" sz="2400" b="0" i="0" u="none" strike="noStrike" cap="none" normalizeH="0" baseline="0" smtClean="0">
                          <a:ln>
                            <a:noFill/>
                          </a:ln>
                          <a:solidFill>
                            <a:schemeClr val="tx1"/>
                          </a:solidFill>
                          <a:effectLst/>
                          <a:latin typeface="Arial" charset="0"/>
                        </a:rPr>
                        <a:t>=.83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1447800" y="1371600"/>
            <a:ext cx="6369050" cy="2563813"/>
          </a:xfrm>
          <a:prstGeom prst="rect">
            <a:avLst/>
          </a:prstGeom>
          <a:noFill/>
          <a:ln w="9525">
            <a:noFill/>
            <a:miter lim="800000"/>
            <a:headEnd/>
            <a:tailEnd/>
          </a:ln>
          <a:effectLst/>
        </p:spPr>
        <p:txBody>
          <a:bodyPr anchor="ctr">
            <a:spAutoFit/>
          </a:bodyPr>
          <a:lstStyle/>
          <a:p>
            <a:pPr algn="ctr"/>
            <a:r>
              <a:rPr lang="en-US" b="1"/>
              <a:t>Natural resources</a:t>
            </a:r>
            <a:r>
              <a:rPr lang="en-US"/>
              <a:t> occur naturally within </a:t>
            </a:r>
            <a:r>
              <a:rPr lang="en-US">
                <a:hlinkClick r:id="rId2" tooltip="Natural environment"/>
              </a:rPr>
              <a:t>environments</a:t>
            </a:r>
            <a:r>
              <a:rPr lang="en-US"/>
              <a:t> that exist relatively undisturbed by mankind, in a </a:t>
            </a:r>
            <a:r>
              <a:rPr lang="en-US">
                <a:hlinkClick r:id="rId3" tooltip="Nature"/>
              </a:rPr>
              <a:t>natural</a:t>
            </a:r>
            <a:r>
              <a:rPr lang="en-US"/>
              <a:t> form. A natural </a:t>
            </a:r>
            <a:r>
              <a:rPr lang="en-US">
                <a:hlinkClick r:id="rId4" tooltip="Resource"/>
              </a:rPr>
              <a:t>resource</a:t>
            </a:r>
            <a:r>
              <a:rPr lang="en-US"/>
              <a:t> is often characterized by amounts of </a:t>
            </a:r>
            <a:r>
              <a:rPr lang="en-US">
                <a:hlinkClick r:id="rId5" tooltip="Biodiversity"/>
              </a:rPr>
              <a:t>biodiversity</a:t>
            </a:r>
            <a:r>
              <a:rPr lang="en-US"/>
              <a:t>and </a:t>
            </a:r>
            <a:r>
              <a:rPr lang="en-US">
                <a:hlinkClick r:id="rId6" tooltip="Geodiversity"/>
              </a:rPr>
              <a:t>geodiversity</a:t>
            </a:r>
            <a:r>
              <a:rPr lang="en-US"/>
              <a:t> existent in various </a:t>
            </a:r>
            <a:r>
              <a:rPr lang="en-US">
                <a:hlinkClick r:id="rId7" tooltip="Ecosystems"/>
              </a:rPr>
              <a:t>ecosystems</a:t>
            </a:r>
            <a:r>
              <a:rPr lang="en-US"/>
              <a:t>.</a:t>
            </a:r>
          </a:p>
          <a:p>
            <a:pPr algn="ctr"/>
            <a:r>
              <a:rPr lang="en-US"/>
              <a:t>Natural resources are derived from the </a:t>
            </a:r>
            <a:r>
              <a:rPr lang="en-US">
                <a:hlinkClick r:id="rId2" tooltip="Natural environment"/>
              </a:rPr>
              <a:t>environment</a:t>
            </a:r>
            <a:r>
              <a:rPr lang="en-US"/>
              <a:t>. Many of them are essential for our survival while others are used for satisfying our wants. Natural resources may be further classified in different ways.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smtClean="0"/>
              <a:t>Market distortions</a:t>
            </a:r>
          </a:p>
        </p:txBody>
      </p:sp>
      <p:pic>
        <p:nvPicPr>
          <p:cNvPr id="17411" name="Picture 6" descr="IMG0022"/>
          <p:cNvPicPr>
            <a:picLocks noChangeAspect="1" noChangeArrowheads="1"/>
          </p:cNvPicPr>
          <p:nvPr/>
        </p:nvPicPr>
        <p:blipFill>
          <a:blip r:embed="rId3" cstate="print"/>
          <a:srcRect/>
          <a:stretch>
            <a:fillRect/>
          </a:stretch>
        </p:blipFill>
        <p:spPr bwMode="auto">
          <a:xfrm>
            <a:off x="1371600" y="1371600"/>
            <a:ext cx="6096000" cy="4062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algn="l" eaLnBrk="1" hangingPunct="1">
              <a:defRPr/>
            </a:pPr>
            <a:r>
              <a:rPr lang="en-US" sz="4000" smtClean="0">
                <a:solidFill>
                  <a:srgbClr val="FFFF00"/>
                </a:solidFill>
              </a:rPr>
              <a:t>Potential solutions to natural resource problems:</a:t>
            </a:r>
          </a:p>
        </p:txBody>
      </p:sp>
      <p:sp>
        <p:nvSpPr>
          <p:cNvPr id="18435" name="Rectangle 4"/>
          <p:cNvSpPr>
            <a:spLocks noGrp="1" noChangeArrowheads="1"/>
          </p:cNvSpPr>
          <p:nvPr>
            <p:ph type="body" idx="1"/>
          </p:nvPr>
        </p:nvSpPr>
        <p:spPr>
          <a:xfrm>
            <a:off x="304800" y="1600200"/>
            <a:ext cx="7467600" cy="4495800"/>
          </a:xfrm>
        </p:spPr>
        <p:txBody>
          <a:bodyPr/>
          <a:lstStyle/>
          <a:p>
            <a:pPr eaLnBrk="1" hangingPunct="1"/>
            <a:r>
              <a:rPr lang="en-US" smtClean="0">
                <a:solidFill>
                  <a:srgbClr val="FFFF00"/>
                </a:solidFill>
              </a:rPr>
              <a:t>Technical:</a:t>
            </a:r>
            <a:r>
              <a:rPr lang="en-US" smtClean="0"/>
              <a:t> conservation tillage, strip cropping, contour plowing, reforestation, legume fallow crops, build dams, revegetation, rotational grazing, integrated pest management, solar pumps, biogas generator, fuel efficient stoves, deferred grazing, managed woodlots, cellulosic biofuel crops, etc.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defRPr/>
            </a:pPr>
            <a:r>
              <a:rPr lang="en-US" smtClean="0">
                <a:solidFill>
                  <a:srgbClr val="FFFF00"/>
                </a:solidFill>
              </a:rPr>
              <a:t>Solutions (continued)</a:t>
            </a:r>
          </a:p>
        </p:txBody>
      </p:sp>
      <p:sp>
        <p:nvSpPr>
          <p:cNvPr id="19459" name="Rectangle 3"/>
          <p:cNvSpPr>
            <a:spLocks noGrp="1" noChangeArrowheads="1"/>
          </p:cNvSpPr>
          <p:nvPr>
            <p:ph type="body" idx="1"/>
          </p:nvPr>
        </p:nvSpPr>
        <p:spPr>
          <a:xfrm>
            <a:off x="381000" y="1447800"/>
            <a:ext cx="7162800" cy="4495800"/>
          </a:xfrm>
        </p:spPr>
        <p:txBody>
          <a:bodyPr/>
          <a:lstStyle/>
          <a:p>
            <a:pPr eaLnBrk="1" hangingPunct="1">
              <a:lnSpc>
                <a:spcPct val="90000"/>
              </a:lnSpc>
            </a:pPr>
            <a:r>
              <a:rPr lang="en-US" sz="2800" smtClean="0">
                <a:solidFill>
                  <a:srgbClr val="FFFF00"/>
                </a:solidFill>
              </a:rPr>
              <a:t>Institutional and economic:</a:t>
            </a:r>
          </a:p>
          <a:p>
            <a:pPr lvl="1" eaLnBrk="1" hangingPunct="1">
              <a:lnSpc>
                <a:spcPct val="90000"/>
              </a:lnSpc>
            </a:pPr>
            <a:r>
              <a:rPr lang="en-US" sz="2400" smtClean="0"/>
              <a:t>Subsidies and taxes (for conservation)</a:t>
            </a:r>
          </a:p>
          <a:p>
            <a:pPr lvl="1" eaLnBrk="1" hangingPunct="1">
              <a:lnSpc>
                <a:spcPct val="90000"/>
              </a:lnSpc>
            </a:pPr>
            <a:r>
              <a:rPr lang="en-US" sz="2400" smtClean="0"/>
              <a:t>Regulations – prohibit logging in certain areas, pesticide regulations, etc.</a:t>
            </a:r>
          </a:p>
          <a:p>
            <a:pPr lvl="1" eaLnBrk="1" hangingPunct="1">
              <a:lnSpc>
                <a:spcPct val="90000"/>
              </a:lnSpc>
            </a:pPr>
            <a:r>
              <a:rPr lang="en-US" sz="2400" smtClean="0"/>
              <a:t>Land reform</a:t>
            </a:r>
          </a:p>
          <a:p>
            <a:pPr lvl="1" eaLnBrk="1" hangingPunct="1">
              <a:lnSpc>
                <a:spcPct val="90000"/>
              </a:lnSpc>
            </a:pPr>
            <a:r>
              <a:rPr lang="en-US" sz="2400" smtClean="0"/>
              <a:t>Improved information &amp; infrastructure</a:t>
            </a:r>
          </a:p>
          <a:p>
            <a:pPr lvl="1" eaLnBrk="1" hangingPunct="1">
              <a:lnSpc>
                <a:spcPct val="90000"/>
              </a:lnSpc>
            </a:pPr>
            <a:r>
              <a:rPr lang="en-US" sz="2400" smtClean="0"/>
              <a:t>Education</a:t>
            </a:r>
          </a:p>
          <a:p>
            <a:pPr lvl="1" eaLnBrk="1" hangingPunct="1">
              <a:lnSpc>
                <a:spcPct val="90000"/>
              </a:lnSpc>
            </a:pPr>
            <a:r>
              <a:rPr lang="en-US" sz="2400" smtClean="0"/>
              <a:t>Economic growth – reduces population growth, income elasticity of demand for conservation is high</a:t>
            </a:r>
          </a:p>
          <a:p>
            <a:pPr lvl="1" eaLnBrk="1" hangingPunct="1">
              <a:lnSpc>
                <a:spcPct val="90000"/>
              </a:lnSpc>
            </a:pPr>
            <a:r>
              <a:rPr lang="en-US" sz="2400" smtClean="0"/>
              <a:t>Pollution permit trading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457200"/>
            <a:ext cx="8229600" cy="1143000"/>
          </a:xfrm>
        </p:spPr>
        <p:txBody>
          <a:bodyPr>
            <a:normAutofit fontScale="90000"/>
          </a:bodyPr>
          <a:lstStyle/>
          <a:p>
            <a:pPr eaLnBrk="1" hangingPunct="1">
              <a:defRPr/>
            </a:pPr>
            <a:r>
              <a:rPr lang="en-US" sz="4000" smtClean="0">
                <a:solidFill>
                  <a:srgbClr val="FFFF00"/>
                </a:solidFill>
              </a:rPr>
              <a:t>A subsidy can encourage conservation</a:t>
            </a:r>
          </a:p>
        </p:txBody>
      </p:sp>
      <p:sp>
        <p:nvSpPr>
          <p:cNvPr id="20483" name="Line 5"/>
          <p:cNvSpPr>
            <a:spLocks noChangeShapeType="1"/>
          </p:cNvSpPr>
          <p:nvPr/>
        </p:nvSpPr>
        <p:spPr bwMode="auto">
          <a:xfrm>
            <a:off x="2514600" y="2438400"/>
            <a:ext cx="0" cy="2743200"/>
          </a:xfrm>
          <a:prstGeom prst="line">
            <a:avLst/>
          </a:prstGeom>
          <a:noFill/>
          <a:ln w="38100">
            <a:solidFill>
              <a:schemeClr val="tx1"/>
            </a:solidFill>
            <a:round/>
            <a:headEnd/>
            <a:tailEnd/>
          </a:ln>
        </p:spPr>
        <p:txBody>
          <a:bodyPr/>
          <a:lstStyle/>
          <a:p>
            <a:endParaRPr lang="en-US"/>
          </a:p>
        </p:txBody>
      </p:sp>
      <p:sp>
        <p:nvSpPr>
          <p:cNvPr id="20484" name="Line 6"/>
          <p:cNvSpPr>
            <a:spLocks noChangeShapeType="1"/>
          </p:cNvSpPr>
          <p:nvPr/>
        </p:nvSpPr>
        <p:spPr bwMode="auto">
          <a:xfrm>
            <a:off x="2514600" y="5181600"/>
            <a:ext cx="4114800" cy="0"/>
          </a:xfrm>
          <a:prstGeom prst="line">
            <a:avLst/>
          </a:prstGeom>
          <a:noFill/>
          <a:ln w="38100">
            <a:solidFill>
              <a:schemeClr val="tx1"/>
            </a:solidFill>
            <a:round/>
            <a:headEnd/>
            <a:tailEnd/>
          </a:ln>
        </p:spPr>
        <p:txBody>
          <a:bodyPr/>
          <a:lstStyle/>
          <a:p>
            <a:endParaRPr lang="en-US"/>
          </a:p>
        </p:txBody>
      </p:sp>
      <p:sp>
        <p:nvSpPr>
          <p:cNvPr id="20485" name="Line 7"/>
          <p:cNvSpPr>
            <a:spLocks noChangeShapeType="1"/>
          </p:cNvSpPr>
          <p:nvPr/>
        </p:nvSpPr>
        <p:spPr bwMode="auto">
          <a:xfrm>
            <a:off x="2514600" y="3581400"/>
            <a:ext cx="3657600" cy="0"/>
          </a:xfrm>
          <a:prstGeom prst="line">
            <a:avLst/>
          </a:prstGeom>
          <a:noFill/>
          <a:ln w="28575">
            <a:solidFill>
              <a:schemeClr val="tx1"/>
            </a:solidFill>
            <a:round/>
            <a:headEnd/>
            <a:tailEnd/>
          </a:ln>
        </p:spPr>
        <p:txBody>
          <a:bodyPr/>
          <a:lstStyle/>
          <a:p>
            <a:endParaRPr lang="en-US"/>
          </a:p>
        </p:txBody>
      </p:sp>
      <p:sp>
        <p:nvSpPr>
          <p:cNvPr id="20486" name="Line 8"/>
          <p:cNvSpPr>
            <a:spLocks noChangeShapeType="1"/>
          </p:cNvSpPr>
          <p:nvPr/>
        </p:nvSpPr>
        <p:spPr bwMode="auto">
          <a:xfrm>
            <a:off x="3124200" y="2667000"/>
            <a:ext cx="2057400" cy="2286000"/>
          </a:xfrm>
          <a:prstGeom prst="line">
            <a:avLst/>
          </a:prstGeom>
          <a:noFill/>
          <a:ln w="28575">
            <a:solidFill>
              <a:schemeClr val="tx1"/>
            </a:solidFill>
            <a:round/>
            <a:headEnd/>
            <a:tailEnd/>
          </a:ln>
        </p:spPr>
        <p:txBody>
          <a:bodyPr/>
          <a:lstStyle/>
          <a:p>
            <a:endParaRPr lang="en-US"/>
          </a:p>
        </p:txBody>
      </p:sp>
      <p:sp>
        <p:nvSpPr>
          <p:cNvPr id="20487" name="Line 9"/>
          <p:cNvSpPr>
            <a:spLocks noChangeShapeType="1"/>
          </p:cNvSpPr>
          <p:nvPr/>
        </p:nvSpPr>
        <p:spPr bwMode="auto">
          <a:xfrm>
            <a:off x="4114800" y="2590800"/>
            <a:ext cx="1905000" cy="2209800"/>
          </a:xfrm>
          <a:prstGeom prst="line">
            <a:avLst/>
          </a:prstGeom>
          <a:noFill/>
          <a:ln w="28575">
            <a:solidFill>
              <a:schemeClr val="tx1"/>
            </a:solidFill>
            <a:round/>
            <a:headEnd/>
            <a:tailEnd/>
          </a:ln>
        </p:spPr>
        <p:txBody>
          <a:bodyPr/>
          <a:lstStyle/>
          <a:p>
            <a:endParaRPr lang="en-US"/>
          </a:p>
        </p:txBody>
      </p:sp>
      <p:sp>
        <p:nvSpPr>
          <p:cNvPr id="20488" name="Text Box 10"/>
          <p:cNvSpPr txBox="1">
            <a:spLocks noChangeArrowheads="1"/>
          </p:cNvSpPr>
          <p:nvPr/>
        </p:nvSpPr>
        <p:spPr bwMode="auto">
          <a:xfrm>
            <a:off x="990600" y="2286000"/>
            <a:ext cx="1479550" cy="641350"/>
          </a:xfrm>
          <a:prstGeom prst="rect">
            <a:avLst/>
          </a:prstGeom>
          <a:noFill/>
          <a:ln w="9525">
            <a:noFill/>
            <a:miter lim="800000"/>
            <a:headEnd/>
            <a:tailEnd/>
          </a:ln>
        </p:spPr>
        <p:txBody>
          <a:bodyPr wrap="none">
            <a:spAutoFit/>
          </a:bodyPr>
          <a:lstStyle/>
          <a:p>
            <a:r>
              <a:rPr lang="en-US"/>
              <a:t>Price of </a:t>
            </a:r>
          </a:p>
          <a:p>
            <a:r>
              <a:rPr lang="en-US"/>
              <a:t>conservation</a:t>
            </a:r>
          </a:p>
        </p:txBody>
      </p:sp>
      <p:sp>
        <p:nvSpPr>
          <p:cNvPr id="20489" name="Text Box 11"/>
          <p:cNvSpPr txBox="1">
            <a:spLocks noChangeArrowheads="1"/>
          </p:cNvSpPr>
          <p:nvPr/>
        </p:nvSpPr>
        <p:spPr bwMode="auto">
          <a:xfrm>
            <a:off x="5105400" y="5334000"/>
            <a:ext cx="2647950" cy="366713"/>
          </a:xfrm>
          <a:prstGeom prst="rect">
            <a:avLst/>
          </a:prstGeom>
          <a:noFill/>
          <a:ln w="9525">
            <a:noFill/>
            <a:miter lim="800000"/>
            <a:headEnd/>
            <a:tailEnd/>
          </a:ln>
        </p:spPr>
        <p:txBody>
          <a:bodyPr wrap="none">
            <a:spAutoFit/>
          </a:bodyPr>
          <a:lstStyle/>
          <a:p>
            <a:r>
              <a:rPr lang="en-US"/>
              <a:t>Quantity of conservation</a:t>
            </a:r>
          </a:p>
        </p:txBody>
      </p:sp>
      <p:sp>
        <p:nvSpPr>
          <p:cNvPr id="20490" name="Line 12"/>
          <p:cNvSpPr>
            <a:spLocks noChangeShapeType="1"/>
          </p:cNvSpPr>
          <p:nvPr/>
        </p:nvSpPr>
        <p:spPr bwMode="auto">
          <a:xfrm>
            <a:off x="3886200" y="3581400"/>
            <a:ext cx="0" cy="1600200"/>
          </a:xfrm>
          <a:prstGeom prst="line">
            <a:avLst/>
          </a:prstGeom>
          <a:noFill/>
          <a:ln w="9525">
            <a:solidFill>
              <a:schemeClr val="tx1"/>
            </a:solidFill>
            <a:round/>
            <a:headEnd/>
            <a:tailEnd/>
          </a:ln>
        </p:spPr>
        <p:txBody>
          <a:bodyPr/>
          <a:lstStyle/>
          <a:p>
            <a:endParaRPr lang="en-US"/>
          </a:p>
        </p:txBody>
      </p:sp>
      <p:sp>
        <p:nvSpPr>
          <p:cNvPr id="20491" name="Line 13"/>
          <p:cNvSpPr>
            <a:spLocks noChangeShapeType="1"/>
          </p:cNvSpPr>
          <p:nvPr/>
        </p:nvSpPr>
        <p:spPr bwMode="auto">
          <a:xfrm>
            <a:off x="4953000" y="3581400"/>
            <a:ext cx="0" cy="1600200"/>
          </a:xfrm>
          <a:prstGeom prst="line">
            <a:avLst/>
          </a:prstGeom>
          <a:noFill/>
          <a:ln w="9525">
            <a:solidFill>
              <a:schemeClr val="tx1"/>
            </a:solidFill>
            <a:round/>
            <a:headEnd/>
            <a:tailEnd/>
          </a:ln>
        </p:spPr>
        <p:txBody>
          <a:bodyPr/>
          <a:lstStyle/>
          <a:p>
            <a:endParaRPr lang="en-US"/>
          </a:p>
        </p:txBody>
      </p:sp>
      <p:sp>
        <p:nvSpPr>
          <p:cNvPr id="20492" name="Text Box 14"/>
          <p:cNvSpPr txBox="1">
            <a:spLocks noChangeArrowheads="1"/>
          </p:cNvSpPr>
          <p:nvPr/>
        </p:nvSpPr>
        <p:spPr bwMode="auto">
          <a:xfrm>
            <a:off x="6308725" y="3389313"/>
            <a:ext cx="450850" cy="366712"/>
          </a:xfrm>
          <a:prstGeom prst="rect">
            <a:avLst/>
          </a:prstGeom>
          <a:noFill/>
          <a:ln w="9525">
            <a:noFill/>
            <a:miter lim="800000"/>
            <a:headEnd/>
            <a:tailEnd/>
          </a:ln>
        </p:spPr>
        <p:txBody>
          <a:bodyPr wrap="none">
            <a:spAutoFit/>
          </a:bodyPr>
          <a:lstStyle/>
          <a:p>
            <a:r>
              <a:rPr lang="en-US"/>
              <a:t>Pc</a:t>
            </a:r>
          </a:p>
        </p:txBody>
      </p:sp>
      <p:sp>
        <p:nvSpPr>
          <p:cNvPr id="20493" name="Text Box 15"/>
          <p:cNvSpPr txBox="1">
            <a:spLocks noChangeArrowheads="1"/>
          </p:cNvSpPr>
          <p:nvPr/>
        </p:nvSpPr>
        <p:spPr bwMode="auto">
          <a:xfrm>
            <a:off x="6080125" y="4379913"/>
            <a:ext cx="654050" cy="366712"/>
          </a:xfrm>
          <a:prstGeom prst="rect">
            <a:avLst/>
          </a:prstGeom>
          <a:noFill/>
          <a:ln w="9525">
            <a:noFill/>
            <a:miter lim="800000"/>
            <a:headEnd/>
            <a:tailEnd/>
          </a:ln>
        </p:spPr>
        <p:txBody>
          <a:bodyPr wrap="none">
            <a:spAutoFit/>
          </a:bodyPr>
          <a:lstStyle/>
          <a:p>
            <a:r>
              <a:rPr lang="en-US"/>
              <a:t>NSB</a:t>
            </a:r>
          </a:p>
        </p:txBody>
      </p:sp>
      <p:sp>
        <p:nvSpPr>
          <p:cNvPr id="20494" name="Text Box 16"/>
          <p:cNvSpPr txBox="1">
            <a:spLocks noChangeArrowheads="1"/>
          </p:cNvSpPr>
          <p:nvPr/>
        </p:nvSpPr>
        <p:spPr bwMode="auto">
          <a:xfrm>
            <a:off x="5165725" y="4608513"/>
            <a:ext cx="654050" cy="366712"/>
          </a:xfrm>
          <a:prstGeom prst="rect">
            <a:avLst/>
          </a:prstGeom>
          <a:noFill/>
          <a:ln w="9525">
            <a:noFill/>
            <a:miter lim="800000"/>
            <a:headEnd/>
            <a:tailEnd/>
          </a:ln>
        </p:spPr>
        <p:txBody>
          <a:bodyPr wrap="none">
            <a:spAutoFit/>
          </a:bodyPr>
          <a:lstStyle/>
          <a:p>
            <a:r>
              <a:rPr lang="en-US"/>
              <a:t>NPB</a:t>
            </a:r>
          </a:p>
        </p:txBody>
      </p:sp>
      <p:sp>
        <p:nvSpPr>
          <p:cNvPr id="20495" name="Text Box 17"/>
          <p:cNvSpPr txBox="1">
            <a:spLocks noChangeArrowheads="1"/>
          </p:cNvSpPr>
          <p:nvPr/>
        </p:nvSpPr>
        <p:spPr bwMode="auto">
          <a:xfrm>
            <a:off x="3733800" y="5181600"/>
            <a:ext cx="488950" cy="366713"/>
          </a:xfrm>
          <a:prstGeom prst="rect">
            <a:avLst/>
          </a:prstGeom>
          <a:noFill/>
          <a:ln w="9525">
            <a:noFill/>
            <a:miter lim="800000"/>
            <a:headEnd/>
            <a:tailEnd/>
          </a:ln>
        </p:spPr>
        <p:txBody>
          <a:bodyPr wrap="none">
            <a:spAutoFit/>
          </a:bodyPr>
          <a:lstStyle/>
          <a:p>
            <a:r>
              <a:rPr lang="en-US"/>
              <a:t>Qp</a:t>
            </a:r>
          </a:p>
        </p:txBody>
      </p:sp>
      <p:sp>
        <p:nvSpPr>
          <p:cNvPr id="20496" name="Text Box 18"/>
          <p:cNvSpPr txBox="1">
            <a:spLocks noChangeArrowheads="1"/>
          </p:cNvSpPr>
          <p:nvPr/>
        </p:nvSpPr>
        <p:spPr bwMode="auto">
          <a:xfrm>
            <a:off x="4708525" y="5141913"/>
            <a:ext cx="476250" cy="366712"/>
          </a:xfrm>
          <a:prstGeom prst="rect">
            <a:avLst/>
          </a:prstGeom>
          <a:noFill/>
          <a:ln w="9525">
            <a:noFill/>
            <a:miter lim="800000"/>
            <a:headEnd/>
            <a:tailEnd/>
          </a:ln>
        </p:spPr>
        <p:txBody>
          <a:bodyPr wrap="none">
            <a:spAutoFit/>
          </a:bodyPr>
          <a:lstStyle/>
          <a:p>
            <a:r>
              <a:rPr lang="en-US"/>
              <a:t>Qs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0" y="609600"/>
            <a:ext cx="6781800" cy="1143000"/>
          </a:xfrm>
        </p:spPr>
        <p:txBody>
          <a:bodyPr>
            <a:normAutofit fontScale="90000"/>
          </a:bodyPr>
          <a:lstStyle/>
          <a:p>
            <a:pPr eaLnBrk="1" hangingPunct="1">
              <a:defRPr/>
            </a:pPr>
            <a:r>
              <a:rPr lang="en-US" sz="3200" smtClean="0">
                <a:solidFill>
                  <a:srgbClr val="FFFF00"/>
                </a:solidFill>
              </a:rPr>
              <a:t>Three principles for successful institutional change to improve sustainability of natural resources</a:t>
            </a:r>
          </a:p>
        </p:txBody>
      </p:sp>
      <p:sp>
        <p:nvSpPr>
          <p:cNvPr id="21507" name="Rectangle 3"/>
          <p:cNvSpPr>
            <a:spLocks noGrp="1" noChangeArrowheads="1"/>
          </p:cNvSpPr>
          <p:nvPr>
            <p:ph type="body" idx="1"/>
          </p:nvPr>
        </p:nvSpPr>
        <p:spPr>
          <a:xfrm>
            <a:off x="914400" y="2286000"/>
            <a:ext cx="7772400" cy="4114800"/>
          </a:xfrm>
        </p:spPr>
        <p:txBody>
          <a:bodyPr/>
          <a:lstStyle/>
          <a:p>
            <a:pPr eaLnBrk="1" hangingPunct="1"/>
            <a:r>
              <a:rPr lang="en-US" smtClean="0"/>
              <a:t>Assess costs and benefits of the change, including externalities</a:t>
            </a:r>
          </a:p>
          <a:p>
            <a:pPr eaLnBrk="1" hangingPunct="1"/>
            <a:r>
              <a:rPr lang="en-US" smtClean="0"/>
              <a:t>Obtain local input</a:t>
            </a:r>
          </a:p>
          <a:p>
            <a:pPr eaLnBrk="1" hangingPunct="1"/>
            <a:r>
              <a:rPr lang="en-US" smtClean="0"/>
              <a:t>Compensation for losers</a:t>
            </a:r>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defRPr/>
            </a:pPr>
            <a:r>
              <a:rPr lang="en-US" smtClean="0"/>
              <a:t>Global Warming  </a:t>
            </a:r>
          </a:p>
        </p:txBody>
      </p:sp>
      <p:sp>
        <p:nvSpPr>
          <p:cNvPr id="22531" name="Rectangle 3"/>
          <p:cNvSpPr>
            <a:spLocks noGrp="1" noChangeArrowheads="1"/>
          </p:cNvSpPr>
          <p:nvPr>
            <p:ph type="body" idx="1"/>
          </p:nvPr>
        </p:nvSpPr>
        <p:spPr/>
        <p:txBody>
          <a:bodyPr/>
          <a:lstStyle/>
          <a:p>
            <a:pPr eaLnBrk="1" hangingPunct="1"/>
            <a:r>
              <a:rPr lang="en-US" smtClean="0"/>
              <a:t>Primarily due to Carbon dioxide emissions</a:t>
            </a:r>
          </a:p>
          <a:p>
            <a:pPr eaLnBrk="1" hangingPunct="1"/>
            <a:r>
              <a:rPr lang="en-US" smtClean="0"/>
              <a:t>Economic effects?</a:t>
            </a:r>
          </a:p>
          <a:p>
            <a:pPr lvl="1" eaLnBrk="1" hangingPunct="1"/>
            <a:r>
              <a:rPr lang="en-US" smtClean="0"/>
              <a:t>Higher temperatures affect what is grown where and affects livestock</a:t>
            </a:r>
          </a:p>
          <a:p>
            <a:pPr lvl="1" eaLnBrk="1" hangingPunct="1"/>
            <a:r>
              <a:rPr lang="en-US" smtClean="0"/>
              <a:t>Changes in rainfall patterns</a:t>
            </a:r>
          </a:p>
          <a:p>
            <a:pPr lvl="1" eaLnBrk="1" hangingPunct="1"/>
            <a:r>
              <a:rPr lang="en-US" smtClean="0"/>
              <a:t>Increased risk of extreme weather events causing problems such as flooding</a:t>
            </a:r>
          </a:p>
          <a:p>
            <a:pPr lvl="1"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3600" dirty="0" smtClean="0"/>
              <a:t>Global warming effects (continued) </a:t>
            </a:r>
            <a:endParaRPr lang="en-US" sz="3600" dirty="0"/>
          </a:p>
        </p:txBody>
      </p:sp>
      <p:sp>
        <p:nvSpPr>
          <p:cNvPr id="23555" name="Content Placeholder 2"/>
          <p:cNvSpPr>
            <a:spLocks noGrp="1"/>
          </p:cNvSpPr>
          <p:nvPr>
            <p:ph idx="1"/>
          </p:nvPr>
        </p:nvSpPr>
        <p:spPr/>
        <p:txBody>
          <a:bodyPr/>
          <a:lstStyle/>
          <a:p>
            <a:r>
              <a:rPr lang="en-US" smtClean="0"/>
              <a:t>2 degree C rise in temperature would cost about 1% of world GDP </a:t>
            </a:r>
          </a:p>
          <a:p>
            <a:r>
              <a:rPr lang="en-US" smtClean="0"/>
              <a:t>Malaria and Dengue areas would expand with temperature rise</a:t>
            </a:r>
          </a:p>
          <a:p>
            <a:r>
              <a:rPr lang="en-US" smtClean="0"/>
              <a:t>IFPRI study (October 2009) finds that South Asian agriculture would suffer the most, particularly wheat and rice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pPr eaLnBrk="1" hangingPunct="1">
              <a:defRPr/>
            </a:pPr>
            <a:r>
              <a:rPr lang="en-US" sz="4000" smtClean="0"/>
              <a:t>Effects of agriculture on global warming</a:t>
            </a:r>
          </a:p>
        </p:txBody>
      </p:sp>
      <p:sp>
        <p:nvSpPr>
          <p:cNvPr id="24579" name="Rectangle 3"/>
          <p:cNvSpPr>
            <a:spLocks noGrp="1" noChangeArrowheads="1"/>
          </p:cNvSpPr>
          <p:nvPr>
            <p:ph type="body" idx="1"/>
          </p:nvPr>
        </p:nvSpPr>
        <p:spPr/>
        <p:txBody>
          <a:bodyPr/>
          <a:lstStyle/>
          <a:p>
            <a:pPr eaLnBrk="1" hangingPunct="1"/>
            <a:r>
              <a:rPr lang="en-US" smtClean="0"/>
              <a:t>20% of green house gases (especially methane) from rice fields as organic matter decomposes, from livestock</a:t>
            </a:r>
          </a:p>
          <a:p>
            <a:pPr eaLnBrk="1" hangingPunct="1"/>
            <a:r>
              <a:rPr lang="en-US" smtClean="0"/>
              <a:t>Nitrous oxide emissions from fertilizer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mtClean="0"/>
              <a:t>What can be done?</a:t>
            </a:r>
          </a:p>
        </p:txBody>
      </p:sp>
      <p:sp>
        <p:nvSpPr>
          <p:cNvPr id="25603" name="Rectangle 3"/>
          <p:cNvSpPr>
            <a:spLocks noGrp="1" noChangeArrowheads="1"/>
          </p:cNvSpPr>
          <p:nvPr>
            <p:ph type="body" idx="1"/>
          </p:nvPr>
        </p:nvSpPr>
        <p:spPr/>
        <p:txBody>
          <a:bodyPr/>
          <a:lstStyle/>
          <a:p>
            <a:pPr eaLnBrk="1" hangingPunct="1"/>
            <a:r>
              <a:rPr lang="en-US" smtClean="0"/>
              <a:t>Lower nitrogen fertilizer (how?)</a:t>
            </a:r>
          </a:p>
          <a:p>
            <a:pPr eaLnBrk="1" hangingPunct="1"/>
            <a:r>
              <a:rPr lang="en-US" smtClean="0"/>
              <a:t>Agro-forestry as carbon sinks</a:t>
            </a:r>
          </a:p>
          <a:p>
            <a:pPr eaLnBrk="1" hangingPunct="1"/>
            <a:r>
              <a:rPr lang="en-US" smtClean="0"/>
              <a:t>Bio-fuels can help to some extent to reduce fossil fuel use (which emits carbon dioxide)</a:t>
            </a:r>
          </a:p>
          <a:p>
            <a:pPr eaLnBrk="1" hangingPunct="1"/>
            <a:r>
              <a:rPr lang="en-US" smtClean="0"/>
              <a:t>Carbon trading (What is it?)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err="1" smtClean="0"/>
              <a:t>Biofuels</a:t>
            </a:r>
            <a:endParaRPr lang="en-US" dirty="0" smtClean="0"/>
          </a:p>
        </p:txBody>
      </p:sp>
      <p:sp>
        <p:nvSpPr>
          <p:cNvPr id="26627" name="Content Placeholder 2"/>
          <p:cNvSpPr>
            <a:spLocks noGrp="1"/>
          </p:cNvSpPr>
          <p:nvPr>
            <p:ph idx="1"/>
          </p:nvPr>
        </p:nvSpPr>
        <p:spPr/>
        <p:txBody>
          <a:bodyPr/>
          <a:lstStyle/>
          <a:p>
            <a:pPr eaLnBrk="1" hangingPunct="1"/>
            <a:r>
              <a:rPr lang="en-US" sz="2800" smtClean="0"/>
              <a:t>Food versus fuel, and what does it mean for the environment?</a:t>
            </a:r>
          </a:p>
          <a:p>
            <a:pPr lvl="1" eaLnBrk="1" hangingPunct="1">
              <a:buFont typeface="Arial" charset="0"/>
              <a:buChar char="•"/>
            </a:pPr>
            <a:r>
              <a:rPr lang="en-US" sz="2400" smtClean="0"/>
              <a:t>High energy prices and extensive subsidies have spurred increased use of food crops for fuel production</a:t>
            </a:r>
          </a:p>
          <a:p>
            <a:pPr lvl="1" eaLnBrk="1" hangingPunct="1">
              <a:buFont typeface="Arial" charset="0"/>
              <a:buChar char="•"/>
            </a:pPr>
            <a:r>
              <a:rPr lang="en-US" sz="2400" smtClean="0"/>
              <a:t>Many offsetting effects: biofuels tend to be cleaner; higher crop prices tend to encourage deforestation and greenhouse gas emissions; income effects on poor influence can have offsetting effects on the environment </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lassification_natural_resources"/>
          <p:cNvPicPr>
            <a:picLocks noChangeAspect="1" noChangeArrowheads="1"/>
          </p:cNvPicPr>
          <p:nvPr/>
        </p:nvPicPr>
        <p:blipFill>
          <a:blip r:embed="rId2" cstate="print"/>
          <a:srcRect/>
          <a:stretch>
            <a:fillRect/>
          </a:stretch>
        </p:blipFill>
        <p:spPr bwMode="auto">
          <a:xfrm>
            <a:off x="990600" y="457200"/>
            <a:ext cx="7620000" cy="6310313"/>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mtClean="0">
                <a:solidFill>
                  <a:srgbClr val="FFFF00"/>
                </a:solidFill>
              </a:rPr>
              <a:t>Conclusions</a:t>
            </a:r>
          </a:p>
        </p:txBody>
      </p:sp>
      <p:sp>
        <p:nvSpPr>
          <p:cNvPr id="27651" name="Rectangle 3"/>
          <p:cNvSpPr>
            <a:spLocks noGrp="1" noChangeArrowheads="1"/>
          </p:cNvSpPr>
          <p:nvPr>
            <p:ph type="body" idx="1"/>
          </p:nvPr>
        </p:nvSpPr>
        <p:spPr/>
        <p:txBody>
          <a:bodyPr/>
          <a:lstStyle/>
          <a:p>
            <a:pPr eaLnBrk="1" hangingPunct="1"/>
            <a:r>
              <a:rPr lang="en-US" smtClean="0"/>
              <a:t>Sound environmental management is essential for sustained agricultural and economic development </a:t>
            </a:r>
          </a:p>
          <a:p>
            <a:pPr eaLnBrk="1" hangingPunct="1"/>
            <a:r>
              <a:rPr lang="en-US" smtClean="0"/>
              <a:t>Both technical and institutional solutions are needed to solve environmental problems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normAutofit fontScale="90000"/>
          </a:bodyPr>
          <a:lstStyle/>
          <a:p>
            <a:r>
              <a:rPr lang="en-US" sz="4000"/>
              <a:t>Classification</a:t>
            </a:r>
            <a:br>
              <a:rPr lang="en-US" sz="4000"/>
            </a:br>
            <a:endParaRPr lang="en-US" sz="4000"/>
          </a:p>
        </p:txBody>
      </p:sp>
      <p:sp>
        <p:nvSpPr>
          <p:cNvPr id="6149" name="Rectangle 5"/>
          <p:cNvSpPr>
            <a:spLocks noGrp="1" noChangeArrowheads="1"/>
          </p:cNvSpPr>
          <p:nvPr>
            <p:ph idx="1"/>
          </p:nvPr>
        </p:nvSpPr>
        <p:spPr/>
        <p:txBody>
          <a:bodyPr>
            <a:normAutofit lnSpcReduction="10000"/>
          </a:bodyPr>
          <a:lstStyle/>
          <a:p>
            <a:pPr>
              <a:lnSpc>
                <a:spcPct val="80000"/>
              </a:lnSpc>
            </a:pPr>
            <a:r>
              <a:rPr lang="en-US" sz="2800"/>
              <a:t>On the basis of origin, resources may be divided into:</a:t>
            </a:r>
          </a:p>
          <a:p>
            <a:pPr lvl="1">
              <a:lnSpc>
                <a:spcPct val="80000"/>
              </a:lnSpc>
            </a:pPr>
            <a:r>
              <a:rPr lang="en-US" sz="2400" i="1"/>
              <a:t>Biotic</a:t>
            </a:r>
            <a:r>
              <a:rPr lang="en-US" sz="2400"/>
              <a:t> – Biotic resources are obtained from the </a:t>
            </a:r>
            <a:r>
              <a:rPr lang="en-US" sz="2400">
                <a:hlinkClick r:id="rId2" tooltip="Biosphere"/>
              </a:rPr>
              <a:t>biosphere</a:t>
            </a:r>
            <a:r>
              <a:rPr lang="en-US" sz="2400"/>
              <a:t>, such as forests and their products, animals, birds and their products, </a:t>
            </a:r>
            <a:r>
              <a:rPr lang="en-US" sz="2400">
                <a:hlinkClick r:id="rId3" tooltip="Fish"/>
              </a:rPr>
              <a:t>fish</a:t>
            </a:r>
            <a:r>
              <a:rPr lang="en-US" sz="2400"/>
              <a:t> and other marine organisms. </a:t>
            </a:r>
            <a:r>
              <a:rPr lang="en-US" sz="2400">
                <a:hlinkClick r:id="rId4" tooltip="Mineral fuel"/>
              </a:rPr>
              <a:t>Mineral fuels</a:t>
            </a:r>
            <a:r>
              <a:rPr lang="en-US" sz="2400"/>
              <a:t> such as coal and </a:t>
            </a:r>
            <a:r>
              <a:rPr lang="en-US" sz="2400">
                <a:hlinkClick r:id="rId5" tooltip="Petroleum"/>
              </a:rPr>
              <a:t>petroleum</a:t>
            </a:r>
            <a:r>
              <a:rPr lang="en-US" sz="2400"/>
              <a:t> are also included in this category because they are formed from decayed organic matter. </a:t>
            </a:r>
          </a:p>
          <a:p>
            <a:pPr lvl="1">
              <a:lnSpc>
                <a:spcPct val="80000"/>
              </a:lnSpc>
            </a:pPr>
            <a:r>
              <a:rPr lang="en-US" sz="2400" i="1"/>
              <a:t>Abiotic</a:t>
            </a:r>
            <a:r>
              <a:rPr lang="en-US" sz="2400"/>
              <a:t> – Abiotic resources include non-living things. Examples include land, water, </a:t>
            </a:r>
            <a:r>
              <a:rPr lang="en-US" sz="2400">
                <a:hlinkClick r:id="rId6" tooltip="Air"/>
              </a:rPr>
              <a:t>air</a:t>
            </a:r>
            <a:r>
              <a:rPr lang="en-US" sz="2400"/>
              <a:t> and</a:t>
            </a:r>
            <a:r>
              <a:rPr lang="en-US" sz="2400">
                <a:hlinkClick r:id="rId7" tooltip="Minerals"/>
              </a:rPr>
              <a:t>minerals</a:t>
            </a:r>
            <a:r>
              <a:rPr lang="en-US" sz="2400"/>
              <a:t> including </a:t>
            </a:r>
            <a:r>
              <a:rPr lang="en-US" sz="2400">
                <a:hlinkClick r:id="rId8" tooltip="Ore"/>
              </a:rPr>
              <a:t>ores</a:t>
            </a:r>
            <a:r>
              <a:rPr lang="en-US" sz="2400"/>
              <a:t> such as gold, iron, copper, silver etc.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609600" y="304800"/>
            <a:ext cx="8077200" cy="762000"/>
          </a:xfrm>
        </p:spPr>
        <p:txBody>
          <a:bodyPr>
            <a:normAutofit fontScale="90000"/>
          </a:bodyPr>
          <a:lstStyle/>
          <a:p>
            <a:pPr algn="just"/>
            <a:r>
              <a:rPr lang="en-US" sz="2800"/>
              <a:t>Considering their stage of development, natural resources may be referred to in the following ways:</a:t>
            </a:r>
            <a:endParaRPr lang="en-US" sz="4000"/>
          </a:p>
        </p:txBody>
      </p:sp>
      <p:sp>
        <p:nvSpPr>
          <p:cNvPr id="7173" name="Rectangle 5"/>
          <p:cNvSpPr>
            <a:spLocks noGrp="1" noChangeArrowheads="1"/>
          </p:cNvSpPr>
          <p:nvPr>
            <p:ph idx="1"/>
          </p:nvPr>
        </p:nvSpPr>
        <p:spPr>
          <a:xfrm>
            <a:off x="0" y="1600200"/>
            <a:ext cx="8610600" cy="5257800"/>
          </a:xfrm>
        </p:spPr>
        <p:txBody>
          <a:bodyPr>
            <a:normAutofit lnSpcReduction="10000"/>
          </a:bodyPr>
          <a:lstStyle/>
          <a:p>
            <a:pPr>
              <a:lnSpc>
                <a:spcPct val="80000"/>
              </a:lnSpc>
            </a:pPr>
            <a:r>
              <a:rPr lang="en-US" sz="2400" i="1"/>
              <a:t>Potential Resources</a:t>
            </a:r>
            <a:r>
              <a:rPr lang="en-US" sz="2400"/>
              <a:t> – Potential resources are those that exist in a region and may be used in the future. For example, </a:t>
            </a:r>
            <a:r>
              <a:rPr lang="en-US" sz="2400">
                <a:hlinkClick r:id="rId2" tooltip="Petroleum"/>
              </a:rPr>
              <a:t>petroleum</a:t>
            </a:r>
            <a:r>
              <a:rPr lang="en-US" sz="2400"/>
              <a:t> may exist in many parts of India, having sedimentary rocks but until the time it is actually drilled out and put into use, it remains a potential resource. </a:t>
            </a:r>
          </a:p>
          <a:p>
            <a:pPr>
              <a:lnSpc>
                <a:spcPct val="80000"/>
              </a:lnSpc>
            </a:pPr>
            <a:r>
              <a:rPr lang="en-US" sz="2400" i="1"/>
              <a:t>Actual Resources</a:t>
            </a:r>
            <a:r>
              <a:rPr lang="en-US" sz="2400"/>
              <a:t> – Actual resources are those that have been surveyed, their quantity and quality determined and are being used in present times. The development of an actual resource, such as </a:t>
            </a:r>
            <a:r>
              <a:rPr lang="en-US" sz="2400">
                <a:hlinkClick r:id="rId3" tooltip="Wood processing"/>
              </a:rPr>
              <a:t>wood processing</a:t>
            </a:r>
            <a:r>
              <a:rPr lang="en-US" sz="2400"/>
              <a:t> depends upon the technology available and the cost involved. </a:t>
            </a:r>
          </a:p>
          <a:p>
            <a:pPr>
              <a:lnSpc>
                <a:spcPct val="80000"/>
              </a:lnSpc>
            </a:pPr>
            <a:r>
              <a:rPr lang="en-US" sz="2400" i="1"/>
              <a:t>Reserve Resources</a:t>
            </a:r>
            <a:r>
              <a:rPr lang="en-US" sz="2400"/>
              <a:t> – The part of an actual resource which can be developed profitably in the future is called a reserve resource </a:t>
            </a:r>
          </a:p>
          <a:p>
            <a:pPr>
              <a:lnSpc>
                <a:spcPct val="80000"/>
              </a:lnSpc>
            </a:pPr>
            <a:r>
              <a:rPr lang="en-US" sz="2400" i="1"/>
              <a:t>Stock Resources</a:t>
            </a:r>
            <a:r>
              <a:rPr lang="en-US" sz="2400"/>
              <a:t> – Stock resources are those that have been surveyed but cannot be used by organisms due to lack of technology. For example.</a:t>
            </a:r>
            <a:r>
              <a:rPr lang="en-US" sz="2400">
                <a:hlinkClick r:id="rId4" tooltip="Hydrogen"/>
              </a:rPr>
              <a:t>hydrogen</a:t>
            </a:r>
            <a:r>
              <a:rPr lang="en-US" sz="240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normAutofit fontScale="90000"/>
          </a:bodyPr>
          <a:lstStyle/>
          <a:p>
            <a:pPr algn="just"/>
            <a:r>
              <a:rPr lang="en-US" sz="3200"/>
              <a:t>With respect to renewability, natural resources can be categorized as follows:</a:t>
            </a:r>
            <a:endParaRPr lang="en-US" sz="4000"/>
          </a:p>
        </p:txBody>
      </p:sp>
      <p:sp>
        <p:nvSpPr>
          <p:cNvPr id="8197" name="Rectangle 5"/>
          <p:cNvSpPr>
            <a:spLocks noGrp="1" noChangeArrowheads="1"/>
          </p:cNvSpPr>
          <p:nvPr>
            <p:ph idx="1"/>
          </p:nvPr>
        </p:nvSpPr>
        <p:spPr/>
        <p:txBody>
          <a:bodyPr/>
          <a:lstStyle/>
          <a:p>
            <a:pPr>
              <a:lnSpc>
                <a:spcPct val="80000"/>
              </a:lnSpc>
            </a:pPr>
            <a:r>
              <a:rPr lang="en-US" sz="2000">
                <a:hlinkClick r:id="rId2" tooltip="Renewable resources"/>
              </a:rPr>
              <a:t>Renewable resources</a:t>
            </a:r>
            <a:r>
              <a:rPr lang="en-US" sz="2000"/>
              <a:t> are ones that can be replenished or reproduced easily. Some of them, like sunlight, air, wind, etc., are continuously available and their quantity is not affected by human consumption. Many renewable resources can be depleted by human use, but may also be replenished, thus maintaining a flow. Some of these, like agricultural crops, take a short time for renewal; others, like water, take a comparatively longer time, while still others, like forests, take even longer.</a:t>
            </a:r>
          </a:p>
          <a:p>
            <a:pPr>
              <a:lnSpc>
                <a:spcPct val="80000"/>
              </a:lnSpc>
            </a:pPr>
            <a:r>
              <a:rPr lang="en-US" sz="2000">
                <a:hlinkClick r:id="rId3" tooltip="Non-renewable resources"/>
              </a:rPr>
              <a:t>Non-renewable resources</a:t>
            </a:r>
            <a:r>
              <a:rPr lang="en-US" sz="2000"/>
              <a:t> are formed over very long </a:t>
            </a:r>
            <a:r>
              <a:rPr lang="en-US" sz="2000">
                <a:hlinkClick r:id="rId4" tooltip="Geological period"/>
              </a:rPr>
              <a:t>geological periods</a:t>
            </a:r>
            <a:r>
              <a:rPr lang="en-US" sz="2000"/>
              <a:t>. Minerals and fossil fuels are included in this category. Since their rate of formation is extremely slow, they cannot be replenished once they get </a:t>
            </a:r>
            <a:r>
              <a:rPr lang="en-US" sz="2000">
                <a:hlinkClick r:id="rId5" tooltip="Resource depletion"/>
              </a:rPr>
              <a:t>depleted</a:t>
            </a:r>
            <a:r>
              <a:rPr lang="en-US" sz="2000"/>
              <a:t>. Of these, the metallic minerals can be re-used by recycling them.</a:t>
            </a:r>
            <a:r>
              <a:rPr lang="en-US" sz="2000">
                <a:hlinkClick r:id="rId6"/>
              </a:rPr>
              <a:t>[1]</a:t>
            </a:r>
            <a:r>
              <a:rPr lang="en-US" sz="2000"/>
              <a:t> But coal and petroleum cannot be </a:t>
            </a:r>
            <a:r>
              <a:rPr lang="en-US" sz="2000">
                <a:hlinkClick r:id="rId7" tooltip="Recycled"/>
              </a:rPr>
              <a:t>recycled</a:t>
            </a:r>
            <a:r>
              <a:rPr lang="en-US" sz="2000"/>
              <a:t>.</a:t>
            </a:r>
            <a:r>
              <a:rPr lang="en-US" sz="2000">
                <a:hlinkClick r:id="rId6"/>
              </a:rPr>
              <a:t>[2]</a:t>
            </a:r>
            <a:r>
              <a:rPr lang="en-US" sz="200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normAutofit fontScale="90000"/>
          </a:bodyPr>
          <a:lstStyle/>
          <a:p>
            <a:pPr algn="just"/>
            <a:r>
              <a:rPr lang="en-US" sz="3200"/>
              <a:t>On the basis of availability, natural resources can be categorised as follows:</a:t>
            </a:r>
            <a:endParaRPr lang="en-US" sz="4000"/>
          </a:p>
        </p:txBody>
      </p:sp>
      <p:sp>
        <p:nvSpPr>
          <p:cNvPr id="9221" name="Rectangle 5"/>
          <p:cNvSpPr>
            <a:spLocks noGrp="1" noChangeArrowheads="1"/>
          </p:cNvSpPr>
          <p:nvPr>
            <p:ph idx="1"/>
          </p:nvPr>
        </p:nvSpPr>
        <p:spPr/>
        <p:txBody>
          <a:bodyPr>
            <a:normAutofit fontScale="92500"/>
          </a:bodyPr>
          <a:lstStyle/>
          <a:p>
            <a:r>
              <a:rPr lang="en-US" sz="2800"/>
              <a:t>Inexhaustible natural resources- Those resources which are present in unlimited quantity in nature and are not likely to be exhausted easily by human activity are inexhaustible natural resources (sunlight, air etc.)</a:t>
            </a:r>
          </a:p>
          <a:p>
            <a:r>
              <a:rPr lang="en-US" sz="2800"/>
              <a:t>Exhaustible natural resources- The amount of these resources are limited. They can be exhausted by human activity in the long run (coal, petroleum, natural gas,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algn="just"/>
            <a:r>
              <a:rPr lang="en-US" sz="3600"/>
              <a:t>On the basis of distribution, natural resources can be classified as follows:</a:t>
            </a:r>
            <a:r>
              <a:rPr lang="en-US" sz="4000"/>
              <a:t> </a:t>
            </a:r>
          </a:p>
        </p:txBody>
      </p:sp>
      <p:sp>
        <p:nvSpPr>
          <p:cNvPr id="14339" name="Rectangle 3"/>
          <p:cNvSpPr>
            <a:spLocks noGrp="1" noChangeArrowheads="1"/>
          </p:cNvSpPr>
          <p:nvPr>
            <p:ph idx="1"/>
          </p:nvPr>
        </p:nvSpPr>
        <p:spPr/>
        <p:txBody>
          <a:bodyPr/>
          <a:lstStyle/>
          <a:p>
            <a:r>
              <a:rPr lang="en-US"/>
              <a:t>Ubiquitous resources- Resources that are found everywhere are called ubiquitous resources. For example </a:t>
            </a:r>
            <a:r>
              <a:rPr lang="en-US">
                <a:hlinkClick r:id="rId2" tooltip="Land"/>
              </a:rPr>
              <a:t>land</a:t>
            </a:r>
            <a:r>
              <a:rPr lang="en-US"/>
              <a:t>, </a:t>
            </a:r>
            <a:r>
              <a:rPr lang="en-US">
                <a:hlinkClick r:id="rId3" tooltip="Air"/>
              </a:rPr>
              <a:t>air</a:t>
            </a:r>
            <a:endParaRPr lang="en-US"/>
          </a:p>
          <a:p>
            <a:r>
              <a:rPr lang="en-US"/>
              <a:t>Localized resources- Resources that are found only at certain places are called localized resources. For example </a:t>
            </a:r>
            <a:r>
              <a:rPr lang="en-US">
                <a:hlinkClick r:id="rId4" tooltip="Minerals"/>
              </a:rPr>
              <a:t>minerals</a:t>
            </a:r>
            <a:r>
              <a:rPr lang="en-US"/>
              <a:t>, </a:t>
            </a:r>
            <a:r>
              <a:rPr lang="en-US">
                <a:hlinkClick r:id="rId5" tooltip="Fossil fuels"/>
              </a:rPr>
              <a:t>fossil fuels</a:t>
            </a:r>
            <a:endParaRPr lang="en-US"/>
          </a:p>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229600" cy="1143000"/>
          </a:xfrm>
        </p:spPr>
        <p:txBody>
          <a:bodyPr>
            <a:normAutofit fontScale="90000"/>
          </a:bodyPr>
          <a:lstStyle/>
          <a:p>
            <a:pPr algn="l" eaLnBrk="1" hangingPunct="1">
              <a:defRPr/>
            </a:pPr>
            <a:r>
              <a:rPr lang="en-US" smtClean="0">
                <a:solidFill>
                  <a:srgbClr val="FFFF00"/>
                </a:solidFill>
              </a:rPr>
              <a:t>What are the major functions of natural resources?</a:t>
            </a:r>
          </a:p>
        </p:txBody>
      </p:sp>
      <p:sp>
        <p:nvSpPr>
          <p:cNvPr id="4099" name="Rectangle 3"/>
          <p:cNvSpPr>
            <a:spLocks noGrp="1" noChangeArrowheads="1"/>
          </p:cNvSpPr>
          <p:nvPr>
            <p:ph type="body" idx="1"/>
          </p:nvPr>
        </p:nvSpPr>
        <p:spPr>
          <a:xfrm>
            <a:off x="381000" y="2133600"/>
            <a:ext cx="8229600" cy="3352800"/>
          </a:xfrm>
        </p:spPr>
        <p:txBody>
          <a:bodyPr/>
          <a:lstStyle/>
          <a:p>
            <a:pPr eaLnBrk="1" hangingPunct="1"/>
            <a:r>
              <a:rPr lang="en-US" smtClean="0"/>
              <a:t>Inputs into production and consumption</a:t>
            </a:r>
          </a:p>
          <a:p>
            <a:pPr eaLnBrk="1" hangingPunct="1"/>
            <a:r>
              <a:rPr lang="en-US" smtClean="0"/>
              <a:t>Amenity</a:t>
            </a:r>
          </a:p>
          <a:p>
            <a:pPr eaLnBrk="1" hangingPunct="1"/>
            <a:r>
              <a:rPr lang="en-US" smtClean="0"/>
              <a:t>Life sustenance</a:t>
            </a:r>
          </a:p>
          <a:p>
            <a:pPr eaLnBrk="1" hangingPunct="1"/>
            <a:r>
              <a:rPr lang="en-US" smtClean="0"/>
              <a:t>Sink for waste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TotalTime>
  <Words>890</Words>
  <Application>Microsoft Office PowerPoint</Application>
  <PresentationFormat>On-screen Show (4:3)</PresentationFormat>
  <Paragraphs>159</Paragraphs>
  <Slides>30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Aspect</vt:lpstr>
      <vt:lpstr>Equation</vt:lpstr>
      <vt:lpstr>Classification of Resources</vt:lpstr>
      <vt:lpstr>Slide 2</vt:lpstr>
      <vt:lpstr>Slide 3</vt:lpstr>
      <vt:lpstr>Classification </vt:lpstr>
      <vt:lpstr>Considering their stage of development, natural resources may be referred to in the following ways:</vt:lpstr>
      <vt:lpstr>With respect to renewability, natural resources can be categorized as follows:</vt:lpstr>
      <vt:lpstr>On the basis of availability, natural resources can be categorised as follows:</vt:lpstr>
      <vt:lpstr>On the basis of distribution, natural resources can be classified as follows: </vt:lpstr>
      <vt:lpstr>What are the major functions of natural resources?</vt:lpstr>
      <vt:lpstr>What are the major natural resource problems in agriculture? </vt:lpstr>
      <vt:lpstr>Why are poor countries particularly vulnerable to environmental degradation?</vt:lpstr>
      <vt:lpstr>How are Flooding and soil erosion related?</vt:lpstr>
      <vt:lpstr>Causes can be technical, economic, or social (institutional)</vt:lpstr>
      <vt:lpstr>Examples of Economic Causes</vt:lpstr>
      <vt:lpstr>Examples of Social or Institutional Causes:</vt:lpstr>
      <vt:lpstr>Key economic issues related to agriculture and the environment</vt:lpstr>
      <vt:lpstr>External Costs</vt:lpstr>
      <vt:lpstr>Property Rights</vt:lpstr>
      <vt:lpstr>Opportunity Cost  &amp; Discounting</vt:lpstr>
      <vt:lpstr>Market distortions</vt:lpstr>
      <vt:lpstr>Potential solutions to natural resource problems:</vt:lpstr>
      <vt:lpstr>Solutions (continued)</vt:lpstr>
      <vt:lpstr>A subsidy can encourage conservation</vt:lpstr>
      <vt:lpstr>Three principles for successful institutional change to improve sustainability of natural resources</vt:lpstr>
      <vt:lpstr>Global Warming  </vt:lpstr>
      <vt:lpstr>Global warming effects (continued) </vt:lpstr>
      <vt:lpstr>Effects of agriculture on global warming</vt:lpstr>
      <vt:lpstr>What can be done?</vt:lpstr>
      <vt:lpstr>Biofuels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Resources</dc:title>
  <dc:creator>GEO-MAIN</dc:creator>
  <cp:lastModifiedBy>Tapasree</cp:lastModifiedBy>
  <cp:revision>2</cp:revision>
  <dcterms:created xsi:type="dcterms:W3CDTF">2017-08-17T05:44:48Z</dcterms:created>
  <dcterms:modified xsi:type="dcterms:W3CDTF">2018-02-04T05:38:49Z</dcterms:modified>
</cp:coreProperties>
</file>